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2" r:id="rId2"/>
    <p:sldId id="297" r:id="rId3"/>
    <p:sldId id="301" r:id="rId4"/>
    <p:sldId id="302" r:id="rId5"/>
    <p:sldId id="304" r:id="rId6"/>
    <p:sldId id="318" r:id="rId7"/>
    <p:sldId id="322" r:id="rId8"/>
    <p:sldId id="323" r:id="rId9"/>
    <p:sldId id="314" r:id="rId10"/>
    <p:sldId id="324" r:id="rId11"/>
    <p:sldId id="316" r:id="rId12"/>
    <p:sldId id="317" r:id="rId13"/>
    <p:sldId id="326" r:id="rId14"/>
    <p:sldId id="327" r:id="rId15"/>
    <p:sldId id="325" r:id="rId16"/>
    <p:sldId id="305" r:id="rId17"/>
    <p:sldId id="312" r:id="rId18"/>
    <p:sldId id="328" r:id="rId19"/>
    <p:sldId id="306" r:id="rId20"/>
    <p:sldId id="320" r:id="rId21"/>
    <p:sldId id="307" r:id="rId22"/>
    <p:sldId id="329" r:id="rId23"/>
    <p:sldId id="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68C200-1149-95C1-4FF7-50D04AC7CDA6}" name="Pier, Naomi Michelle - (nmpier)" initials="NP" userId="S::nmpier@arizona.edu::29a9fc4b-919b-4e5e-928b-686f1f6c74c5" providerId="AD"/>
  <p188:author id="{D59FC4F2-D7AC-2230-4393-5BDAF2D1FE35}" name="Madeline E Mercer" initials="MM" userId="S::089687@one.phoenix.gov::84e70d11-23d1-44fb-b82b-ae7ab94c1c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19" autoAdjust="0"/>
  </p:normalViewPr>
  <p:slideViewPr>
    <p:cSldViewPr snapToGrid="0">
      <p:cViewPr varScale="1">
        <p:scale>
          <a:sx n="93" d="100"/>
          <a:sy n="93" d="100"/>
        </p:scale>
        <p:origin x="12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ED19C-1873-4F27-86D2-29829F9FD4E5}" type="doc">
      <dgm:prSet loTypeId="urn:microsoft.com/office/officeart/2005/8/layout/bProcess3" loCatId="process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D88FD2AC-675E-47E9-960A-1D85EBA6C364}">
      <dgm:prSet phldrT="[Text]" phldr="0"/>
      <dgm:spPr/>
      <dgm:t>
        <a:bodyPr/>
        <a:lstStyle/>
        <a:p>
          <a:pPr rtl="0"/>
          <a:r>
            <a:rPr lang="en-US" b="0" dirty="0">
              <a:latin typeface="Aptos"/>
            </a:rPr>
            <a:t>Completed applications due by 5 PM on 2</a:t>
          </a:r>
          <a:r>
            <a:rPr lang="en-US" dirty="0">
              <a:latin typeface="Aptos"/>
            </a:rPr>
            <a:t>/02/202</a:t>
          </a:r>
          <a:endParaRPr lang="en-US" dirty="0">
            <a:latin typeface="Aptos Display"/>
          </a:endParaRPr>
        </a:p>
      </dgm:t>
    </dgm:pt>
    <dgm:pt modelId="{AC5F6256-DD4F-4FE3-9CAE-DB73A903434D}" type="parTrans" cxnId="{07D3D103-D906-4E7E-8B96-C1D9774A0FFC}">
      <dgm:prSet/>
      <dgm:spPr/>
      <dgm:t>
        <a:bodyPr/>
        <a:lstStyle/>
        <a:p>
          <a:endParaRPr lang="en-US"/>
        </a:p>
      </dgm:t>
    </dgm:pt>
    <dgm:pt modelId="{CBE3D4F6-B98A-4648-B46A-46CD7B5F6EE5}" type="sibTrans" cxnId="{07D3D103-D906-4E7E-8B96-C1D9774A0FFC}">
      <dgm:prSet/>
      <dgm:spPr/>
      <dgm:t>
        <a:bodyPr/>
        <a:lstStyle/>
        <a:p>
          <a:endParaRPr lang="en-US"/>
        </a:p>
      </dgm:t>
    </dgm:pt>
    <dgm:pt modelId="{0ADA4DB1-548A-495A-A6D5-CCAF2B54069B}">
      <dgm:prSet phldrT="[Text]" phldr="0"/>
      <dgm:spPr/>
      <dgm:t>
        <a:bodyPr/>
        <a:lstStyle/>
        <a:p>
          <a:pPr rtl="0"/>
          <a:r>
            <a:rPr lang="en-US" b="0" dirty="0">
              <a:latin typeface="Aptos"/>
            </a:rPr>
            <a:t>Agreement development, signing, approval process by 3/15/2026</a:t>
          </a:r>
          <a:endParaRPr lang="en-US" b="0" dirty="0">
            <a:latin typeface="Aptos Display" panose="02110004020202020204"/>
          </a:endParaRPr>
        </a:p>
      </dgm:t>
    </dgm:pt>
    <dgm:pt modelId="{013E304B-D020-441A-B227-26E5F4DDC4D2}" type="parTrans" cxnId="{6B3DFB77-7215-4D96-AAA2-759492CEC85B}">
      <dgm:prSet/>
      <dgm:spPr/>
      <dgm:t>
        <a:bodyPr/>
        <a:lstStyle/>
        <a:p>
          <a:endParaRPr lang="en-US"/>
        </a:p>
      </dgm:t>
    </dgm:pt>
    <dgm:pt modelId="{5DE3A320-F8E4-4FB7-AE80-794CB455BCFE}" type="sibTrans" cxnId="{6B3DFB77-7215-4D96-AAA2-759492CEC85B}">
      <dgm:prSet/>
      <dgm:spPr/>
      <dgm:t>
        <a:bodyPr/>
        <a:lstStyle/>
        <a:p>
          <a:endParaRPr lang="en-US"/>
        </a:p>
      </dgm:t>
    </dgm:pt>
    <dgm:pt modelId="{C25D6A9B-B16D-4351-9A9A-CF0FAE0EACC2}">
      <dgm:prSet phldrT="[Text]" phldr="0"/>
      <dgm:spPr/>
      <dgm:t>
        <a:bodyPr/>
        <a:lstStyle/>
        <a:p>
          <a:r>
            <a:rPr lang="en-US" b="0" dirty="0">
              <a:latin typeface="Aptos"/>
            </a:rPr>
            <a:t>Project end date 4/1/2027 </a:t>
          </a:r>
          <a:endParaRPr lang="en-US" dirty="0"/>
        </a:p>
      </dgm:t>
    </dgm:pt>
    <dgm:pt modelId="{F6AD870A-6BAF-4DCE-9251-962CB23E1A8B}" type="parTrans" cxnId="{50AA697B-073F-40FC-AEF7-56B554538E8D}">
      <dgm:prSet/>
      <dgm:spPr/>
      <dgm:t>
        <a:bodyPr/>
        <a:lstStyle/>
        <a:p>
          <a:endParaRPr lang="en-US"/>
        </a:p>
      </dgm:t>
    </dgm:pt>
    <dgm:pt modelId="{CFEBE1F0-ED9B-46AD-BF9A-7E1375174948}" type="sibTrans" cxnId="{50AA697B-073F-40FC-AEF7-56B554538E8D}">
      <dgm:prSet/>
      <dgm:spPr/>
      <dgm:t>
        <a:bodyPr/>
        <a:lstStyle/>
        <a:p>
          <a:endParaRPr lang="en-US"/>
        </a:p>
      </dgm:t>
    </dgm:pt>
    <dgm:pt modelId="{50F5B616-A798-4B55-B126-FB34C7C9A3CE}">
      <dgm:prSet phldr="0"/>
      <dgm:spPr/>
      <dgm:t>
        <a:bodyPr/>
        <a:lstStyle/>
        <a:p>
          <a:r>
            <a:rPr lang="en-US" b="0" dirty="0">
              <a:latin typeface="Aptos"/>
            </a:rPr>
            <a:t>Project</a:t>
          </a:r>
          <a:r>
            <a:rPr lang="en-US" dirty="0">
              <a:latin typeface="Aptos"/>
            </a:rPr>
            <a:t> start date 4/2/2026</a:t>
          </a:r>
          <a:endParaRPr lang="en-US" dirty="0"/>
        </a:p>
      </dgm:t>
    </dgm:pt>
    <dgm:pt modelId="{B4D3047C-56B0-4834-8337-4ADC6A77D4F6}" type="parTrans" cxnId="{8A5FAB8F-550E-4ADB-9430-75CD0E429A13}">
      <dgm:prSet/>
      <dgm:spPr/>
      <dgm:t>
        <a:bodyPr/>
        <a:lstStyle/>
        <a:p>
          <a:endParaRPr lang="en-US"/>
        </a:p>
      </dgm:t>
    </dgm:pt>
    <dgm:pt modelId="{C85AFD2C-0E4B-478C-BD1F-31AEF76E25B0}" type="sibTrans" cxnId="{8A5FAB8F-550E-4ADB-9430-75CD0E429A13}">
      <dgm:prSet/>
      <dgm:spPr/>
      <dgm:t>
        <a:bodyPr/>
        <a:lstStyle/>
        <a:p>
          <a:endParaRPr lang="en-US"/>
        </a:p>
      </dgm:t>
    </dgm:pt>
    <dgm:pt modelId="{6FD75945-D773-4E90-B53A-079D3ACB4F12}">
      <dgm:prSet phldr="0"/>
      <dgm:spPr/>
      <dgm:t>
        <a:bodyPr/>
        <a:lstStyle/>
        <a:p>
          <a:r>
            <a:rPr lang="en-US" dirty="0">
              <a:latin typeface="Aptos"/>
            </a:rPr>
            <a:t>Select &amp; notify winning applicants by 3/4/2026</a:t>
          </a:r>
          <a:endParaRPr lang="en-US" dirty="0"/>
        </a:p>
      </dgm:t>
    </dgm:pt>
    <dgm:pt modelId="{E514F033-957F-4ADD-B78B-2095E8B7EC24}" type="parTrans" cxnId="{173C7942-EA65-4C28-AD84-1F011DA577DC}">
      <dgm:prSet/>
      <dgm:spPr/>
      <dgm:t>
        <a:bodyPr/>
        <a:lstStyle/>
        <a:p>
          <a:endParaRPr lang="en-US"/>
        </a:p>
      </dgm:t>
    </dgm:pt>
    <dgm:pt modelId="{5FF758C8-1117-486A-A0A7-DF2D69AC8A33}" type="sibTrans" cxnId="{173C7942-EA65-4C28-AD84-1F011DA577DC}">
      <dgm:prSet/>
      <dgm:spPr/>
      <dgm:t>
        <a:bodyPr/>
        <a:lstStyle/>
        <a:p>
          <a:endParaRPr lang="en-US"/>
        </a:p>
      </dgm:t>
    </dgm:pt>
    <dgm:pt modelId="{95011215-8AF5-4343-B108-5E8501CCD32A}" type="pres">
      <dgm:prSet presAssocID="{882ED19C-1873-4F27-86D2-29829F9FD4E5}" presName="Name0" presStyleCnt="0">
        <dgm:presLayoutVars>
          <dgm:dir/>
          <dgm:resizeHandles val="exact"/>
        </dgm:presLayoutVars>
      </dgm:prSet>
      <dgm:spPr/>
    </dgm:pt>
    <dgm:pt modelId="{D90914C0-765E-46BD-B369-3990679CF415}" type="pres">
      <dgm:prSet presAssocID="{D88FD2AC-675E-47E9-960A-1D85EBA6C364}" presName="node" presStyleLbl="node1" presStyleIdx="0" presStyleCnt="5">
        <dgm:presLayoutVars>
          <dgm:bulletEnabled val="1"/>
        </dgm:presLayoutVars>
      </dgm:prSet>
      <dgm:spPr/>
    </dgm:pt>
    <dgm:pt modelId="{FA9E6F90-8980-44E2-92ED-A5CB4D3C1BE2}" type="pres">
      <dgm:prSet presAssocID="{CBE3D4F6-B98A-4648-B46A-46CD7B5F6EE5}" presName="sibTrans" presStyleLbl="sibTrans1D1" presStyleIdx="0" presStyleCnt="4"/>
      <dgm:spPr/>
    </dgm:pt>
    <dgm:pt modelId="{1B1963BF-EE2E-4DAA-AF10-00DAD8952AEE}" type="pres">
      <dgm:prSet presAssocID="{CBE3D4F6-B98A-4648-B46A-46CD7B5F6EE5}" presName="connectorText" presStyleLbl="sibTrans1D1" presStyleIdx="0" presStyleCnt="4"/>
      <dgm:spPr/>
    </dgm:pt>
    <dgm:pt modelId="{57B896C6-0852-4C48-8473-781FDD68C343}" type="pres">
      <dgm:prSet presAssocID="{6FD75945-D773-4E90-B53A-079D3ACB4F12}" presName="node" presStyleLbl="node1" presStyleIdx="1" presStyleCnt="5">
        <dgm:presLayoutVars>
          <dgm:bulletEnabled val="1"/>
        </dgm:presLayoutVars>
      </dgm:prSet>
      <dgm:spPr/>
    </dgm:pt>
    <dgm:pt modelId="{008E7741-952F-4F05-BF09-39BB39CA039D}" type="pres">
      <dgm:prSet presAssocID="{5FF758C8-1117-486A-A0A7-DF2D69AC8A33}" presName="sibTrans" presStyleLbl="sibTrans1D1" presStyleIdx="1" presStyleCnt="4"/>
      <dgm:spPr/>
    </dgm:pt>
    <dgm:pt modelId="{A8427F5A-BB02-4185-8B3A-94F1373400B7}" type="pres">
      <dgm:prSet presAssocID="{5FF758C8-1117-486A-A0A7-DF2D69AC8A33}" presName="connectorText" presStyleLbl="sibTrans1D1" presStyleIdx="1" presStyleCnt="4"/>
      <dgm:spPr/>
    </dgm:pt>
    <dgm:pt modelId="{E08A56A7-13F7-4FE8-A559-9A18A408C6E3}" type="pres">
      <dgm:prSet presAssocID="{0ADA4DB1-548A-495A-A6D5-CCAF2B54069B}" presName="node" presStyleLbl="node1" presStyleIdx="2" presStyleCnt="5">
        <dgm:presLayoutVars>
          <dgm:bulletEnabled val="1"/>
        </dgm:presLayoutVars>
      </dgm:prSet>
      <dgm:spPr/>
    </dgm:pt>
    <dgm:pt modelId="{3CDE2AF1-DAA4-4764-84FD-50822D25FDF7}" type="pres">
      <dgm:prSet presAssocID="{5DE3A320-F8E4-4FB7-AE80-794CB455BCFE}" presName="sibTrans" presStyleLbl="sibTrans1D1" presStyleIdx="2" presStyleCnt="4"/>
      <dgm:spPr/>
    </dgm:pt>
    <dgm:pt modelId="{AFB56128-6C6A-4655-BB84-4D72791FB09A}" type="pres">
      <dgm:prSet presAssocID="{5DE3A320-F8E4-4FB7-AE80-794CB455BCFE}" presName="connectorText" presStyleLbl="sibTrans1D1" presStyleIdx="2" presStyleCnt="4"/>
      <dgm:spPr/>
    </dgm:pt>
    <dgm:pt modelId="{844B6024-93CC-4EA6-8789-700340BBDE8B}" type="pres">
      <dgm:prSet presAssocID="{50F5B616-A798-4B55-B126-FB34C7C9A3CE}" presName="node" presStyleLbl="node1" presStyleIdx="3" presStyleCnt="5">
        <dgm:presLayoutVars>
          <dgm:bulletEnabled val="1"/>
        </dgm:presLayoutVars>
      </dgm:prSet>
      <dgm:spPr/>
    </dgm:pt>
    <dgm:pt modelId="{58FA53BF-4C82-4342-AE83-932170D226EF}" type="pres">
      <dgm:prSet presAssocID="{C85AFD2C-0E4B-478C-BD1F-31AEF76E25B0}" presName="sibTrans" presStyleLbl="sibTrans1D1" presStyleIdx="3" presStyleCnt="4"/>
      <dgm:spPr/>
    </dgm:pt>
    <dgm:pt modelId="{6196E43D-5431-4E25-84A9-BFE9E5B62941}" type="pres">
      <dgm:prSet presAssocID="{C85AFD2C-0E4B-478C-BD1F-31AEF76E25B0}" presName="connectorText" presStyleLbl="sibTrans1D1" presStyleIdx="3" presStyleCnt="4"/>
      <dgm:spPr/>
    </dgm:pt>
    <dgm:pt modelId="{6E41A757-CB5A-42CD-B702-ECE9FC5230AE}" type="pres">
      <dgm:prSet presAssocID="{C25D6A9B-B16D-4351-9A9A-CF0FAE0EACC2}" presName="node" presStyleLbl="node1" presStyleIdx="4" presStyleCnt="5">
        <dgm:presLayoutVars>
          <dgm:bulletEnabled val="1"/>
        </dgm:presLayoutVars>
      </dgm:prSet>
      <dgm:spPr/>
    </dgm:pt>
  </dgm:ptLst>
  <dgm:cxnLst>
    <dgm:cxn modelId="{72143200-415C-457E-B335-3A92C1BCE56E}" type="presOf" srcId="{5DE3A320-F8E4-4FB7-AE80-794CB455BCFE}" destId="{AFB56128-6C6A-4655-BB84-4D72791FB09A}" srcOrd="1" destOrd="0" presId="urn:microsoft.com/office/officeart/2005/8/layout/bProcess3"/>
    <dgm:cxn modelId="{07D3D103-D906-4E7E-8B96-C1D9774A0FFC}" srcId="{882ED19C-1873-4F27-86D2-29829F9FD4E5}" destId="{D88FD2AC-675E-47E9-960A-1D85EBA6C364}" srcOrd="0" destOrd="0" parTransId="{AC5F6256-DD4F-4FE3-9CAE-DB73A903434D}" sibTransId="{CBE3D4F6-B98A-4648-B46A-46CD7B5F6EE5}"/>
    <dgm:cxn modelId="{7605DE05-9D9B-4878-85C7-200D6FBC1627}" type="presOf" srcId="{5FF758C8-1117-486A-A0A7-DF2D69AC8A33}" destId="{A8427F5A-BB02-4185-8B3A-94F1373400B7}" srcOrd="1" destOrd="0" presId="urn:microsoft.com/office/officeart/2005/8/layout/bProcess3"/>
    <dgm:cxn modelId="{520A811B-75E7-49E2-8824-AEE37233F0F7}" type="presOf" srcId="{C85AFD2C-0E4B-478C-BD1F-31AEF76E25B0}" destId="{6196E43D-5431-4E25-84A9-BFE9E5B62941}" srcOrd="1" destOrd="0" presId="urn:microsoft.com/office/officeart/2005/8/layout/bProcess3"/>
    <dgm:cxn modelId="{D083C43C-2D18-4341-A713-42BCCDDBC687}" type="presOf" srcId="{882ED19C-1873-4F27-86D2-29829F9FD4E5}" destId="{95011215-8AF5-4343-B108-5E8501CCD32A}" srcOrd="0" destOrd="0" presId="urn:microsoft.com/office/officeart/2005/8/layout/bProcess3"/>
    <dgm:cxn modelId="{173C7942-EA65-4C28-AD84-1F011DA577DC}" srcId="{882ED19C-1873-4F27-86D2-29829F9FD4E5}" destId="{6FD75945-D773-4E90-B53A-079D3ACB4F12}" srcOrd="1" destOrd="0" parTransId="{E514F033-957F-4ADD-B78B-2095E8B7EC24}" sibTransId="{5FF758C8-1117-486A-A0A7-DF2D69AC8A33}"/>
    <dgm:cxn modelId="{95B01245-2DCB-4A22-8F75-912832E6C135}" type="presOf" srcId="{C25D6A9B-B16D-4351-9A9A-CF0FAE0EACC2}" destId="{6E41A757-CB5A-42CD-B702-ECE9FC5230AE}" srcOrd="0" destOrd="0" presId="urn:microsoft.com/office/officeart/2005/8/layout/bProcess3"/>
    <dgm:cxn modelId="{3BBC4E65-520D-4E3A-BD64-214B45B08686}" type="presOf" srcId="{C85AFD2C-0E4B-478C-BD1F-31AEF76E25B0}" destId="{58FA53BF-4C82-4342-AE83-932170D226EF}" srcOrd="0" destOrd="0" presId="urn:microsoft.com/office/officeart/2005/8/layout/bProcess3"/>
    <dgm:cxn modelId="{2216CA55-A7C2-4A40-AD40-5C5B8582B3B2}" type="presOf" srcId="{D88FD2AC-675E-47E9-960A-1D85EBA6C364}" destId="{D90914C0-765E-46BD-B369-3990679CF415}" srcOrd="0" destOrd="0" presId="urn:microsoft.com/office/officeart/2005/8/layout/bProcess3"/>
    <dgm:cxn modelId="{6B3DFB77-7215-4D96-AAA2-759492CEC85B}" srcId="{882ED19C-1873-4F27-86D2-29829F9FD4E5}" destId="{0ADA4DB1-548A-495A-A6D5-CCAF2B54069B}" srcOrd="2" destOrd="0" parTransId="{013E304B-D020-441A-B227-26E5F4DDC4D2}" sibTransId="{5DE3A320-F8E4-4FB7-AE80-794CB455BCFE}"/>
    <dgm:cxn modelId="{50AA697B-073F-40FC-AEF7-56B554538E8D}" srcId="{882ED19C-1873-4F27-86D2-29829F9FD4E5}" destId="{C25D6A9B-B16D-4351-9A9A-CF0FAE0EACC2}" srcOrd="4" destOrd="0" parTransId="{F6AD870A-6BAF-4DCE-9251-962CB23E1A8B}" sibTransId="{CFEBE1F0-ED9B-46AD-BF9A-7E1375174948}"/>
    <dgm:cxn modelId="{8A5FAB8F-550E-4ADB-9430-75CD0E429A13}" srcId="{882ED19C-1873-4F27-86D2-29829F9FD4E5}" destId="{50F5B616-A798-4B55-B126-FB34C7C9A3CE}" srcOrd="3" destOrd="0" parTransId="{B4D3047C-56B0-4834-8337-4ADC6A77D4F6}" sibTransId="{C85AFD2C-0E4B-478C-BD1F-31AEF76E25B0}"/>
    <dgm:cxn modelId="{63D6B495-80FB-452A-95CD-F675CB007390}" type="presOf" srcId="{CBE3D4F6-B98A-4648-B46A-46CD7B5F6EE5}" destId="{FA9E6F90-8980-44E2-92ED-A5CB4D3C1BE2}" srcOrd="0" destOrd="0" presId="urn:microsoft.com/office/officeart/2005/8/layout/bProcess3"/>
    <dgm:cxn modelId="{82A184A1-0A50-4ED3-87CE-2459F282EB97}" type="presOf" srcId="{0ADA4DB1-548A-495A-A6D5-CCAF2B54069B}" destId="{E08A56A7-13F7-4FE8-A559-9A18A408C6E3}" srcOrd="0" destOrd="0" presId="urn:microsoft.com/office/officeart/2005/8/layout/bProcess3"/>
    <dgm:cxn modelId="{18FADFAC-AD79-4253-91DE-0F927CECCDA6}" type="presOf" srcId="{5FF758C8-1117-486A-A0A7-DF2D69AC8A33}" destId="{008E7741-952F-4F05-BF09-39BB39CA039D}" srcOrd="0" destOrd="0" presId="urn:microsoft.com/office/officeart/2005/8/layout/bProcess3"/>
    <dgm:cxn modelId="{91994BB7-6A90-4224-B716-0447E2EAAF20}" type="presOf" srcId="{CBE3D4F6-B98A-4648-B46A-46CD7B5F6EE5}" destId="{1B1963BF-EE2E-4DAA-AF10-00DAD8952AEE}" srcOrd="1" destOrd="0" presId="urn:microsoft.com/office/officeart/2005/8/layout/bProcess3"/>
    <dgm:cxn modelId="{05A4DCC6-FD9B-4CAC-8F87-22DEDF8B1899}" type="presOf" srcId="{50F5B616-A798-4B55-B126-FB34C7C9A3CE}" destId="{844B6024-93CC-4EA6-8789-700340BBDE8B}" srcOrd="0" destOrd="0" presId="urn:microsoft.com/office/officeart/2005/8/layout/bProcess3"/>
    <dgm:cxn modelId="{E345F7E9-18BC-4360-A8E8-145D86175108}" type="presOf" srcId="{6FD75945-D773-4E90-B53A-079D3ACB4F12}" destId="{57B896C6-0852-4C48-8473-781FDD68C343}" srcOrd="0" destOrd="0" presId="urn:microsoft.com/office/officeart/2005/8/layout/bProcess3"/>
    <dgm:cxn modelId="{F1B680FC-AA9A-498E-A26D-47BB1A767DED}" type="presOf" srcId="{5DE3A320-F8E4-4FB7-AE80-794CB455BCFE}" destId="{3CDE2AF1-DAA4-4764-84FD-50822D25FDF7}" srcOrd="0" destOrd="0" presId="urn:microsoft.com/office/officeart/2005/8/layout/bProcess3"/>
    <dgm:cxn modelId="{84EF2DCE-DF6B-4054-AECD-59263E2DE421}" type="presParOf" srcId="{95011215-8AF5-4343-B108-5E8501CCD32A}" destId="{D90914C0-765E-46BD-B369-3990679CF415}" srcOrd="0" destOrd="0" presId="urn:microsoft.com/office/officeart/2005/8/layout/bProcess3"/>
    <dgm:cxn modelId="{9E0165F6-5C39-4B20-BA43-B7D1B5973350}" type="presParOf" srcId="{95011215-8AF5-4343-B108-5E8501CCD32A}" destId="{FA9E6F90-8980-44E2-92ED-A5CB4D3C1BE2}" srcOrd="1" destOrd="0" presId="urn:microsoft.com/office/officeart/2005/8/layout/bProcess3"/>
    <dgm:cxn modelId="{C927AA0D-88F1-4C7F-AD68-E77506A25295}" type="presParOf" srcId="{FA9E6F90-8980-44E2-92ED-A5CB4D3C1BE2}" destId="{1B1963BF-EE2E-4DAA-AF10-00DAD8952AEE}" srcOrd="0" destOrd="0" presId="urn:microsoft.com/office/officeart/2005/8/layout/bProcess3"/>
    <dgm:cxn modelId="{3302FE15-4E87-4F60-B5F0-4E8FA27AF6C1}" type="presParOf" srcId="{95011215-8AF5-4343-B108-5E8501CCD32A}" destId="{57B896C6-0852-4C48-8473-781FDD68C343}" srcOrd="2" destOrd="0" presId="urn:microsoft.com/office/officeart/2005/8/layout/bProcess3"/>
    <dgm:cxn modelId="{FBD3FCF8-1FC0-4905-B7F4-FBF5F24389D5}" type="presParOf" srcId="{95011215-8AF5-4343-B108-5E8501CCD32A}" destId="{008E7741-952F-4F05-BF09-39BB39CA039D}" srcOrd="3" destOrd="0" presId="urn:microsoft.com/office/officeart/2005/8/layout/bProcess3"/>
    <dgm:cxn modelId="{FCF01BE9-8F2B-4F53-B4BE-E77999A7C3D7}" type="presParOf" srcId="{008E7741-952F-4F05-BF09-39BB39CA039D}" destId="{A8427F5A-BB02-4185-8B3A-94F1373400B7}" srcOrd="0" destOrd="0" presId="urn:microsoft.com/office/officeart/2005/8/layout/bProcess3"/>
    <dgm:cxn modelId="{B4D6E40C-7ACE-45B8-9F01-49B62C6FD260}" type="presParOf" srcId="{95011215-8AF5-4343-B108-5E8501CCD32A}" destId="{E08A56A7-13F7-4FE8-A559-9A18A408C6E3}" srcOrd="4" destOrd="0" presId="urn:microsoft.com/office/officeart/2005/8/layout/bProcess3"/>
    <dgm:cxn modelId="{C59D3C97-BF2C-407A-B913-76360E043D73}" type="presParOf" srcId="{95011215-8AF5-4343-B108-5E8501CCD32A}" destId="{3CDE2AF1-DAA4-4764-84FD-50822D25FDF7}" srcOrd="5" destOrd="0" presId="urn:microsoft.com/office/officeart/2005/8/layout/bProcess3"/>
    <dgm:cxn modelId="{644D887D-1B0B-4CAA-86F5-2930F09ACB72}" type="presParOf" srcId="{3CDE2AF1-DAA4-4764-84FD-50822D25FDF7}" destId="{AFB56128-6C6A-4655-BB84-4D72791FB09A}" srcOrd="0" destOrd="0" presId="urn:microsoft.com/office/officeart/2005/8/layout/bProcess3"/>
    <dgm:cxn modelId="{EEE4173D-9D47-4C13-B45B-5620D68BC554}" type="presParOf" srcId="{95011215-8AF5-4343-B108-5E8501CCD32A}" destId="{844B6024-93CC-4EA6-8789-700340BBDE8B}" srcOrd="6" destOrd="0" presId="urn:microsoft.com/office/officeart/2005/8/layout/bProcess3"/>
    <dgm:cxn modelId="{0101B45F-D04A-4D15-B2D2-E40CC0E96A35}" type="presParOf" srcId="{95011215-8AF5-4343-B108-5E8501CCD32A}" destId="{58FA53BF-4C82-4342-AE83-932170D226EF}" srcOrd="7" destOrd="0" presId="urn:microsoft.com/office/officeart/2005/8/layout/bProcess3"/>
    <dgm:cxn modelId="{C8CDE200-D610-4AF5-AE33-143443D0EEB7}" type="presParOf" srcId="{58FA53BF-4C82-4342-AE83-932170D226EF}" destId="{6196E43D-5431-4E25-84A9-BFE9E5B62941}" srcOrd="0" destOrd="0" presId="urn:microsoft.com/office/officeart/2005/8/layout/bProcess3"/>
    <dgm:cxn modelId="{C381966E-5D74-403D-8234-F114F641C53B}" type="presParOf" srcId="{95011215-8AF5-4343-B108-5E8501CCD32A}" destId="{6E41A757-CB5A-42CD-B702-ECE9FC5230A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E6F90-8980-44E2-92ED-A5CB4D3C1BE2}">
      <dsp:nvSpPr>
        <dsp:cNvPr id="0" name=""/>
        <dsp:cNvSpPr/>
      </dsp:nvSpPr>
      <dsp:spPr>
        <a:xfrm>
          <a:off x="2677221" y="1462545"/>
          <a:ext cx="5839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3942" y="45720"/>
              </a:lnTo>
            </a:path>
          </a:pathLst>
        </a:custGeom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53829" y="1505192"/>
        <a:ext cx="30727" cy="6145"/>
      </dsp:txXfrm>
    </dsp:sp>
    <dsp:sp modelId="{D90914C0-765E-46BD-B369-3990679CF415}">
      <dsp:nvSpPr>
        <dsp:cNvPr id="0" name=""/>
        <dsp:cNvSpPr/>
      </dsp:nvSpPr>
      <dsp:spPr>
        <a:xfrm>
          <a:off x="7098" y="706688"/>
          <a:ext cx="2671923" cy="160315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ptos"/>
            </a:rPr>
            <a:t>Completed applications due by 5 PM on 2</a:t>
          </a:r>
          <a:r>
            <a:rPr lang="en-US" sz="2000" kern="1200" dirty="0">
              <a:latin typeface="Aptos"/>
            </a:rPr>
            <a:t>/02/202</a:t>
          </a:r>
          <a:endParaRPr lang="en-US" sz="2000" kern="1200" dirty="0">
            <a:latin typeface="Aptos Display"/>
          </a:endParaRPr>
        </a:p>
      </dsp:txBody>
      <dsp:txXfrm>
        <a:off x="7098" y="706688"/>
        <a:ext cx="2671923" cy="1603154"/>
      </dsp:txXfrm>
    </dsp:sp>
    <dsp:sp modelId="{008E7741-952F-4F05-BF09-39BB39CA039D}">
      <dsp:nvSpPr>
        <dsp:cNvPr id="0" name=""/>
        <dsp:cNvSpPr/>
      </dsp:nvSpPr>
      <dsp:spPr>
        <a:xfrm>
          <a:off x="5963688" y="1462545"/>
          <a:ext cx="5839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3942" y="45720"/>
              </a:lnTo>
            </a:path>
          </a:pathLst>
        </a:custGeom>
        <a:noFill/>
        <a:ln w="12700" cap="flat" cmpd="sng" algn="ctr">
          <a:solidFill>
            <a:schemeClr val="accent3">
              <a:shade val="90000"/>
              <a:hueOff val="-86173"/>
              <a:satOff val="-17426"/>
              <a:lumOff val="12775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40296" y="1505192"/>
        <a:ext cx="30727" cy="6145"/>
      </dsp:txXfrm>
    </dsp:sp>
    <dsp:sp modelId="{57B896C6-0852-4C48-8473-781FDD68C343}">
      <dsp:nvSpPr>
        <dsp:cNvPr id="0" name=""/>
        <dsp:cNvSpPr/>
      </dsp:nvSpPr>
      <dsp:spPr>
        <a:xfrm>
          <a:off x="3293564" y="706688"/>
          <a:ext cx="2671923" cy="160315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-64499"/>
                <a:satOff val="-13247"/>
                <a:lumOff val="9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64499"/>
                <a:satOff val="-13247"/>
                <a:lumOff val="9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64499"/>
                <a:satOff val="-13247"/>
                <a:lumOff val="9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/>
            </a:rPr>
            <a:t>Select &amp; notify winning applicants by 3/4/2026</a:t>
          </a:r>
          <a:endParaRPr lang="en-US" sz="2000" kern="1200" dirty="0"/>
        </a:p>
      </dsp:txBody>
      <dsp:txXfrm>
        <a:off x="3293564" y="706688"/>
        <a:ext cx="2671923" cy="1603154"/>
      </dsp:txXfrm>
    </dsp:sp>
    <dsp:sp modelId="{3CDE2AF1-DAA4-4764-84FD-50822D25FDF7}">
      <dsp:nvSpPr>
        <dsp:cNvPr id="0" name=""/>
        <dsp:cNvSpPr/>
      </dsp:nvSpPr>
      <dsp:spPr>
        <a:xfrm>
          <a:off x="1343059" y="2308042"/>
          <a:ext cx="6572933" cy="583942"/>
        </a:xfrm>
        <a:custGeom>
          <a:avLst/>
          <a:gdLst/>
          <a:ahLst/>
          <a:cxnLst/>
          <a:rect l="0" t="0" r="0" b="0"/>
          <a:pathLst>
            <a:path>
              <a:moveTo>
                <a:pt x="6572933" y="0"/>
              </a:moveTo>
              <a:lnTo>
                <a:pt x="6572933" y="309071"/>
              </a:lnTo>
              <a:lnTo>
                <a:pt x="0" y="309071"/>
              </a:lnTo>
              <a:lnTo>
                <a:pt x="0" y="583942"/>
              </a:lnTo>
            </a:path>
          </a:pathLst>
        </a:custGeom>
        <a:noFill/>
        <a:ln w="12700" cap="flat" cmpd="sng" algn="ctr">
          <a:solidFill>
            <a:schemeClr val="accent3">
              <a:shade val="90000"/>
              <a:hueOff val="-172345"/>
              <a:satOff val="-34852"/>
              <a:lumOff val="2555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64486" y="2596941"/>
        <a:ext cx="330079" cy="6145"/>
      </dsp:txXfrm>
    </dsp:sp>
    <dsp:sp modelId="{E08A56A7-13F7-4FE8-A559-9A18A408C6E3}">
      <dsp:nvSpPr>
        <dsp:cNvPr id="0" name=""/>
        <dsp:cNvSpPr/>
      </dsp:nvSpPr>
      <dsp:spPr>
        <a:xfrm>
          <a:off x="6580031" y="706688"/>
          <a:ext cx="2671923" cy="160315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-128999"/>
                <a:satOff val="-26493"/>
                <a:lumOff val="19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128999"/>
                <a:satOff val="-26493"/>
                <a:lumOff val="19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128999"/>
                <a:satOff val="-26493"/>
                <a:lumOff val="19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ptos"/>
            </a:rPr>
            <a:t>Agreement development, signing, approval process by 3/15/2026</a:t>
          </a:r>
          <a:endParaRPr lang="en-US" sz="2000" b="0" kern="1200" dirty="0">
            <a:latin typeface="Aptos Display" panose="02110004020202020204"/>
          </a:endParaRPr>
        </a:p>
      </dsp:txBody>
      <dsp:txXfrm>
        <a:off x="6580031" y="706688"/>
        <a:ext cx="2671923" cy="1603154"/>
      </dsp:txXfrm>
    </dsp:sp>
    <dsp:sp modelId="{58FA53BF-4C82-4342-AE83-932170D226EF}">
      <dsp:nvSpPr>
        <dsp:cNvPr id="0" name=""/>
        <dsp:cNvSpPr/>
      </dsp:nvSpPr>
      <dsp:spPr>
        <a:xfrm>
          <a:off x="2677221" y="3680242"/>
          <a:ext cx="5839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3942" y="45720"/>
              </a:lnTo>
            </a:path>
          </a:pathLst>
        </a:custGeom>
        <a:noFill/>
        <a:ln w="12700" cap="flat" cmpd="sng" algn="ctr">
          <a:solidFill>
            <a:schemeClr val="accent3">
              <a:shade val="90000"/>
              <a:hueOff val="-258518"/>
              <a:satOff val="-52278"/>
              <a:lumOff val="38325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53829" y="3722889"/>
        <a:ext cx="30727" cy="6145"/>
      </dsp:txXfrm>
    </dsp:sp>
    <dsp:sp modelId="{844B6024-93CC-4EA6-8789-700340BBDE8B}">
      <dsp:nvSpPr>
        <dsp:cNvPr id="0" name=""/>
        <dsp:cNvSpPr/>
      </dsp:nvSpPr>
      <dsp:spPr>
        <a:xfrm>
          <a:off x="7098" y="2924385"/>
          <a:ext cx="2671923" cy="160315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-193498"/>
                <a:satOff val="-39740"/>
                <a:lumOff val="298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193498"/>
                <a:satOff val="-39740"/>
                <a:lumOff val="298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193498"/>
                <a:satOff val="-39740"/>
                <a:lumOff val="298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ptos"/>
            </a:rPr>
            <a:t>Project</a:t>
          </a:r>
          <a:r>
            <a:rPr lang="en-US" sz="2000" kern="1200" dirty="0">
              <a:latin typeface="Aptos"/>
            </a:rPr>
            <a:t> start date 4/2/2026</a:t>
          </a:r>
          <a:endParaRPr lang="en-US" sz="2000" kern="1200" dirty="0"/>
        </a:p>
      </dsp:txBody>
      <dsp:txXfrm>
        <a:off x="7098" y="2924385"/>
        <a:ext cx="2671923" cy="1603154"/>
      </dsp:txXfrm>
    </dsp:sp>
    <dsp:sp modelId="{6E41A757-CB5A-42CD-B702-ECE9FC5230AE}">
      <dsp:nvSpPr>
        <dsp:cNvPr id="0" name=""/>
        <dsp:cNvSpPr/>
      </dsp:nvSpPr>
      <dsp:spPr>
        <a:xfrm>
          <a:off x="3293564" y="2924385"/>
          <a:ext cx="2671923" cy="160315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-257998"/>
                <a:satOff val="-52986"/>
                <a:lumOff val="397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-257998"/>
                <a:satOff val="-52986"/>
                <a:lumOff val="397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-257998"/>
                <a:satOff val="-52986"/>
                <a:lumOff val="397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ptos"/>
            </a:rPr>
            <a:t>Project end date 4/1/2027 </a:t>
          </a:r>
          <a:endParaRPr lang="en-US" sz="2000" kern="1200" dirty="0"/>
        </a:p>
      </dsp:txBody>
      <dsp:txXfrm>
        <a:off x="3293564" y="2924385"/>
        <a:ext cx="2671923" cy="1603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67F2B-D895-4DFC-90B7-E58E9197BC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07F0C-5AA2-455E-8420-74225032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2f74efb13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32f74efb1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178CC2A4-8859-CD44-2CFF-64F5F306D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6BEF7055-A907-F12B-3DD1-FD96AF71AB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4E7709E3-0276-D0B2-30AF-D159FA0FEA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57457D7D-B051-CCA9-CC30-E86C11DE57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376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13EB48DE-D3E7-217E-0023-34AA84300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F19EFFE3-36E4-DA4B-C6B9-F0650ADD9A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F364A25F-6E8C-2092-FBB8-C5D214EF62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7DEB8E04-82EC-3DDD-6D6F-B06B7C5689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465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9EF4F70D-60B0-49DE-A035-525617F1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D8B62C99-F0C6-FC0A-BCD0-AF590926C1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95FE7F6E-5EE2-7BF4-1C7E-6D23A74D2D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B2BD4C8B-7270-9F55-ABEA-D13672D574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572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E4F03D12-C39D-5D97-D292-9F688271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E7F8E071-ED20-65CB-F8FA-B467125063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8586A8B8-B576-1308-B70E-1CFCDC3A56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BB2F18B6-60E0-741B-C312-807BB3AFED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6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A46E7743-7F18-65AD-86B5-FEBF91074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3A5A7458-5046-1CA0-2E6A-31ADC7CEA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0EF5B50E-B93C-632A-A1E0-2D7F7D93EE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92C76F52-AFE2-B192-2B1B-420C07DFE5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872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08FA2695-81FA-F4B0-6B93-7BBF4FF4D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5541EE17-2B9B-307B-BC2B-22F5760DB7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7FF6E5D8-9FF7-F77F-5DAE-1C1DC1F76A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Must have capital to cover grant expenses until reimbursement is received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 Payment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grantee must provide written justification demonstrating the need for an advance payment and state how the advance will be spent.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advanced amount must be expended within 60 days.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grantee is required to submit documentation verifying the expenditure, along with supporting materials such as photos (e.g., if funds were used for supplies or equipment).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Once the documentation is approved, the project will transition to a monthly reimbursement process for subsequent expenses.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the advance is not fully spent within 60 days and/or the required documentation is not provided, the grant will be terminated, and the grantee must repay the full amount of the advance payment.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B0E258A9-A750-47A4-3A91-27122C1BE4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435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F71B4498-E6E4-63C4-8B5C-3E5BBCC78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24EF650E-AE99-28A2-AED5-0443CE6133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FBAEC8C5-3AAC-8804-53DA-571743D47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D9723929-5FBE-489F-9331-EF5C0EA733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839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7255C276-DA61-E4F5-97C7-D97EFF19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AB5B5826-67A4-1CF7-D56A-17E0EB3116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5263C52D-BADF-7005-32AE-65F5E0214E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765C769C-C7CD-B5FE-442D-B2B263CE7D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773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22F7DBEA-9400-AD93-F21C-05D4B8210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3E02EAC7-AEB7-6A69-CAB5-F9D7E3AA0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4F45E8C2-7CC8-E2D4-F732-8E56E1AF9C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Optional attachments will be reviewed but not scored</a:t>
            </a: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EF1A3D77-E92E-31CB-C95F-C20D7F4997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457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D411FA0A-EF44-10DA-01DB-994B34DF4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73140D74-30CB-B977-9E9F-BF701BA20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C6FB022C-4CFA-6081-29A5-EBEAA48A5D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0868870A-F95B-C98C-4494-BEBA1912B3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85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C19D2C66-0169-E29E-2500-849DAE02B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906E7A38-5F64-00D3-294B-AD511ADF1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9DDF2430-38E2-EB4F-28FC-AEB3A69D8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0ED3B6F8-9EFE-FA3A-BC6F-F2E09B1E024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737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D411FA0A-EF44-10DA-01DB-994B34DF4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73140D74-30CB-B977-9E9F-BF701BA20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C6FB022C-4CFA-6081-29A5-EBEAA48A5D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0868870A-F95B-C98C-4494-BEBA1912B3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856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FEF0DF5F-AC46-6989-2F84-7F5D564F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1FF1CC88-5F4A-F15E-1283-6753642D4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42FBC694-7622-F084-EBA5-6C2258A3A5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2FFC4F1F-D015-A1EC-5213-82602FE5BC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791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2A83415E-5479-2B3A-0CA8-02AB73785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836E4BB6-C283-C983-A761-DF497C173F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9F98031A-E160-3CB6-B932-F4F9ECB885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B909C573-A176-FFE8-8F9D-70F0A927E2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14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C1F32DCA-9FF9-4F61-89D8-17ED0D13F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4A143087-3166-162F-0EC0-D480AE082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D230F912-6C4A-4C20-33B2-87CDAEBDA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0E7F2212-D372-8FCF-6580-3C1E3B4458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43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1E119B3D-5873-B5E2-502B-5E6C7383F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CFCDB55E-A815-2C5B-4261-6BB938084E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48CA2542-7550-8284-8674-9ECA774BDF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A7D22"/>
                </a:solidFill>
              </a:rPr>
              <a:t>Promote the growth of a </a:t>
            </a:r>
            <a:r>
              <a:rPr lang="en-US" sz="1200" b="1" dirty="0">
                <a:solidFill>
                  <a:srgbClr val="3A7D22"/>
                </a:solidFill>
              </a:rPr>
              <a:t>healthy</a:t>
            </a:r>
            <a:r>
              <a:rPr lang="en-US" sz="1200" dirty="0">
                <a:solidFill>
                  <a:srgbClr val="3A7D22"/>
                </a:solidFill>
              </a:rPr>
              <a:t>, </a:t>
            </a:r>
            <a:r>
              <a:rPr lang="en-US" sz="1200" b="1" dirty="0">
                <a:solidFill>
                  <a:srgbClr val="3A7D22"/>
                </a:solidFill>
              </a:rPr>
              <a:t>affordable</a:t>
            </a:r>
            <a:r>
              <a:rPr lang="en-US" sz="1200" dirty="0">
                <a:solidFill>
                  <a:srgbClr val="3A7D22"/>
                </a:solidFill>
              </a:rPr>
              <a:t>, </a:t>
            </a:r>
            <a:r>
              <a:rPr lang="en-US" sz="1200" b="1" dirty="0">
                <a:solidFill>
                  <a:srgbClr val="3A7D22"/>
                </a:solidFill>
              </a:rPr>
              <a:t>secure</a:t>
            </a:r>
            <a:r>
              <a:rPr lang="en-US" sz="1200" dirty="0">
                <a:solidFill>
                  <a:srgbClr val="3A7D22"/>
                </a:solidFill>
              </a:rPr>
              <a:t>, and </a:t>
            </a:r>
            <a:r>
              <a:rPr lang="en-US" sz="1200" b="1" dirty="0">
                <a:solidFill>
                  <a:srgbClr val="3A7D22"/>
                </a:solidFill>
              </a:rPr>
              <a:t>sustainable</a:t>
            </a:r>
            <a:r>
              <a:rPr lang="en-US" sz="1200" dirty="0">
                <a:solidFill>
                  <a:srgbClr val="3A7D22"/>
                </a:solidFill>
              </a:rPr>
              <a:t> </a:t>
            </a:r>
            <a:r>
              <a:rPr lang="en-US" sz="1200" b="1" dirty="0">
                <a:solidFill>
                  <a:srgbClr val="3A7D22"/>
                </a:solidFill>
              </a:rPr>
              <a:t>food system </a:t>
            </a:r>
            <a:r>
              <a:rPr lang="en-US" sz="1200" dirty="0">
                <a:solidFill>
                  <a:srgbClr val="3A7D22"/>
                </a:solidFill>
              </a:rPr>
              <a:t>that makes </a:t>
            </a:r>
            <a:r>
              <a:rPr lang="en-US" sz="1200" b="1" dirty="0">
                <a:solidFill>
                  <a:srgbClr val="3A7D22"/>
                </a:solidFill>
              </a:rPr>
              <a:t>healthy food available to all </a:t>
            </a:r>
            <a:r>
              <a:rPr lang="en-US" sz="1200" dirty="0">
                <a:solidFill>
                  <a:srgbClr val="3A7D22"/>
                </a:solidFill>
              </a:rPr>
              <a:t>Phoenix residents.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i="1" dirty="0" err="1"/>
              <a:t>Promover</a:t>
            </a:r>
            <a:r>
              <a:rPr lang="en-US" sz="1200" i="1" dirty="0"/>
              <a:t> </a:t>
            </a:r>
            <a:r>
              <a:rPr lang="en-US" sz="1200" i="1" dirty="0" err="1"/>
              <a:t>el</a:t>
            </a:r>
            <a:r>
              <a:rPr lang="en-US" sz="1200" i="1" dirty="0"/>
              <a:t> </a:t>
            </a:r>
            <a:r>
              <a:rPr lang="en-US" sz="1200" i="1" dirty="0" err="1"/>
              <a:t>crecimiento</a:t>
            </a:r>
            <a:r>
              <a:rPr lang="en-US" sz="1200" i="1" dirty="0"/>
              <a:t> de un </a:t>
            </a:r>
            <a:r>
              <a:rPr lang="en-US" sz="1200" b="1" i="1" dirty="0" err="1"/>
              <a:t>sistema</a:t>
            </a:r>
            <a:r>
              <a:rPr lang="en-US" sz="1200" b="1" i="1" dirty="0"/>
              <a:t> </a:t>
            </a:r>
            <a:r>
              <a:rPr lang="en-US" sz="1200" b="1" i="1" dirty="0" err="1"/>
              <a:t>alimentario</a:t>
            </a:r>
            <a:r>
              <a:rPr lang="en-US" sz="1200" i="1" dirty="0"/>
              <a:t> </a:t>
            </a:r>
            <a:r>
              <a:rPr lang="en-US" sz="1200" b="1" i="1" dirty="0" err="1"/>
              <a:t>saludable</a:t>
            </a:r>
            <a:r>
              <a:rPr lang="en-US" sz="1200" i="1" dirty="0"/>
              <a:t>, </a:t>
            </a:r>
            <a:r>
              <a:rPr lang="en-US" sz="1200" b="1" i="1" dirty="0" err="1"/>
              <a:t>asequible</a:t>
            </a:r>
            <a:r>
              <a:rPr lang="en-US" sz="1200" i="1" dirty="0"/>
              <a:t>, </a:t>
            </a:r>
            <a:r>
              <a:rPr lang="en-US" sz="1200" b="1" i="1" dirty="0" err="1"/>
              <a:t>seguro</a:t>
            </a:r>
            <a:r>
              <a:rPr lang="en-US" sz="1200" i="1" dirty="0"/>
              <a:t> y </a:t>
            </a:r>
            <a:r>
              <a:rPr lang="en-US" sz="1200" b="1" i="1" dirty="0" err="1"/>
              <a:t>sostenible</a:t>
            </a:r>
            <a:r>
              <a:rPr lang="en-US" sz="1200" i="1" dirty="0"/>
              <a:t> que </a:t>
            </a:r>
            <a:r>
              <a:rPr lang="en-US" sz="1200" b="1" i="1" dirty="0" err="1"/>
              <a:t>provee</a:t>
            </a:r>
            <a:r>
              <a:rPr lang="en-US" sz="1200" i="1" dirty="0"/>
              <a:t> </a:t>
            </a:r>
            <a:r>
              <a:rPr lang="en-US" sz="1200" b="1" i="1" dirty="0" err="1"/>
              <a:t>alimento</a:t>
            </a:r>
            <a:r>
              <a:rPr lang="en-US" sz="1200" b="1" i="1" dirty="0"/>
              <a:t> </a:t>
            </a:r>
            <a:r>
              <a:rPr lang="en-US" sz="1200" b="1" i="1" dirty="0" err="1"/>
              <a:t>saludable</a:t>
            </a:r>
            <a:r>
              <a:rPr lang="en-US" sz="1200" b="1" i="1" dirty="0"/>
              <a:t> a </a:t>
            </a:r>
            <a:r>
              <a:rPr lang="en-US" sz="1200" b="1" i="1" dirty="0" err="1"/>
              <a:t>todos</a:t>
            </a:r>
            <a:r>
              <a:rPr lang="en-US" sz="1200" i="1" dirty="0"/>
              <a:t> </a:t>
            </a:r>
            <a:r>
              <a:rPr lang="en-US" sz="1200" i="1" dirty="0" err="1"/>
              <a:t>los</a:t>
            </a:r>
            <a:r>
              <a:rPr lang="en-US" sz="1200" i="1" dirty="0"/>
              <a:t> </a:t>
            </a:r>
            <a:r>
              <a:rPr lang="en-US" sz="1200" i="1" dirty="0" err="1"/>
              <a:t>residentes</a:t>
            </a:r>
            <a:r>
              <a:rPr lang="en-US" sz="1200" i="1" dirty="0"/>
              <a:t> de Phoenix.</a:t>
            </a:r>
            <a:endParaRPr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613E2615-03B2-246F-85A0-815F57B203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466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D3BDB4F8-23E4-E85A-C2BD-13526363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8093533F-0D1F-A8FD-C5A0-2BB2A5E460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5F1801DC-9FE3-3550-214A-D06C00DA90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DD8D139F-C355-568F-AFA3-CADF0FBC8F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5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D9B632C5-CA6D-792C-98DB-7713691BB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FD883DB6-8FA8-A016-0A34-89919C3078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148243D3-546B-807B-57F0-790538927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24F80FF3-2327-A9FE-0D5B-5159987263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65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42E7259E-4FD7-D233-65D1-2AB033651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CFA3B296-D90F-700A-FDC4-5E0D690822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7AADCC83-2D54-09B2-4D50-15CCCF5EF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49CAC1F2-04F8-5A46-EE24-2276696B94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39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8D5088FD-8A15-F3DE-780D-0BDA6B54D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8CD6B411-8B13-4462-3837-5B149477F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58DBE408-CDB1-28E7-8D4C-9AEB46EDF6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E8E0CFDF-90E9-F7CA-5C91-B0A1C68572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30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A0442F7C-23EC-AF67-E1E5-B47667BE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40CD3761-8A45-8EF9-807F-1610A35B8B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A6ADE1D2-F63E-6C0B-F8A2-19FD440B69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C48A77D2-3E1D-7BC5-AE76-8635C71177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0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>
          <a:extLst>
            <a:ext uri="{FF2B5EF4-FFF2-40B4-BE49-F238E27FC236}">
              <a16:creationId xmlns:a16="http://schemas.microsoft.com/office/drawing/2014/main" id="{73BFC50E-A9C2-62BA-046B-632F97401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:notes">
            <a:extLst>
              <a:ext uri="{FF2B5EF4-FFF2-40B4-BE49-F238E27FC236}">
                <a16:creationId xmlns:a16="http://schemas.microsoft.com/office/drawing/2014/main" id="{40A4C84E-8ED6-6F5C-FBC2-5622EF1D5B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:notes">
            <a:extLst>
              <a:ext uri="{FF2B5EF4-FFF2-40B4-BE49-F238E27FC236}">
                <a16:creationId xmlns:a16="http://schemas.microsoft.com/office/drawing/2014/main" id="{B141B1E1-D8D8-1CD7-F467-C023F5BE30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Project must connect with 3 or more project characteristics and this must be conveyed in the proposal</a:t>
            </a:r>
            <a:endParaRPr dirty="0"/>
          </a:p>
        </p:txBody>
      </p:sp>
      <p:sp>
        <p:nvSpPr>
          <p:cNvPr id="512" name="Google Shape;512;p2:notes">
            <a:extLst>
              <a:ext uri="{FF2B5EF4-FFF2-40B4-BE49-F238E27FC236}">
                <a16:creationId xmlns:a16="http://schemas.microsoft.com/office/drawing/2014/main" id="{8A2E8F14-E7EF-05E8-76B3-F00E5C35B4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78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3000-6F0C-FB27-AA52-03065E2C6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B2A36-AA5A-6CD9-0C6D-FB315D07B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A33B2-E413-DBA4-48EE-67FDE3AE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3768-AE75-A9B3-FD2D-FCB7D38B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1E32-C984-36AB-15B6-6E2264DC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9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5FBF-5B5D-D76B-965B-4CF42900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15B79-C173-B983-D1F4-0A908C53D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7A32-4D42-CCF2-D706-0CBE160E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D1C46-A48E-E0A2-B188-8CFC0E56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B229-12CE-4C0F-FF3E-B4D2EEA3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4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4DDAE-FEC6-D55F-BEFA-868DC9F14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29146-FC1E-8340-1367-77307F8B6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84B5-74DA-9F22-4ECB-6A3C3950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21BC8-406F-ABE7-9597-83BE61DD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0BCCE-A232-69EB-6318-A0145A91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4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BB15-76ED-1546-5BFF-0FFCF49B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26BCD-0BDA-A4F9-0599-4E30A968F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02197-5A76-307B-F831-7D43CBEB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80ECF-EF62-C6D1-E334-C436A49A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D9F8-2557-433D-70EC-2C0B28D1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D5D4-103F-4CF2-C93F-4D78D36A6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13B25-0E12-1E6C-D928-AD6245533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8F488-4230-99BC-B1AE-63F09125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C52C1-A446-D162-D851-6C03489F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1829-F96E-9A09-5C3A-98E96F29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2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D5238-4FB6-6B9C-A4BD-D35D00A3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02F4-0062-9344-74F7-13CA9A1FF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577FE-9410-09B4-6B79-7D4863193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A16FE-2FC0-8EBF-4CCE-AA747E36D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18EC6-C6BC-6820-3B12-FEEE6428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AE850-1E75-1E1C-BF13-6A3FEF23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D36C-D9EE-5FCC-0201-ADBC13D3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F293D-9525-E682-143A-564237F04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B8637-3434-E838-E0BB-FDF18D382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BD40C-AD30-3A3A-C33A-EECFF55F9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2F750-5387-2460-F641-41263CE7C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3A95D9-BF68-239E-A192-F310CC75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51DE1B-6B81-3CF6-CC0B-43D69615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F4C4A-F858-70A3-9D53-77D6E34F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2470-BBD8-4EE2-B830-D11F1A2E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43EA1-EA7A-AEF7-BDE5-7A69A0B8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5A597-B667-9CDC-A648-65031EF2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6D8A0-1B07-704E-2C05-A6EE155E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7F5C4-738B-13AD-23CD-DFDF32D4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AB250-8CDA-AF46-E41C-99437E45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CE9AB-1C34-0FE6-809B-DC934018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2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1222-83F7-51D7-AC7D-7C31728F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27FF-4233-C8FC-35E5-04BEA83D1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55F3D-EBDC-EECB-0EC0-5624461CD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0EB4C-96A7-7004-796A-8B38C71B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08E8D-D7E5-12D3-3BF9-F5EFEC86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7C5DC-89FD-E0B0-D11C-E83B5B55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4D43-0FF3-A5DA-2026-A1D210AC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B33ACC-0296-BF1B-8F8A-5394930FC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6ACAB-DE6B-E01A-3F9E-6AF141876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158FF-ACF4-7E16-9BF0-8D785FC1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250F5-DABD-3429-B2F0-9B6BD5DA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49B08-E936-B9E1-D6BF-D638781A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3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C5BE4B-1D13-22F2-CFF2-C8E5475F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FEA74-4201-36D6-C825-DBD976B68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26486-1EAE-89FA-A2D0-CC62055DB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0D30-552A-4469-A00E-FDF8DC3CF34F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07C1F-8461-29CC-1A63-6978A576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91400-FA7B-863F-09D4-495C08081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01BF98-FCB2-49FF-AEF2-D70D334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6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enix.gov/administration/departments/oep/oep-programs/food/food-systems/food-systems-grant---micro-grant-application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.ibarra@phoenix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deline.mercer@phoenix.g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enix.gov/administration/departments/oep/oep-programs/food/food-systems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2f74efb130_0_0"/>
          <p:cNvSpPr txBox="1">
            <a:spLocks noGrp="1"/>
          </p:cNvSpPr>
          <p:nvPr>
            <p:ph type="ctrTitle"/>
          </p:nvPr>
        </p:nvSpPr>
        <p:spPr>
          <a:xfrm>
            <a:off x="549745" y="719531"/>
            <a:ext cx="5594100" cy="169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75316"/>
              </a:buClr>
              <a:buSzPct val="100000"/>
              <a:buFont typeface="Play"/>
              <a:buNone/>
            </a:pPr>
            <a:r>
              <a:rPr lang="en-US" sz="3500" b="1" dirty="0">
                <a:solidFill>
                  <a:schemeClr val="accent6"/>
                </a:solidFill>
              </a:rPr>
              <a:t>Grant Information Session:</a:t>
            </a:r>
            <a:br>
              <a:rPr lang="en-US" sz="4000" b="1" u="sng" dirty="0">
                <a:solidFill>
                  <a:schemeClr val="accent6"/>
                </a:solidFill>
              </a:rPr>
            </a:br>
            <a:br>
              <a:rPr lang="en-US" sz="1800" b="1" dirty="0">
                <a:solidFill>
                  <a:schemeClr val="accent6"/>
                </a:solidFill>
              </a:rPr>
            </a:br>
            <a:r>
              <a:rPr lang="en-US" sz="2800" b="1" dirty="0"/>
              <a:t>Food Systems Grant </a:t>
            </a:r>
            <a:br>
              <a:rPr lang="en-US" sz="2800" b="1" dirty="0"/>
            </a:br>
            <a:r>
              <a:rPr lang="en-US" sz="2800" b="1" dirty="0"/>
              <a:t>Funding Cycle 2026-2027</a:t>
            </a:r>
            <a:endParaRPr sz="3000" b="1" dirty="0"/>
          </a:p>
        </p:txBody>
      </p:sp>
      <p:pic>
        <p:nvPicPr>
          <p:cNvPr id="503" name="Google Shape;503;g32f74efb130_0_0" descr="A picture containing text, clipar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807"/>
          <a:stretch/>
        </p:blipFill>
        <p:spPr>
          <a:xfrm>
            <a:off x="2364207" y="4736022"/>
            <a:ext cx="1901951" cy="155538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32f74efb130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cxnSp>
        <p:nvCxnSpPr>
          <p:cNvPr id="506" name="Google Shape;506;g32f74efb130_0_0"/>
          <p:cNvCxnSpPr/>
          <p:nvPr/>
        </p:nvCxnSpPr>
        <p:spPr>
          <a:xfrm>
            <a:off x="616233" y="361594"/>
            <a:ext cx="539790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7" name="Google Shape;507;g32f74efb130_0_0"/>
          <p:cNvCxnSpPr/>
          <p:nvPr/>
        </p:nvCxnSpPr>
        <p:spPr>
          <a:xfrm>
            <a:off x="631670" y="6624336"/>
            <a:ext cx="539790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AutoShape 2">
            <a:extLst>
              <a:ext uri="{FF2B5EF4-FFF2-40B4-BE49-F238E27FC236}">
                <a16:creationId xmlns:a16="http://schemas.microsoft.com/office/drawing/2014/main" id="{0F1C030E-94C9-8A6A-BC9C-27644F2697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5944" y="357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Google Shape;508;g32f74efb130_0_0">
            <a:extLst>
              <a:ext uri="{FF2B5EF4-FFF2-40B4-BE49-F238E27FC236}">
                <a16:creationId xmlns:a16="http://schemas.microsoft.com/office/drawing/2014/main" id="{1A2DB0C1-078F-A53B-31D8-2DAEF3F68AEE}"/>
              </a:ext>
            </a:extLst>
          </p:cNvPr>
          <p:cNvSpPr txBox="1"/>
          <p:nvPr/>
        </p:nvSpPr>
        <p:spPr>
          <a:xfrm>
            <a:off x="1807574" y="3429000"/>
            <a:ext cx="3015216" cy="113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1400" b="1" u="none" dirty="0">
                <a:latin typeface="Play"/>
                <a:ea typeface="Play"/>
                <a:cs typeface="Play"/>
                <a:sym typeface="Play"/>
              </a:rPr>
              <a:t>Karen Ibarra &amp; Maddie Mercer</a:t>
            </a:r>
          </a:p>
          <a:p>
            <a:pPr lvl="0" algn="ctr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en-US" sz="1200" dirty="0">
                <a:latin typeface="Play"/>
                <a:ea typeface="Play"/>
                <a:cs typeface="Play"/>
                <a:sym typeface="Play"/>
              </a:rPr>
              <a:t>Office of Environmental Programs</a:t>
            </a:r>
          </a:p>
          <a:p>
            <a:pPr lvl="0" algn="ctr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2400"/>
            </a:pPr>
            <a:r>
              <a:rPr lang="en-US" sz="1200" dirty="0">
                <a:latin typeface="Play"/>
                <a:ea typeface="Play"/>
                <a:cs typeface="Play"/>
                <a:sym typeface="Play"/>
              </a:rPr>
              <a:t>City of Phoenix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4F09E-5D35-3F97-972B-D047871BA1D3}"/>
              </a:ext>
            </a:extLst>
          </p:cNvPr>
          <p:cNvSpPr txBox="1"/>
          <p:nvPr/>
        </p:nvSpPr>
        <p:spPr>
          <a:xfrm>
            <a:off x="1522808" y="2524879"/>
            <a:ext cx="3647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Friday, January 9, 2026 (Virtual)</a:t>
            </a:r>
          </a:p>
          <a:p>
            <a:pPr algn="ctr"/>
            <a:r>
              <a:rPr lang="en-US" sz="1600" b="1" dirty="0"/>
              <a:t>Friday January 16, 2026 (Virtual)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C24E620-19C4-A8B1-54A7-C6DA85041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pic>
        <p:nvPicPr>
          <p:cNvPr id="18" name="Picture 17" descr="A picture containing outdoor, tree, sky, grass&#10;&#10;AI-generated content may be incorrect.">
            <a:extLst>
              <a:ext uri="{FF2B5EF4-FFF2-40B4-BE49-F238E27FC236}">
                <a16:creationId xmlns:a16="http://schemas.microsoft.com/office/drawing/2014/main" id="{9EF5F771-0106-0FF7-7F4F-4A7764BB6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97" y="0"/>
            <a:ext cx="5486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41C0DB3E-FE40-6A9C-1C79-6FC15B99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A2683399-15FD-8F96-1328-FD0B35165B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123" y="1379683"/>
            <a:ext cx="10600643" cy="474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Advances </a:t>
            </a:r>
            <a:r>
              <a:rPr lang="en-US" b="1" dirty="0"/>
              <a:t>economic opportunities </a:t>
            </a:r>
            <a:r>
              <a:rPr lang="en-US" dirty="0"/>
              <a:t>in the food system for urban growers, new and existing food businesses, and others to sell their food locally and creates opportunity for residents to affordably and easily acquire healthy food. </a:t>
            </a:r>
          </a:p>
          <a:p>
            <a:r>
              <a:rPr lang="en-US" dirty="0"/>
              <a:t>Improves </a:t>
            </a:r>
            <a:r>
              <a:rPr lang="en-US" b="1" dirty="0"/>
              <a:t>access to healthy food </a:t>
            </a:r>
            <a:r>
              <a:rPr lang="en-US" dirty="0"/>
              <a:t>(farmer’s markets, CSAs, healthy food retailers, neighborhood produce stands, mobile markets and food delivery projects) for the most vulnerable. </a:t>
            </a:r>
          </a:p>
          <a:p>
            <a:r>
              <a:rPr lang="en-US" dirty="0"/>
              <a:t>Adopts new and/or expands existing </a:t>
            </a:r>
            <a:r>
              <a:rPr lang="en-US" b="1" dirty="0"/>
              <a:t>sustainable practices </a:t>
            </a:r>
            <a:r>
              <a:rPr lang="en-US" dirty="0"/>
              <a:t>to produce, process, cook, transport, sell food, and/or prevent food loss and waste to create a strong community food network. </a:t>
            </a: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33807343-57FA-F93F-5D6B-030751C86A2D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2D8580EE-9134-8D89-D91E-8AC5B4B73D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10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A973A825-E103-0F13-A765-F25A8BA7FAA1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2016BA8C-B004-BFF6-00AD-1C47A80A80CE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548210D9-32B3-0AE0-B961-46224FCF34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1" dirty="0">
                <a:solidFill>
                  <a:schemeClr val="accent6"/>
                </a:solidFill>
              </a:rPr>
              <a:t>Desired Project Characteristics Continued..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505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821E0E57-EBB0-DC5E-07D6-85DED7E6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5CFDDEFD-4C1F-CFF4-789B-A74DCC0A6103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B89A4199-415B-CF27-CF06-6E08618595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11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F55A2E75-36BA-DBF4-F176-971DAC2EDECA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97CE17F1-FB9C-F2A3-25AA-42F7E09B2533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5B0713B8-06B1-7B77-E3B7-8A8DD5F32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Project Examples</a:t>
            </a:r>
            <a:endParaRPr dirty="0"/>
          </a:p>
        </p:txBody>
      </p:sp>
      <p:sp>
        <p:nvSpPr>
          <p:cNvPr id="5" name="Google Shape;515;p2">
            <a:extLst>
              <a:ext uri="{FF2B5EF4-FFF2-40B4-BE49-F238E27FC236}">
                <a16:creationId xmlns:a16="http://schemas.microsoft.com/office/drawing/2014/main" id="{8283A263-202E-E700-80C8-0CC73DC234D3}"/>
              </a:ext>
            </a:extLst>
          </p:cNvPr>
          <p:cNvSpPr txBox="1">
            <a:spLocks/>
          </p:cNvSpPr>
          <p:nvPr/>
        </p:nvSpPr>
        <p:spPr>
          <a:xfrm>
            <a:off x="631123" y="1441590"/>
            <a:ext cx="10600643" cy="46271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Urban farming and community gardening activities </a:t>
            </a:r>
          </a:p>
          <a:p>
            <a:r>
              <a:rPr lang="en-US" dirty="0"/>
              <a:t>Food programs for vulnerable populations such as elders, youth, unhoused individuals, or others </a:t>
            </a:r>
          </a:p>
          <a:p>
            <a:r>
              <a:rPr lang="en-US" dirty="0"/>
              <a:t>Food distribution site </a:t>
            </a:r>
          </a:p>
          <a:p>
            <a:r>
              <a:rPr lang="en-US" dirty="0"/>
              <a:t>Food pantry &amp; meal services 	</a:t>
            </a:r>
          </a:p>
          <a:p>
            <a:r>
              <a:rPr lang="en-US" dirty="0"/>
              <a:t>Coalition building to advance food justice &amp; food sovereignty </a:t>
            </a:r>
          </a:p>
          <a:p>
            <a:r>
              <a:rPr lang="en-US" dirty="0"/>
              <a:t>Capital project or physical improvement, such as new greenhouse, irrigation system, and/or commercial kitchen equipment </a:t>
            </a:r>
          </a:p>
          <a:p>
            <a:r>
              <a:rPr lang="en-US" dirty="0"/>
              <a:t>Food systems-related job training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3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DF963C74-FCB6-DA7C-E78E-DB778D711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D0C788C9-1638-EC4F-2CBB-0ED1212C7603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8D8C5105-B6B6-0127-4C81-177532A5C5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12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A352D883-D8A5-8EF1-D2A6-E6FE8CA80308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3A41BD1C-3194-5885-89D3-9B9ED2947C11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27ABCBA1-66F1-8F5D-057B-4D6E46088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Project Examples Continued…</a:t>
            </a:r>
            <a:endParaRPr dirty="0"/>
          </a:p>
        </p:txBody>
      </p:sp>
      <p:sp>
        <p:nvSpPr>
          <p:cNvPr id="5" name="Google Shape;515;p2">
            <a:extLst>
              <a:ext uri="{FF2B5EF4-FFF2-40B4-BE49-F238E27FC236}">
                <a16:creationId xmlns:a16="http://schemas.microsoft.com/office/drawing/2014/main" id="{B3F72ECE-8CF7-EFD0-95E5-A1B16339D2B3}"/>
              </a:ext>
            </a:extLst>
          </p:cNvPr>
          <p:cNvSpPr txBox="1">
            <a:spLocks/>
          </p:cNvSpPr>
          <p:nvPr/>
        </p:nvSpPr>
        <p:spPr>
          <a:xfrm>
            <a:off x="684977" y="1280229"/>
            <a:ext cx="10600643" cy="4740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Food systems leadership development </a:t>
            </a:r>
          </a:p>
          <a:p>
            <a:r>
              <a:rPr lang="en-US" dirty="0"/>
              <a:t>Food business development </a:t>
            </a:r>
          </a:p>
          <a:p>
            <a:r>
              <a:rPr lang="en-US" dirty="0"/>
              <a:t>Activities that advance economic opportunities in the food system </a:t>
            </a:r>
          </a:p>
          <a:p>
            <a:r>
              <a:rPr lang="en-US" dirty="0"/>
              <a:t>Food-related storytelling &amp; cultural preservation </a:t>
            </a:r>
          </a:p>
          <a:p>
            <a:r>
              <a:rPr lang="en-US" dirty="0"/>
              <a:t>Composting and food waste prevention </a:t>
            </a:r>
          </a:p>
          <a:p>
            <a:r>
              <a:rPr lang="en-US" dirty="0"/>
              <a:t>Neighborhood food markets </a:t>
            </a:r>
          </a:p>
          <a:p>
            <a:r>
              <a:rPr lang="en-US" dirty="0"/>
              <a:t>Food systems education or trainings </a:t>
            </a:r>
          </a:p>
          <a:p>
            <a:r>
              <a:rPr lang="en-US" dirty="0"/>
              <a:t>“Food as medicine,” health, and nutrition programs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62180AEC-257B-4591-EC6A-E44F0756C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588DA558-3477-0E93-064C-4CA422610A5C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1BA409CD-49E7-53D3-21B0-878126F9F5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13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75668C48-FB7E-CEB6-3D62-AF2DB3EF961C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BF23261C-80FF-9961-7004-4544A4732CC1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8022D8ED-4BF8-C3A2-B90A-DC9766A3C5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Allowable Expenses</a:t>
            </a:r>
            <a:endParaRPr dirty="0"/>
          </a:p>
        </p:txBody>
      </p:sp>
      <p:sp>
        <p:nvSpPr>
          <p:cNvPr id="5" name="Google Shape;515;p2">
            <a:extLst>
              <a:ext uri="{FF2B5EF4-FFF2-40B4-BE49-F238E27FC236}">
                <a16:creationId xmlns:a16="http://schemas.microsoft.com/office/drawing/2014/main" id="{B15A7AB1-58AB-A60F-C377-8B8981FD2BF1}"/>
              </a:ext>
            </a:extLst>
          </p:cNvPr>
          <p:cNvSpPr txBox="1">
            <a:spLocks/>
          </p:cNvSpPr>
          <p:nvPr/>
        </p:nvSpPr>
        <p:spPr>
          <a:xfrm>
            <a:off x="684977" y="1280229"/>
            <a:ext cx="10600643" cy="4740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majority of the budget costs should go toward </a:t>
            </a:r>
            <a:r>
              <a:rPr lang="en-US" b="1" dirty="0"/>
              <a:t>direct services to Phoenix residents</a:t>
            </a:r>
            <a:r>
              <a:rPr lang="en-US" dirty="0"/>
              <a:t>. </a:t>
            </a:r>
          </a:p>
          <a:p>
            <a:r>
              <a:rPr lang="en-US" dirty="0"/>
              <a:t>All budget costs need to be clearly tied to project activities and goals. </a:t>
            </a:r>
          </a:p>
          <a:p>
            <a:r>
              <a:rPr lang="en-US" b="1" dirty="0"/>
              <a:t>Liability insurance is required </a:t>
            </a:r>
            <a:r>
              <a:rPr lang="en-US" dirty="0"/>
              <a:t>for the duration of the grant period, costs associated may be included in the budget. </a:t>
            </a:r>
          </a:p>
          <a:p>
            <a:pPr lvl="1"/>
            <a:r>
              <a:rPr lang="en-US" dirty="0"/>
              <a:t>Details about the required coverage are included in the call for proposals.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0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930F48DC-068A-8ACD-C248-4E06A2CF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581CB265-5CF0-7769-EFAA-727A00B4D448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79695ABA-A61D-F50F-2AF5-F44355A720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14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28655B3F-72A3-9486-A24E-251F8C8C6DB8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924025AA-F5AB-3F3A-57E7-86D2E4B66EC7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712AFFFF-12DC-E46D-22EB-0D778F5B62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Non-allowable Expenses</a:t>
            </a:r>
            <a:endParaRPr dirty="0"/>
          </a:p>
        </p:txBody>
      </p:sp>
      <p:sp>
        <p:nvSpPr>
          <p:cNvPr id="5" name="Google Shape;515;p2">
            <a:extLst>
              <a:ext uri="{FF2B5EF4-FFF2-40B4-BE49-F238E27FC236}">
                <a16:creationId xmlns:a16="http://schemas.microsoft.com/office/drawing/2014/main" id="{48CF71DC-8BB8-0ADA-C120-29264BE1402F}"/>
              </a:ext>
            </a:extLst>
          </p:cNvPr>
          <p:cNvSpPr txBox="1">
            <a:spLocks/>
          </p:cNvSpPr>
          <p:nvPr/>
        </p:nvSpPr>
        <p:spPr>
          <a:xfrm>
            <a:off x="684977" y="1280229"/>
            <a:ext cx="10600643" cy="4740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Expenses made </a:t>
            </a:r>
            <a:r>
              <a:rPr lang="en-US" b="1" dirty="0"/>
              <a:t>before the organization is under contract </a:t>
            </a:r>
          </a:p>
          <a:p>
            <a:r>
              <a:rPr lang="en-US" dirty="0"/>
              <a:t>Lodging or hotel expenses </a:t>
            </a:r>
          </a:p>
          <a:p>
            <a:r>
              <a:rPr lang="en-US" dirty="0"/>
              <a:t>Organization’s overhead/indirect costs unrelated to the Food Systems Grant </a:t>
            </a:r>
          </a:p>
          <a:p>
            <a:r>
              <a:rPr lang="en-US" dirty="0"/>
              <a:t>Projects not easily accessible by the public </a:t>
            </a:r>
          </a:p>
          <a:p>
            <a:r>
              <a:rPr lang="en-US" dirty="0"/>
              <a:t>Purchase of land or buildings </a:t>
            </a:r>
          </a:p>
          <a:p>
            <a:r>
              <a:rPr lang="en-US" dirty="0"/>
              <a:t>Purchase of a vehicle </a:t>
            </a:r>
          </a:p>
          <a:p>
            <a:r>
              <a:rPr lang="en-US" dirty="0"/>
              <a:t>Capital project or physical improvements on a private residence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44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2E77FB7F-640E-3A0E-186D-255B377AC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EC53E3E4-42C4-AE27-7FFF-FC80EB9648EE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89259576-CFC0-EEB5-F6AE-6BED07F0BA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15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FDF677EC-BC57-595D-CDA5-FEDA8DDBDEC5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CD38D714-BC64-8F5C-2955-5B8BDD70CDA5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72FB25A4-B7D7-06F3-5E78-00918597D1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Funding Details</a:t>
            </a:r>
            <a:endParaRPr dirty="0"/>
          </a:p>
        </p:txBody>
      </p:sp>
      <p:sp>
        <p:nvSpPr>
          <p:cNvPr id="5" name="Google Shape;515;p2">
            <a:extLst>
              <a:ext uri="{FF2B5EF4-FFF2-40B4-BE49-F238E27FC236}">
                <a16:creationId xmlns:a16="http://schemas.microsoft.com/office/drawing/2014/main" id="{FD7E18D2-2EE7-C39D-FA2B-31546428C43B}"/>
              </a:ext>
            </a:extLst>
          </p:cNvPr>
          <p:cNvSpPr txBox="1">
            <a:spLocks/>
          </p:cNvSpPr>
          <p:nvPr/>
        </p:nvSpPr>
        <p:spPr>
          <a:xfrm>
            <a:off x="559204" y="1441590"/>
            <a:ext cx="10600643" cy="46271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Total available Grant funding </a:t>
            </a:r>
            <a:r>
              <a:rPr lang="en-US"/>
              <a:t>for 2026 </a:t>
            </a:r>
            <a:r>
              <a:rPr lang="en-US" dirty="0"/>
              <a:t>is </a:t>
            </a:r>
            <a:r>
              <a:rPr lang="en-US" b="1" dirty="0"/>
              <a:t>$100,000</a:t>
            </a:r>
            <a:r>
              <a:rPr lang="en-US" dirty="0"/>
              <a:t>. </a:t>
            </a:r>
          </a:p>
          <a:p>
            <a:r>
              <a:rPr lang="en-US" dirty="0"/>
              <a:t>Funds will be paid on a </a:t>
            </a:r>
            <a:r>
              <a:rPr lang="en-US" b="1" dirty="0"/>
              <a:t>monthly reimbursement basis</a:t>
            </a:r>
            <a:r>
              <a:rPr lang="en-US" dirty="0"/>
              <a:t>.</a:t>
            </a:r>
          </a:p>
          <a:p>
            <a:r>
              <a:rPr lang="en-US" dirty="0"/>
              <a:t>City may consider </a:t>
            </a:r>
            <a:r>
              <a:rPr lang="en-US" b="1" dirty="0"/>
              <a:t>one advance payment </a:t>
            </a:r>
            <a:r>
              <a:rPr lang="en-US" dirty="0"/>
              <a:t>per grantee of no more than 20 percent of the total grant request, based on demonstrated need. </a:t>
            </a:r>
          </a:p>
          <a:p>
            <a:r>
              <a:rPr lang="en-US" dirty="0"/>
              <a:t>All funds awarded through this grant opportunity must be </a:t>
            </a:r>
            <a:r>
              <a:rPr lang="en-US" b="1" dirty="0"/>
              <a:t>expended within 12 months</a:t>
            </a:r>
            <a:r>
              <a:rPr lang="en-US" dirty="0"/>
              <a:t>. Any funds that are not spent at expiration of the Agreement, must be returned to the City.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7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92FC6B16-9314-E108-1F4D-1A184278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725DF0CA-2811-DB4B-12DD-591B5D9BB6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3278" y="1280228"/>
            <a:ext cx="10600643" cy="514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Deadline: 5:00 PM on Monday, </a:t>
            </a:r>
            <a:r>
              <a:rPr lang="en-US" sz="2600" b="1" dirty="0">
                <a:solidFill>
                  <a:prstClr val="black"/>
                </a:solidFill>
                <a:latin typeface="Aptos" panose="02110004020202020204"/>
              </a:rPr>
              <a:t>February 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2026. </a:t>
            </a: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Application components</a:t>
            </a: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Online application form - </a:t>
            </a:r>
            <a:r>
              <a:rPr lang="en-US" sz="2800" dirty="0">
                <a:hlinkClick r:id="rId3"/>
              </a:rPr>
              <a:t>Food Systems Grant Application | City of Phoenix</a:t>
            </a:r>
            <a:endParaRPr lang="en-US" sz="2600" dirty="0">
              <a:solidFill>
                <a:prstClr val="black"/>
              </a:solidFill>
              <a:latin typeface="Aptos" panose="02110004020202020204"/>
            </a:endParaRP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200" b="1" dirty="0">
                <a:solidFill>
                  <a:prstClr val="black"/>
                </a:solidFill>
                <a:latin typeface="Aptos" panose="02110004020202020204"/>
              </a:rPr>
              <a:t>Note:</a:t>
            </a:r>
            <a:r>
              <a:rPr lang="en-US" sz="2200" dirty="0">
                <a:solidFill>
                  <a:prstClr val="black"/>
                </a:solidFill>
                <a:latin typeface="Aptos" panose="02110004020202020204"/>
              </a:rPr>
              <a:t> no applications will be accepted by email.</a:t>
            </a:r>
          </a:p>
          <a:p>
            <a:pPr marL="463550" lvl="1" indent="0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sz="800" dirty="0">
              <a:solidFill>
                <a:prstClr val="black"/>
              </a:solidFill>
              <a:latin typeface="Aptos" panose="02110004020202020204"/>
            </a:endParaRP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Required attachments </a:t>
            </a: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Project narrative</a:t>
            </a:r>
          </a:p>
          <a:p>
            <a:pPr lvl="3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400" b="1" dirty="0"/>
              <a:t>Note: </a:t>
            </a:r>
            <a:r>
              <a:rPr lang="en-US" sz="2400" dirty="0"/>
              <a:t>The total length should not exceed </a:t>
            </a:r>
            <a:r>
              <a:rPr lang="en-US" sz="2400" b="1" dirty="0"/>
              <a:t>three</a:t>
            </a:r>
            <a:r>
              <a:rPr lang="en-US" sz="2400" dirty="0"/>
              <a:t> pages.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lvl="2" indent="-222250">
              <a:spcBef>
                <a:spcPts val="0"/>
              </a:spcBef>
              <a:spcAft>
                <a:spcPts val="1200"/>
              </a:spcAft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Project budget</a:t>
            </a: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Optional attachments </a:t>
            </a: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Photos</a:t>
            </a: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Maps/design specs</a:t>
            </a: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600" dirty="0">
                <a:solidFill>
                  <a:prstClr val="black"/>
                </a:solidFill>
                <a:latin typeface="Aptos" panose="02110004020202020204"/>
              </a:rPr>
              <a:t>Budget estimates/ invoice quotes</a:t>
            </a:r>
          </a:p>
          <a:p>
            <a:pPr lvl="3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800" dirty="0">
              <a:solidFill>
                <a:prstClr val="black"/>
              </a:solidFill>
              <a:latin typeface="Aptos" panose="02110004020202020204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25AEC48D-2DAC-9209-097F-BD415243245C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55B0E84A-C443-F63F-14CD-138441C424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16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1E837B01-0CFC-1DA7-8A12-46931610956C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0573EF32-8330-79B2-37A7-934BD23DA44F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4184B60F-8BA1-5B9D-2FB4-C5F9BE74D2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solidFill>
                  <a:schemeClr val="accent6"/>
                </a:solidFill>
              </a:rPr>
              <a:t>Application Process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350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A2C0D3D5-B773-DE24-3854-E8651E363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7A9283EE-4295-9CDC-A6CB-72ECFDFC12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1475" y="1198664"/>
            <a:ext cx="10872445" cy="524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1800" b="1" dirty="0"/>
              <a:t>Proposal</a:t>
            </a:r>
          </a:p>
          <a:p>
            <a:r>
              <a:rPr lang="en-US" sz="1400" dirty="0"/>
              <a:t> </a:t>
            </a:r>
            <a:r>
              <a:rPr lang="en-US" sz="1400" u="sng" dirty="0"/>
              <a:t>Project plan </a:t>
            </a:r>
          </a:p>
          <a:p>
            <a:pPr lvl="1"/>
            <a:r>
              <a:rPr lang="en-US" sz="1400" dirty="0"/>
              <a:t>Project plan must clearly outline project activities and intended audience. </a:t>
            </a:r>
          </a:p>
          <a:p>
            <a:pPr lvl="1"/>
            <a:r>
              <a:rPr lang="en-US" sz="1400" dirty="0"/>
              <a:t>Project plan must include three or more of the desired project characteristics detailed in the previous section. </a:t>
            </a:r>
          </a:p>
          <a:p>
            <a:pPr lvl="1"/>
            <a:r>
              <a:rPr lang="en-US" sz="1400" dirty="0"/>
              <a:t>Project plan must include projected outcomes and key performance indicators (KPIs) to measure success. </a:t>
            </a:r>
          </a:p>
          <a:p>
            <a:pPr lvl="1"/>
            <a:r>
              <a:rPr lang="en-US" sz="1400" dirty="0"/>
              <a:t>Project plan must articulate how the project will create lasting benefits for residents living in historically underserved or marginalized areas, like food deserts. </a:t>
            </a:r>
          </a:p>
          <a:p>
            <a:pPr lvl="1"/>
            <a:r>
              <a:rPr lang="en-US" sz="1400" dirty="0"/>
              <a:t>Project plan must clearly outline strategies for sustaining outcomes and/or building community capacity beyond the grant period. </a:t>
            </a:r>
          </a:p>
          <a:p>
            <a:r>
              <a:rPr lang="en-US" sz="1400" u="sng" dirty="0"/>
              <a:t>Project Schedule: </a:t>
            </a:r>
          </a:p>
          <a:p>
            <a:pPr lvl="1"/>
            <a:r>
              <a:rPr lang="en-US" sz="1400" dirty="0"/>
              <a:t>Project plan must outline how project will be completed within 12 months. </a:t>
            </a:r>
          </a:p>
          <a:p>
            <a:pPr lvl="1"/>
            <a:r>
              <a:rPr lang="en-US" sz="1400" dirty="0"/>
              <a:t> Outlines a realistic and achievable timeline with clear milestones. </a:t>
            </a:r>
          </a:p>
          <a:p>
            <a:pPr lvl="1"/>
            <a:r>
              <a:rPr lang="en-US" sz="1400" dirty="0"/>
              <a:t>Anticipated project start date </a:t>
            </a:r>
            <a:r>
              <a:rPr lang="en-US" sz="1400"/>
              <a:t>– April </a:t>
            </a:r>
            <a:r>
              <a:rPr lang="en-US" sz="1400" dirty="0"/>
              <a:t>2, 2026. </a:t>
            </a:r>
          </a:p>
          <a:p>
            <a:r>
              <a:rPr lang="en-US" sz="1400" u="sng" dirty="0"/>
              <a:t>Qualifications and experience of applicant(s) </a:t>
            </a:r>
          </a:p>
          <a:p>
            <a:pPr lvl="1"/>
            <a:r>
              <a:rPr lang="en-US" sz="1400" dirty="0"/>
              <a:t>Please outline relevant expertise, lived experience, and/or strong examples of successfully managing similar projects.</a:t>
            </a:r>
          </a:p>
          <a:p>
            <a:pPr lvl="1"/>
            <a:r>
              <a:rPr lang="en-US" sz="1400" dirty="0"/>
              <a:t>If applicable, please outline any prior work done in partnership with the City. </a:t>
            </a:r>
          </a:p>
          <a:p>
            <a:endParaRPr lang="en-US" sz="1800" dirty="0"/>
          </a:p>
          <a:p>
            <a:r>
              <a:rPr lang="en-US" sz="1800" b="1" dirty="0"/>
              <a:t>Note</a:t>
            </a:r>
            <a:r>
              <a:rPr lang="en-US" sz="1800" dirty="0"/>
              <a:t>: Priority will be given to proposals that center equity, uplift community voice and demonstrate local benefit. 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pPr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dirty="0"/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C2BC0B15-61E5-814B-F996-4B742A7B41EF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7FEBAA5B-041B-1A0C-E636-F02F750DA2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17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CFF1AED1-0F89-F34C-B942-005989B2A69A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FD7511E9-361F-61C2-3FE8-69AC080DCCCC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14DF8039-0FE2-E3F6-6C25-F02D92B7B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Evaluation and Selection Criteria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278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B762CC0D-8211-8CA4-CBF0-1A116B9E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67D253AC-E677-968E-24AF-61B12ED771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1475" y="1198664"/>
            <a:ext cx="10872445" cy="524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1800" b="1" dirty="0"/>
              <a:t>Project Budget</a:t>
            </a:r>
          </a:p>
          <a:p>
            <a:r>
              <a:rPr lang="en-US" sz="1800" dirty="0"/>
              <a:t>Project Budget is clear, detailed, and reasonable. </a:t>
            </a:r>
          </a:p>
          <a:p>
            <a:pPr lvl="1"/>
            <a:r>
              <a:rPr lang="en-US" sz="1800" dirty="0"/>
              <a:t>Budget is presented in the format in Exhibit A-Budget Template. </a:t>
            </a:r>
          </a:p>
          <a:p>
            <a:pPr lvl="1"/>
            <a:r>
              <a:rPr lang="en-US" sz="1800" dirty="0"/>
              <a:t>Demonstrates efficient use of funds, clear cost justifications, and leverages additional resources where possible. </a:t>
            </a:r>
          </a:p>
          <a:p>
            <a:pPr lvl="1"/>
            <a:r>
              <a:rPr lang="en-US" sz="1800" dirty="0"/>
              <a:t>See Exhibit A for Budget Template </a:t>
            </a:r>
          </a:p>
          <a:p>
            <a:pPr lvl="1"/>
            <a:r>
              <a:rPr lang="en-US" sz="1800" dirty="0"/>
              <a:t>See Exhibit B Budget Category Definitions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Optional Attachments </a:t>
            </a:r>
          </a:p>
          <a:p>
            <a:r>
              <a:rPr lang="en-US" sz="1800" dirty="0"/>
              <a:t>Photos </a:t>
            </a:r>
          </a:p>
          <a:p>
            <a:pPr lvl="1"/>
            <a:r>
              <a:rPr lang="en-US" sz="1800" dirty="0"/>
              <a:t>Maps </a:t>
            </a:r>
          </a:p>
          <a:p>
            <a:pPr lvl="1"/>
            <a:r>
              <a:rPr lang="en-US" sz="1800" dirty="0"/>
              <a:t>Design specs </a:t>
            </a:r>
          </a:p>
          <a:p>
            <a:pPr lvl="1"/>
            <a:r>
              <a:rPr lang="en-US" sz="1800" dirty="0"/>
              <a:t>Invoice quotes </a:t>
            </a:r>
          </a:p>
          <a:p>
            <a:pPr lvl="1"/>
            <a:r>
              <a:rPr lang="en-US" sz="1800" dirty="0"/>
              <a:t>Other </a:t>
            </a:r>
          </a:p>
          <a:p>
            <a:endParaRPr lang="en-US" sz="1800" dirty="0"/>
          </a:p>
          <a:p>
            <a:pPr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1800" dirty="0"/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BA505D45-511E-E354-E1DC-0C1A84134FCC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47F0DA04-58FB-82D2-8A5F-7BB5F8B739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18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D300CD95-8D42-53AB-D793-99F1935B79C8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29DDADB1-EA96-E965-D4F0-F930463B634D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07FA1797-0CF9-C201-95AC-77EB5D25C7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Evaluation and Selection Criteria Cont..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7147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9A7FE081-38A2-2CA4-761F-55A2E909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0F166D74-C73D-C914-D1A9-9DCB620335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2032" y="1483400"/>
            <a:ext cx="10701460" cy="462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3200" dirty="0">
                <a:solidFill>
                  <a:prstClr val="black"/>
                </a:solidFill>
                <a:highlight>
                  <a:srgbClr val="00FF00"/>
                </a:highlight>
                <a:latin typeface="Aptos" panose="02110004020202020204"/>
              </a:rPr>
              <a:t>Completed applications due by </a:t>
            </a:r>
            <a:r>
              <a:rPr lang="en-US" sz="3200" b="1" dirty="0">
                <a:solidFill>
                  <a:prstClr val="black"/>
                </a:solidFill>
                <a:highlight>
                  <a:srgbClr val="00FF00"/>
                </a:highlight>
                <a:latin typeface="Aptos" panose="02110004020202020204"/>
              </a:rPr>
              <a:t>5 PM on Monday, February 2, 2026</a:t>
            </a: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900" dirty="0">
              <a:solidFill>
                <a:prstClr val="black"/>
              </a:solidFill>
              <a:latin typeface="Aptos" panose="02110004020202020204"/>
            </a:endParaRP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3200" b="1" dirty="0">
                <a:solidFill>
                  <a:prstClr val="black"/>
                </a:solidFill>
                <a:latin typeface="Aptos" panose="02110004020202020204"/>
              </a:rPr>
              <a:t>Select &amp; notify</a:t>
            </a:r>
            <a:r>
              <a:rPr lang="en-US" sz="3200" dirty="0">
                <a:solidFill>
                  <a:prstClr val="black"/>
                </a:solidFill>
                <a:latin typeface="Aptos" panose="02110004020202020204"/>
              </a:rPr>
              <a:t> winning applicants no later than 		March 4, 2026</a:t>
            </a: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1000" dirty="0">
              <a:solidFill>
                <a:prstClr val="black"/>
              </a:solidFill>
              <a:latin typeface="Aptos" panose="02110004020202020204"/>
            </a:endParaRP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3200" b="1" dirty="0">
                <a:solidFill>
                  <a:prstClr val="black"/>
                </a:solidFill>
                <a:latin typeface="Aptos" panose="02110004020202020204"/>
              </a:rPr>
              <a:t>Agreement development, signing, approval </a:t>
            </a:r>
            <a:r>
              <a:rPr lang="en-US" sz="3200" dirty="0">
                <a:solidFill>
                  <a:prstClr val="black"/>
                </a:solidFill>
                <a:latin typeface="Aptos" panose="02110004020202020204"/>
              </a:rPr>
              <a:t>process by March 16, 2026</a:t>
            </a:r>
          </a:p>
          <a:p>
            <a:pPr lvl="1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1000" dirty="0">
              <a:solidFill>
                <a:prstClr val="black"/>
              </a:solidFill>
              <a:latin typeface="Aptos" panose="02110004020202020204"/>
            </a:endParaRPr>
          </a:p>
          <a:p>
            <a:pPr marL="920750" lvl="1" indent="-45720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Project Length is maximum </a:t>
            </a:r>
            <a:r>
              <a:rPr lang="en-US" sz="3600" dirty="0">
                <a:solidFill>
                  <a:srgbClr val="0070C0"/>
                </a:solidFill>
                <a:latin typeface="Aptos" panose="02110004020202020204"/>
              </a:rPr>
              <a:t>12-months</a:t>
            </a: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3200" dirty="0">
                <a:solidFill>
                  <a:prstClr val="black"/>
                </a:solidFill>
                <a:latin typeface="Aptos" panose="02110004020202020204"/>
              </a:rPr>
              <a:t>Estimated project </a:t>
            </a:r>
            <a:r>
              <a:rPr lang="en-US" sz="3200" b="1" dirty="0">
                <a:solidFill>
                  <a:prstClr val="black"/>
                </a:solidFill>
                <a:latin typeface="Aptos" panose="02110004020202020204"/>
              </a:rPr>
              <a:t>start </a:t>
            </a:r>
            <a:r>
              <a:rPr lang="en-US" sz="3200" dirty="0">
                <a:solidFill>
                  <a:prstClr val="black"/>
                </a:solidFill>
                <a:latin typeface="Aptos" panose="02110004020202020204"/>
              </a:rPr>
              <a:t>date April 2, 2026</a:t>
            </a:r>
          </a:p>
          <a:p>
            <a:pPr lvl="2" indent="-222250"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3200" dirty="0">
                <a:solidFill>
                  <a:prstClr val="black"/>
                </a:solidFill>
                <a:latin typeface="Aptos" panose="02110004020202020204"/>
              </a:rPr>
              <a:t>Estimated project </a:t>
            </a:r>
            <a:r>
              <a:rPr lang="en-US" sz="3200" b="1" dirty="0">
                <a:solidFill>
                  <a:prstClr val="black"/>
                </a:solidFill>
                <a:latin typeface="Aptos" panose="02110004020202020204"/>
              </a:rPr>
              <a:t>end</a:t>
            </a:r>
            <a:r>
              <a:rPr lang="en-US" sz="3200" dirty="0">
                <a:solidFill>
                  <a:prstClr val="black"/>
                </a:solidFill>
                <a:latin typeface="Aptos" panose="02110004020202020204"/>
              </a:rPr>
              <a:t> date no later than April 1, 2027 </a:t>
            </a: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8A61A2D5-AD96-EC5F-CD08-91FDA8D400BB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E81605CA-AA8A-D581-4AC9-22E3440EFF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19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C94D6C6A-6A19-FE8E-DF28-28E9DFC0085E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EF92A596-2C3F-BFC7-FBD4-2EB0247174F5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408ED3B4-0F4B-15E3-5576-D796B2813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solidFill>
                  <a:schemeClr val="accent6"/>
                </a:solidFill>
              </a:rPr>
              <a:t>Timeline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205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35A63527-4D7D-555E-BB6D-AA5311AE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449CA0A5-F128-A761-24D7-A7F4EF5907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3278" y="1483399"/>
            <a:ext cx="7247993" cy="355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225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75316"/>
              </a:buClr>
              <a:buSzPts val="2700"/>
              <a:buChar char="•"/>
            </a:pPr>
            <a:r>
              <a:rPr lang="en-US" b="1" dirty="0"/>
              <a:t>Introductions</a:t>
            </a:r>
          </a:p>
          <a:p>
            <a:pPr marL="228600" lvl="0" indent="-22225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75316"/>
              </a:buClr>
              <a:buSzPts val="2700"/>
              <a:buChar char="•"/>
            </a:pPr>
            <a:r>
              <a:rPr lang="en-US" b="1" dirty="0"/>
              <a:t>Food Systems Grant Overview</a:t>
            </a:r>
          </a:p>
          <a:p>
            <a:pPr indent="-222250">
              <a:spcBef>
                <a:spcPts val="0"/>
              </a:spcBef>
              <a:buClr>
                <a:srgbClr val="275316"/>
              </a:buClr>
              <a:buSzPts val="2700"/>
            </a:pPr>
            <a:r>
              <a:rPr lang="en-US" b="1" dirty="0"/>
              <a:t>Questions</a:t>
            </a:r>
            <a:r>
              <a:rPr lang="en-US" dirty="0"/>
              <a:t> </a:t>
            </a:r>
            <a:endParaRPr dirty="0"/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F640C195-DA00-ED2B-D1C6-D9CA5226B367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77C96B88-79C7-7094-7E6C-B4B6E7B8BD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5421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2</a:t>
            </a:fld>
            <a:endParaRPr dirty="0"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64B2D470-49EF-C58E-49F7-D764FD4BAA16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698E61C1-EACC-5B0A-FB96-F057A7688175}"/>
              </a:ext>
            </a:extLst>
          </p:cNvPr>
          <p:cNvSpPr/>
          <p:nvPr/>
        </p:nvSpPr>
        <p:spPr>
          <a:xfrm>
            <a:off x="5967663" y="350651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BA62F6A2-A896-DB30-D7C6-2CB74BFAD2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8" y="415329"/>
            <a:ext cx="94068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solidFill>
                  <a:schemeClr val="accent6"/>
                </a:solidFill>
              </a:rPr>
              <a:t>Agenda</a:t>
            </a:r>
            <a:endParaRPr/>
          </a:p>
        </p:txBody>
      </p:sp>
      <p:pic>
        <p:nvPicPr>
          <p:cNvPr id="2" name="Picture 1" descr="A child standing next to a planter full of plants&#10;&#10;AI-generated content may be incorrect.">
            <a:extLst>
              <a:ext uri="{FF2B5EF4-FFF2-40B4-BE49-F238E27FC236}">
                <a16:creationId xmlns:a16="http://schemas.microsoft.com/office/drawing/2014/main" id="{42619787-F0D9-86B9-EABE-1C2C3784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17614" r="4036" b="17614"/>
          <a:stretch/>
        </p:blipFill>
        <p:spPr>
          <a:xfrm>
            <a:off x="7743400" y="722199"/>
            <a:ext cx="3101850" cy="1703250"/>
          </a:xfrm>
          <a:prstGeom prst="rect">
            <a:avLst/>
          </a:prstGeom>
        </p:spPr>
      </p:pic>
      <p:pic>
        <p:nvPicPr>
          <p:cNvPr id="3" name="Picture 2" descr="A greenhouse in a field&#10;&#10;AI-generated content may be incorrect.">
            <a:extLst>
              <a:ext uri="{FF2B5EF4-FFF2-40B4-BE49-F238E27FC236}">
                <a16:creationId xmlns:a16="http://schemas.microsoft.com/office/drawing/2014/main" id="{5C437A01-BE3C-D527-27A6-6BEE496D6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25978" r="6833" b="9246"/>
          <a:stretch/>
        </p:blipFill>
        <p:spPr>
          <a:xfrm>
            <a:off x="7743400" y="2590246"/>
            <a:ext cx="3099294" cy="1701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C8514-84CD-D319-2E76-F515D779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53" r="1237" b="2932"/>
          <a:stretch>
            <a:fillRect/>
          </a:stretch>
        </p:blipFill>
        <p:spPr>
          <a:xfrm>
            <a:off x="7743400" y="4474498"/>
            <a:ext cx="3099294" cy="1724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478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9A7FE081-38A2-2CA4-761F-55A2E909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8A61A2D5-AD96-EC5F-CD08-91FDA8D400BB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E81605CA-AA8A-D581-4AC9-22E3440EFF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20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C94D6C6A-6A19-FE8E-DF28-28E9DFC0085E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EF92A596-2C3F-BFC7-FBD4-2EB0247174F5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408ED3B4-0F4B-15E3-5576-D796B2813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solidFill>
                  <a:schemeClr val="accent6"/>
                </a:solidFill>
              </a:rPr>
              <a:t>Timeline</a:t>
            </a:r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47EB35C-AD07-81DA-103E-B64B441482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506979"/>
              </p:ext>
            </p:extLst>
          </p:nvPr>
        </p:nvGraphicFramePr>
        <p:xfrm>
          <a:off x="1466473" y="964286"/>
          <a:ext cx="9259053" cy="5234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85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F30F5385-8A92-C6A0-CFAF-B6A22D08E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26CA9FFA-E6FA-A3E2-01F9-0A0C97DA89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123" y="1345749"/>
            <a:ext cx="10600643" cy="355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b="1" dirty="0"/>
              <a:t>Virtual Info Session:</a:t>
            </a:r>
            <a:r>
              <a:rPr lang="en-US" dirty="0"/>
              <a:t> </a:t>
            </a:r>
          </a:p>
          <a:p>
            <a:pPr lvl="1" fontAlgn="base"/>
            <a:r>
              <a:rPr lang="en-US" dirty="0"/>
              <a:t>Friday, January 9</a:t>
            </a:r>
            <a:r>
              <a:rPr lang="en-US" baseline="30000" dirty="0"/>
              <a:t>th</a:t>
            </a:r>
            <a:r>
              <a:rPr lang="en-US" dirty="0"/>
              <a:t> at 9AM – 10AM </a:t>
            </a:r>
          </a:p>
          <a:p>
            <a:pPr lvl="1" fontAlgn="base"/>
            <a:r>
              <a:rPr lang="en-US" dirty="0"/>
              <a:t>Friday, January 16</a:t>
            </a:r>
            <a:r>
              <a:rPr lang="en-US" baseline="30000" dirty="0"/>
              <a:t>th</a:t>
            </a:r>
            <a:r>
              <a:rPr lang="en-US" dirty="0"/>
              <a:t> at 1PM – 2PM </a:t>
            </a:r>
          </a:p>
          <a:p>
            <a:pPr marL="457200" lvl="1" indent="0" fontAlgn="base">
              <a:buNone/>
            </a:pPr>
            <a:endParaRPr lang="en-US" dirty="0"/>
          </a:p>
          <a:p>
            <a:pPr fontAlgn="base"/>
            <a:r>
              <a:rPr lang="en-US" b="1" dirty="0"/>
              <a:t>Virtual Office Hours:</a:t>
            </a:r>
            <a:r>
              <a:rPr lang="en-US" dirty="0"/>
              <a:t> </a:t>
            </a:r>
          </a:p>
          <a:p>
            <a:pPr lvl="1" fontAlgn="base"/>
            <a:r>
              <a:rPr lang="en-US" dirty="0"/>
              <a:t>Wednesday, January 21</a:t>
            </a:r>
            <a:r>
              <a:rPr lang="en-US" baseline="30000" dirty="0"/>
              <a:t>st</a:t>
            </a:r>
            <a:r>
              <a:rPr lang="en-US" dirty="0"/>
              <a:t> at 9:30AM – 10:30AM </a:t>
            </a:r>
          </a:p>
          <a:p>
            <a:pPr lvl="1" fontAlgn="base"/>
            <a:r>
              <a:rPr lang="en-US" dirty="0"/>
              <a:t>Tuesday, January 27</a:t>
            </a:r>
            <a:r>
              <a:rPr lang="en-US" baseline="30000" dirty="0"/>
              <a:t>th</a:t>
            </a:r>
            <a:r>
              <a:rPr lang="en-US" dirty="0"/>
              <a:t> at 12PM – 1PM </a:t>
            </a:r>
          </a:p>
          <a:p>
            <a:pPr marL="6350" indent="0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sz="3200" b="1" dirty="0">
              <a:solidFill>
                <a:prstClr val="black"/>
              </a:solidFill>
              <a:latin typeface="Aptos" panose="02110004020202020204"/>
            </a:endParaRPr>
          </a:p>
          <a:p>
            <a:pPr marL="6350" indent="0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6350" indent="0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4A485357-7154-B7EB-CA89-C106AB1A6F6B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018EE3EC-C2C7-BAFD-225C-D5A88D9607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21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035282C2-6F38-821D-48F9-4D53143DB688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003B26F5-1AD5-E47D-9A16-377DBA940A92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0A21A2B7-F11C-85C7-3ABF-3F56658029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Future Opportunities to Connect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88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13C1AFC1-3C60-0DAA-883D-E245BA651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80217216-2A03-27D4-FD50-7779CD2C97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123" y="1345749"/>
            <a:ext cx="10600643" cy="355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sz="3200" dirty="0">
              <a:solidFill>
                <a:prstClr val="black"/>
              </a:solidFill>
            </a:endParaRP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r>
              <a:rPr lang="da-DK" sz="3200" dirty="0">
                <a:solidFill>
                  <a:prstClr val="black"/>
                </a:solidFill>
              </a:rPr>
              <a:t>Karen Ibarra</a:t>
            </a: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r>
              <a:rPr lang="da-DK" sz="3200" dirty="0">
                <a:solidFill>
                  <a:prstClr val="black"/>
                </a:solidFill>
                <a:hlinkClick r:id="rId3"/>
              </a:rPr>
              <a:t>Karen.ibarra@phoenix.gov</a:t>
            </a:r>
            <a:endParaRPr lang="da-DK" sz="3200" dirty="0">
              <a:solidFill>
                <a:prstClr val="black"/>
              </a:solidFill>
            </a:endParaRP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r>
              <a:rPr lang="en-US" sz="3200" dirty="0">
                <a:solidFill>
                  <a:prstClr val="black"/>
                </a:solidFill>
              </a:rPr>
              <a:t>602-534-0269</a:t>
            </a: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sz="3200" b="1" dirty="0">
              <a:solidFill>
                <a:prstClr val="black"/>
              </a:solidFill>
              <a:latin typeface="Aptos" panose="02110004020202020204"/>
            </a:endParaRP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r>
              <a:rPr lang="da-DK" sz="3200" dirty="0">
                <a:solidFill>
                  <a:prstClr val="black"/>
                </a:solidFill>
              </a:rPr>
              <a:t>Maddie Mercer</a:t>
            </a: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r>
              <a:rPr lang="da-DK" sz="3200" dirty="0">
                <a:solidFill>
                  <a:prstClr val="black"/>
                </a:solidFill>
                <a:hlinkClick r:id="rId4"/>
              </a:rPr>
              <a:t>madeline.mercer@phoenix.gov</a:t>
            </a:r>
            <a:br>
              <a:rPr lang="da-DK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602-534-5387</a:t>
            </a:r>
          </a:p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endParaRPr lang="en-US" sz="3200" b="1" dirty="0">
              <a:solidFill>
                <a:prstClr val="black"/>
              </a:solidFill>
              <a:latin typeface="Aptos" panose="02110004020202020204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0BFE4562-D4CF-1875-92FF-95E6AF88BFBD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8D0D5102-6710-EE94-AC26-7D4C918203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22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D2328F08-FB42-13C5-C023-6430FA01924A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14199EC0-7BB9-121D-1CE4-41595C85E5D5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1AAA3F71-49EA-5A3C-6B12-3C8672E9B8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solidFill>
                  <a:schemeClr val="accent6"/>
                </a:solidFill>
              </a:rPr>
              <a:t>Questions?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3666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492F40A6-FFF5-B4FA-5215-706A09589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9BD4E365-FEEA-504B-D3BB-A1A3500015C5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6D88AE81-DF57-35B0-1364-DCD4FEA043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23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A3962E8A-026F-6D3A-B1E1-51A213112E42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F1A910C6-4B1A-CDDD-5916-84B6C151C774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2F501417-5F3D-9DB2-0297-1AAA8CF2E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Grant Application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CCD8E-588C-6447-3534-B08685C856EB}"/>
              </a:ext>
            </a:extLst>
          </p:cNvPr>
          <p:cNvSpPr txBox="1"/>
          <p:nvPr/>
        </p:nvSpPr>
        <p:spPr>
          <a:xfrm>
            <a:off x="1983114" y="5577771"/>
            <a:ext cx="8530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2250" algn="ctr">
              <a:buClr>
                <a:srgbClr val="275316"/>
              </a:buClr>
              <a:buSzPts val="2700"/>
              <a:defRPr/>
            </a:pPr>
            <a:r>
              <a:rPr lang="en-US" sz="4000" dirty="0">
                <a:hlinkClick r:id="rId3"/>
              </a:rPr>
              <a:t>Food Systems Grants | City of Phoenix</a:t>
            </a:r>
            <a:endParaRPr lang="en-US" sz="4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A48D20-31B5-0CE4-E21E-11599A236E83}"/>
              </a:ext>
            </a:extLst>
          </p:cNvPr>
          <p:cNvSpPr txBox="1"/>
          <p:nvPr/>
        </p:nvSpPr>
        <p:spPr>
          <a:xfrm>
            <a:off x="3048856" y="325717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CD79AB9-0D01-CF73-C076-048392EC3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Qr code&#10;&#10;AI-generated content may be incorrect.">
            <a:extLst>
              <a:ext uri="{FF2B5EF4-FFF2-40B4-BE49-F238E27FC236}">
                <a16:creationId xmlns:a16="http://schemas.microsoft.com/office/drawing/2014/main" id="{2BBF4EDB-EB8D-D5E3-C715-2EDC8EFBB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28095" r="22849" b="28149"/>
          <a:stretch>
            <a:fillRect/>
          </a:stretch>
        </p:blipFill>
        <p:spPr>
          <a:xfrm>
            <a:off x="4153577" y="1500579"/>
            <a:ext cx="3796071" cy="38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2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DF773D8F-8676-BC27-D772-14661CADE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61A71BFE-44F8-0A9F-FD97-191949C6BA68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AD2BA7EF-B891-9B29-FED7-794123D411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3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9ED80790-EB6B-819C-C2D9-22FFAF30B16C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A4D96B3F-D4CB-43ED-3A1C-89D8A2A5E5B2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5919F5E4-25DA-9A2B-FC19-1352F1DCE8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8" y="415329"/>
            <a:ext cx="11046774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>
                <a:solidFill>
                  <a:schemeClr val="accent6"/>
                </a:solidFill>
              </a:rPr>
              <a:t>City of Phoenix Office of Environmental Programs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4F41B0-C460-9C6A-9E91-E7A2AE0D48F1}"/>
              </a:ext>
            </a:extLst>
          </p:cNvPr>
          <p:cNvGrpSpPr/>
          <p:nvPr/>
        </p:nvGrpSpPr>
        <p:grpSpPr>
          <a:xfrm>
            <a:off x="235187" y="4127367"/>
            <a:ext cx="11240109" cy="2113312"/>
            <a:chOff x="488300" y="4195697"/>
            <a:chExt cx="12588591" cy="2101580"/>
          </a:xfrm>
        </p:grpSpPr>
        <p:pic>
          <p:nvPicPr>
            <p:cNvPr id="3" name="Google Shape;522;p2">
              <a:extLst>
                <a:ext uri="{FF2B5EF4-FFF2-40B4-BE49-F238E27FC236}">
                  <a16:creationId xmlns:a16="http://schemas.microsoft.com/office/drawing/2014/main" id="{9FBF288C-799C-AA02-24DA-EC6243D9A4A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50073"/>
            <a:stretch/>
          </p:blipFill>
          <p:spPr>
            <a:xfrm>
              <a:off x="488300" y="4195697"/>
              <a:ext cx="3169267" cy="210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 descr="A picture containing sky, outdoor, cart&#10;&#10;AI-generated content may be incorrect.">
              <a:extLst>
                <a:ext uri="{FF2B5EF4-FFF2-40B4-BE49-F238E27FC236}">
                  <a16:creationId xmlns:a16="http://schemas.microsoft.com/office/drawing/2014/main" id="{2E261835-FFDE-5EB3-031E-225038B7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" t="15748" r="6255" b="-158"/>
            <a:stretch/>
          </p:blipFill>
          <p:spPr>
            <a:xfrm>
              <a:off x="6826834" y="4195697"/>
              <a:ext cx="3080789" cy="2101579"/>
            </a:xfrm>
            <a:prstGeom prst="rect">
              <a:avLst/>
            </a:prstGeom>
          </p:spPr>
        </p:pic>
        <p:pic>
          <p:nvPicPr>
            <p:cNvPr id="5" name="Picture 4" descr="A picture containing outdoor, tree, green&#10;&#10;AI-generated content may be incorrect.">
              <a:extLst>
                <a:ext uri="{FF2B5EF4-FFF2-40B4-BE49-F238E27FC236}">
                  <a16:creationId xmlns:a16="http://schemas.microsoft.com/office/drawing/2014/main" id="{B40E5A5B-5BB0-A809-6868-B4EEB8A8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3" t="9504" r="2854" b="11861"/>
            <a:stretch/>
          </p:blipFill>
          <p:spPr>
            <a:xfrm>
              <a:off x="3657567" y="4195698"/>
              <a:ext cx="3080789" cy="2101579"/>
            </a:xfrm>
            <a:prstGeom prst="rect">
              <a:avLst/>
            </a:prstGeom>
          </p:spPr>
        </p:pic>
        <p:pic>
          <p:nvPicPr>
            <p:cNvPr id="6" name="Picture 5" descr="A picture containing sky, person, outdoor&#10;&#10;AI-generated content may be incorrect.">
              <a:extLst>
                <a:ext uri="{FF2B5EF4-FFF2-40B4-BE49-F238E27FC236}">
                  <a16:creationId xmlns:a16="http://schemas.microsoft.com/office/drawing/2014/main" id="{215850B5-E535-7E53-5964-39E829417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" t="12707" r="2888" b="3186"/>
            <a:stretch/>
          </p:blipFill>
          <p:spPr>
            <a:xfrm>
              <a:off x="9996101" y="4195697"/>
              <a:ext cx="3080790" cy="2101580"/>
            </a:xfrm>
            <a:prstGeom prst="rect">
              <a:avLst/>
            </a:prstGeom>
          </p:spPr>
        </p:pic>
      </p:grpSp>
      <p:sp>
        <p:nvSpPr>
          <p:cNvPr id="11" name="Google Shape;515;p2">
            <a:extLst>
              <a:ext uri="{FF2B5EF4-FFF2-40B4-BE49-F238E27FC236}">
                <a16:creationId xmlns:a16="http://schemas.microsoft.com/office/drawing/2014/main" id="{FAF9EAED-C450-F675-19A6-19E57FD058C6}"/>
              </a:ext>
            </a:extLst>
          </p:cNvPr>
          <p:cNvSpPr txBox="1">
            <a:spLocks/>
          </p:cNvSpPr>
          <p:nvPr/>
        </p:nvSpPr>
        <p:spPr>
          <a:xfrm>
            <a:off x="263461" y="1468088"/>
            <a:ext cx="11360277" cy="2391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57200">
              <a:spcBef>
                <a:spcPts val="0"/>
              </a:spcBef>
              <a:buClr>
                <a:srgbClr val="275316"/>
              </a:buClr>
              <a:buSzPts val="2700"/>
            </a:pPr>
            <a:r>
              <a:rPr lang="en-US" sz="2800" b="1" u="sng"/>
              <a:t>OEP Mission:</a:t>
            </a:r>
            <a:r>
              <a:rPr lang="en-US" sz="2800" b="1"/>
              <a:t> </a:t>
            </a:r>
            <a:r>
              <a:rPr lang="en-US" sz="2800"/>
              <a:t>Advance </a:t>
            </a:r>
            <a:r>
              <a:rPr lang="en-US" sz="2800" b="1"/>
              <a:t>environmental protection</a:t>
            </a:r>
            <a:r>
              <a:rPr lang="en-US" sz="2800"/>
              <a:t> and </a:t>
            </a:r>
            <a:r>
              <a:rPr lang="en-US" sz="2800" b="1"/>
              <a:t>sustainability </a:t>
            </a:r>
            <a:r>
              <a:rPr lang="en-US" sz="2800"/>
              <a:t>by promoting sound environmental policies and practices through leadership, education, and </a:t>
            </a:r>
            <a:r>
              <a:rPr lang="en-US" sz="2800" b="1"/>
              <a:t>technical </a:t>
            </a:r>
            <a:r>
              <a:rPr lang="en-US" sz="2800"/>
              <a:t>and </a:t>
            </a:r>
            <a:r>
              <a:rPr lang="en-US" sz="2800" b="1"/>
              <a:t>regulatory assistance</a:t>
            </a:r>
            <a:r>
              <a:rPr lang="en-US" sz="2800"/>
              <a:t>.</a:t>
            </a:r>
            <a:r>
              <a:rPr lang="en-US" sz="2400"/>
              <a:t> </a:t>
            </a:r>
          </a:p>
          <a:p>
            <a:pPr marL="463550" indent="-457200">
              <a:spcBef>
                <a:spcPts val="0"/>
              </a:spcBef>
              <a:buClr>
                <a:srgbClr val="275316"/>
              </a:buClr>
              <a:buSzPts val="2700"/>
            </a:pPr>
            <a:endParaRPr lang="en-US" sz="2700" b="1" u="sng"/>
          </a:p>
          <a:p>
            <a:pPr marL="463550" indent="-457200">
              <a:spcBef>
                <a:spcPts val="0"/>
              </a:spcBef>
              <a:buClr>
                <a:srgbClr val="275316"/>
              </a:buClr>
              <a:buSzPts val="2700"/>
            </a:pPr>
            <a:r>
              <a:rPr lang="en-US" sz="2600" b="1" u="sng"/>
              <a:t>Food Systems Goal:</a:t>
            </a:r>
            <a:r>
              <a:rPr lang="en-US" sz="2600" b="1"/>
              <a:t> </a:t>
            </a:r>
            <a:r>
              <a:rPr lang="en-US" sz="2600"/>
              <a:t>Ensure all Phoenix residents have enough to eat and have access to </a:t>
            </a:r>
            <a:r>
              <a:rPr lang="en-US" sz="2600" b="1"/>
              <a:t>healthy</a:t>
            </a:r>
            <a:r>
              <a:rPr lang="en-US" sz="2600"/>
              <a:t>, </a:t>
            </a:r>
            <a:r>
              <a:rPr lang="en-US" sz="2600" b="1"/>
              <a:t>affordable</a:t>
            </a:r>
            <a:r>
              <a:rPr lang="en-US" sz="2600"/>
              <a:t>, and </a:t>
            </a:r>
            <a:r>
              <a:rPr lang="en-US" sz="2600" b="1"/>
              <a:t>culturally relevant food</a:t>
            </a:r>
            <a:r>
              <a:rPr lang="en-US" sz="2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54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2CB3386B-E51A-C60B-72B4-57964DB6C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869967E7-CEC0-4072-0874-2273998ADA22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91A0DF90-A991-4EEE-EA09-3CD6013817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4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0EAA4B97-E7CD-BE04-71B2-46C431FCA2B0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D9EA1AF0-679D-A5C0-D1FD-68C72218ED5D}"/>
              </a:ext>
            </a:extLst>
          </p:cNvPr>
          <p:cNvSpPr/>
          <p:nvPr/>
        </p:nvSpPr>
        <p:spPr>
          <a:xfrm>
            <a:off x="6336134" y="329430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19829F63-0C88-805D-A05B-4C638536C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8" y="415329"/>
            <a:ext cx="94068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Background/Context</a:t>
            </a:r>
            <a:endParaRPr dirty="0"/>
          </a:p>
        </p:txBody>
      </p:sp>
      <p:sp>
        <p:nvSpPr>
          <p:cNvPr id="5" name="Google Shape;515;p2">
            <a:extLst>
              <a:ext uri="{FF2B5EF4-FFF2-40B4-BE49-F238E27FC236}">
                <a16:creationId xmlns:a16="http://schemas.microsoft.com/office/drawing/2014/main" id="{238BDFEF-A35B-16BE-F50A-0B457008ABBC}"/>
              </a:ext>
            </a:extLst>
          </p:cNvPr>
          <p:cNvSpPr txBox="1">
            <a:spLocks/>
          </p:cNvSpPr>
          <p:nvPr/>
        </p:nvSpPr>
        <p:spPr>
          <a:xfrm>
            <a:off x="643278" y="1379683"/>
            <a:ext cx="5997655" cy="47559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2250">
              <a:spcBef>
                <a:spcPts val="0"/>
              </a:spcBef>
              <a:spcAft>
                <a:spcPts val="600"/>
              </a:spcAft>
              <a:buClr>
                <a:srgbClr val="275316"/>
              </a:buClr>
              <a:buSzPts val="2700"/>
            </a:pPr>
            <a:r>
              <a:rPr lang="en-US" sz="1800" b="1" u="sng" dirty="0"/>
              <a:t>Food desert </a:t>
            </a:r>
            <a:r>
              <a:rPr lang="en-US" sz="1800" dirty="0"/>
              <a:t>- an area without ready access to fresh, healthy and affordable food</a:t>
            </a:r>
          </a:p>
          <a:p>
            <a:pPr indent="-222250">
              <a:spcBef>
                <a:spcPts val="0"/>
              </a:spcBef>
              <a:spcAft>
                <a:spcPts val="600"/>
              </a:spcAft>
              <a:buClr>
                <a:srgbClr val="275316"/>
              </a:buClr>
              <a:buSzPts val="2700"/>
            </a:pPr>
            <a:r>
              <a:rPr lang="en-US" sz="1800" dirty="0"/>
              <a:t>Of the 55 food deserts in Maricopa County, 43 are in Phoenix, that encompass </a:t>
            </a:r>
            <a:r>
              <a:rPr lang="en-US" sz="1800" b="1" dirty="0"/>
              <a:t>nearly half the Phoenix population. </a:t>
            </a:r>
          </a:p>
          <a:p>
            <a:pPr indent="-222250">
              <a:spcBef>
                <a:spcPts val="0"/>
              </a:spcBef>
              <a:spcAft>
                <a:spcPts val="600"/>
              </a:spcAft>
              <a:buClr>
                <a:srgbClr val="275316"/>
              </a:buClr>
              <a:buSzPts val="2700"/>
            </a:pPr>
            <a:r>
              <a:rPr lang="en-US" sz="1800" dirty="0"/>
              <a:t>The people most vulnerable in Phoenix often have limited time to cook, live far distances from grocers, and are on a tight budget. </a:t>
            </a:r>
          </a:p>
          <a:p>
            <a:pPr indent="-222250">
              <a:spcBef>
                <a:spcPts val="0"/>
              </a:spcBef>
              <a:spcAft>
                <a:spcPts val="600"/>
              </a:spcAft>
              <a:buClr>
                <a:srgbClr val="275316"/>
              </a:buClr>
              <a:buSzPts val="2700"/>
            </a:pPr>
            <a:r>
              <a:rPr lang="en-US" sz="1800" dirty="0"/>
              <a:t>Despite our agricultural capacity and national leadership in food production, </a:t>
            </a:r>
            <a:r>
              <a:rPr lang="en-US" sz="1800" b="1" dirty="0"/>
              <a:t>our food system is not working for many people in Phoenix</a:t>
            </a:r>
            <a:r>
              <a:rPr lang="en-US" sz="1800" dirty="0"/>
              <a:t>, especially low-income, ethnic minorities, seniors, and children. </a:t>
            </a:r>
            <a:endParaRPr lang="en-US" sz="1800" b="1" dirty="0"/>
          </a:p>
        </p:txBody>
      </p:sp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0B84C33F-8E05-BAB6-E0CD-001348523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58" y="415329"/>
            <a:ext cx="3884045" cy="60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EFBBACD3-33CC-B09E-1E83-20CD6040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773FB270-44EF-7C21-3E8E-8451C8C5B2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3278" y="1483399"/>
            <a:ext cx="10600643" cy="355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" indent="0" algn="ctr">
              <a:spcBef>
                <a:spcPts val="0"/>
              </a:spcBef>
              <a:buClr>
                <a:srgbClr val="275316"/>
              </a:buClr>
              <a:buSzPts val="2700"/>
              <a:buNone/>
              <a:defRPr/>
            </a:pPr>
            <a:r>
              <a:rPr lang="en-US" sz="3600" b="1" dirty="0"/>
              <a:t>This grant intends to support projects at the community-level that foster a </a:t>
            </a:r>
            <a:r>
              <a:rPr lang="en-US" sz="3600" b="1" dirty="0">
                <a:solidFill>
                  <a:schemeClr val="accent1"/>
                </a:solidFill>
              </a:rPr>
              <a:t>just</a:t>
            </a:r>
            <a:r>
              <a:rPr lang="en-US" sz="3600" b="1" dirty="0"/>
              <a:t>, </a:t>
            </a:r>
            <a:r>
              <a:rPr lang="en-US" sz="3600" b="1" dirty="0">
                <a:solidFill>
                  <a:schemeClr val="accent1"/>
                </a:solidFill>
              </a:rPr>
              <a:t>equitable</a:t>
            </a:r>
            <a:r>
              <a:rPr lang="en-US" sz="3600" b="1" dirty="0"/>
              <a:t>, and </a:t>
            </a:r>
            <a:r>
              <a:rPr lang="en-US" sz="3600" b="1" dirty="0">
                <a:solidFill>
                  <a:schemeClr val="accent1"/>
                </a:solidFill>
              </a:rPr>
              <a:t>resilient</a:t>
            </a:r>
            <a:r>
              <a:rPr lang="en-US" sz="3600" b="1" dirty="0"/>
              <a:t> local food system and </a:t>
            </a:r>
            <a:r>
              <a:rPr lang="en-US" sz="3600" b="1" dirty="0">
                <a:solidFill>
                  <a:schemeClr val="accent1"/>
                </a:solidFill>
              </a:rPr>
              <a:t>improve food access </a:t>
            </a:r>
            <a:r>
              <a:rPr lang="en-US" sz="3600" b="1" dirty="0"/>
              <a:t>by helping Phoenix residents to grow, access, cook, share, and eat healthy, affordable, and culturally relevant food.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01D81BC8-5DC8-63F2-0971-BE0AD1113F35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D8668809-736D-E5BB-9289-0A3D730BA4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5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70D524D4-7D8F-2FE6-B801-D456C23F36FB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D2FB9215-0166-1B8C-3D19-C29A9493966F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DD35656F-A5C8-8BBD-E938-352CD66701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Food Systems Grant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869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7836E85D-F491-2A71-A239-7AB099288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31B37639-D62F-594D-B391-168763AB9F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3383" y="1420769"/>
            <a:ext cx="10560538" cy="502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800" dirty="0">
                <a:solidFill>
                  <a:prstClr val="black"/>
                </a:solidFill>
                <a:ea typeface="+mn-lt"/>
                <a:cs typeface="+mn-lt"/>
              </a:rPr>
              <a:t>Will provide awards of </a:t>
            </a:r>
            <a:r>
              <a:rPr lang="en-US" sz="2800" b="1" dirty="0">
                <a:solidFill>
                  <a:prstClr val="black"/>
                </a:solidFill>
                <a:ea typeface="+mn-lt"/>
                <a:cs typeface="+mn-lt"/>
              </a:rPr>
              <a:t>$5,000 to $20,000</a:t>
            </a:r>
            <a:r>
              <a:rPr lang="en-US" sz="2800" dirty="0">
                <a:solidFill>
                  <a:prstClr val="black"/>
                </a:solidFill>
                <a:ea typeface="+mn-lt"/>
                <a:cs typeface="+mn-lt"/>
              </a:rPr>
              <a:t> to implement projects community-level that foster a just, equitable, and resilient local food system</a:t>
            </a: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2800" dirty="0">
              <a:solidFill>
                <a:prstClr val="black"/>
              </a:solidFill>
              <a:ea typeface="+mn-lt"/>
              <a:cs typeface="+mn-lt"/>
            </a:endParaRP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800" dirty="0">
                <a:solidFill>
                  <a:prstClr val="black"/>
                </a:solidFill>
                <a:ea typeface="+mn-lt"/>
                <a:cs typeface="+mn-lt"/>
              </a:rPr>
              <a:t>Aims to improve food access by </a:t>
            </a:r>
            <a:r>
              <a:rPr lang="en-US" sz="2800" b="1" dirty="0">
                <a:solidFill>
                  <a:prstClr val="black"/>
                </a:solidFill>
                <a:ea typeface="+mn-lt"/>
                <a:cs typeface="+mn-lt"/>
              </a:rPr>
              <a:t>helping Phoenix residents to grow, access, cook, share, and eat </a:t>
            </a:r>
            <a:r>
              <a:rPr lang="en-US" sz="2800" dirty="0">
                <a:solidFill>
                  <a:prstClr val="black"/>
                </a:solidFill>
                <a:ea typeface="+mn-lt"/>
                <a:cs typeface="+mn-lt"/>
              </a:rPr>
              <a:t>healthy, affordable, and culturally relevant food.</a:t>
            </a: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2800" dirty="0">
              <a:solidFill>
                <a:prstClr val="black"/>
              </a:solidFill>
              <a:ea typeface="+mn-lt"/>
              <a:cs typeface="+mn-lt"/>
            </a:endParaRP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r>
              <a:rPr lang="en-US" sz="2800" dirty="0">
                <a:solidFill>
                  <a:prstClr val="black"/>
                </a:solidFill>
                <a:ea typeface="+mn-lt"/>
                <a:cs typeface="+mn-lt"/>
              </a:rPr>
              <a:t>Grant term is maximum </a:t>
            </a:r>
            <a:r>
              <a:rPr lang="en-US" sz="2800" b="1" dirty="0">
                <a:solidFill>
                  <a:prstClr val="black"/>
                </a:solidFill>
                <a:ea typeface="+mn-lt"/>
                <a:cs typeface="+mn-lt"/>
              </a:rPr>
              <a:t>12-months</a:t>
            </a:r>
            <a:r>
              <a:rPr lang="en-US" sz="2800" dirty="0">
                <a:solidFill>
                  <a:prstClr val="black"/>
                </a:solidFill>
                <a:ea typeface="+mn-lt"/>
                <a:cs typeface="+mn-lt"/>
              </a:rPr>
              <a:t>. </a:t>
            </a: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2800" dirty="0">
              <a:solidFill>
                <a:prstClr val="black"/>
              </a:solidFill>
              <a:ea typeface="+mn-lt"/>
              <a:cs typeface="+mn-lt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55E3F20D-E3ED-85B5-35E7-A0CC3AAE537B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F7AEDF88-FB5A-B8C2-CE59-9E78F91365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dirty="0">
                <a:solidFill>
                  <a:schemeClr val="dk1"/>
                </a:solidFill>
              </a:rPr>
              <a:t>6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4FD34E5B-D204-BE62-8F0D-174FC9E15856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FF904278-06A5-172C-CCF8-23B6E4BA2734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5F32BD1E-0A0C-5EA4-FE2F-81E4F17422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1" dirty="0">
                <a:solidFill>
                  <a:schemeClr val="accent6"/>
                </a:solidFill>
              </a:rPr>
              <a:t>Grant Description</a:t>
            </a:r>
            <a:endParaRPr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9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1D4A5024-3A09-E4A7-F0F6-B00963A9C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4A82D254-594A-CAA2-DD50-2AC641A50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9544" y="1216843"/>
            <a:ext cx="10560538" cy="502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2000" b="1" dirty="0"/>
              <a:t>Eligible entities and activities </a:t>
            </a:r>
            <a:endParaRPr lang="en-US" sz="2000" dirty="0"/>
          </a:p>
          <a:p>
            <a:r>
              <a:rPr lang="en-US" sz="2000" dirty="0"/>
              <a:t>Organizations that have 501(c)(3) nonprofit status.  </a:t>
            </a:r>
          </a:p>
          <a:p>
            <a:r>
              <a:rPr lang="en-US" sz="2000" dirty="0"/>
              <a:t>Community groups that have a *fiscal sponsor with 501(c)(3) nonprofit status. </a:t>
            </a:r>
          </a:p>
          <a:p>
            <a:r>
              <a:rPr lang="en-US" sz="2000" dirty="0"/>
              <a:t>Locally owned businesses, social enterprises, and/or cooperative enterprises with less than 50 employees </a:t>
            </a:r>
          </a:p>
          <a:p>
            <a:r>
              <a:rPr lang="en-US" sz="2000" dirty="0"/>
              <a:t>Educational Institutions (community colleges, universities, public and/or charter schools) </a:t>
            </a:r>
          </a:p>
          <a:p>
            <a:r>
              <a:rPr lang="en-US" sz="2000" dirty="0"/>
              <a:t>Entities must be operating within the City of Phoenix boundaries to be eligible for funding through the Food Systems Grant. </a:t>
            </a:r>
          </a:p>
          <a:p>
            <a:r>
              <a:rPr lang="en-US" sz="2000" dirty="0"/>
              <a:t>Project activities must take place within the City of Phoenix boundaries. </a:t>
            </a:r>
          </a:p>
          <a:p>
            <a:r>
              <a:rPr lang="en-US" sz="2000" dirty="0"/>
              <a:t>Project activities must be accessible and benefit people who live, learn, and work in Phoenix. </a:t>
            </a:r>
          </a:p>
          <a:p>
            <a:r>
              <a:rPr lang="en-US" sz="2000" dirty="0"/>
              <a:t>Project activities must focus on contributing to a just, equitable, and resilient local food system. </a:t>
            </a: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2000" dirty="0">
              <a:solidFill>
                <a:prstClr val="black"/>
              </a:solidFill>
              <a:ea typeface="+mn-lt"/>
              <a:cs typeface="+mn-lt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9791B9D8-4667-B11D-D777-0D5E2B437E6D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91B69E10-DFDE-9A2A-4F79-8E7BC8FFA3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dirty="0">
                <a:solidFill>
                  <a:schemeClr val="dk1"/>
                </a:solidFill>
              </a:rPr>
              <a:t>7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23FB5345-0B23-F2AB-635D-DC5EB747178E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DC4D12AF-25BF-3295-8583-6E9A163AD4F1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0ED684DE-C735-1661-F560-44A670551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1" dirty="0">
                <a:solidFill>
                  <a:schemeClr val="accent6"/>
                </a:solidFill>
              </a:rPr>
              <a:t>Grant Eligibility</a:t>
            </a:r>
            <a:endParaRPr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7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AC2B50B9-22CE-66BF-2BBE-FD95536D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898F8AA6-2785-3FD1-4B5D-B471F7F40D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9544" y="1216843"/>
            <a:ext cx="10560538" cy="502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2000" b="1" dirty="0"/>
              <a:t>Ineligible entities and activities: </a:t>
            </a:r>
            <a:endParaRPr lang="en-US" sz="2000" dirty="0"/>
          </a:p>
          <a:p>
            <a:r>
              <a:rPr lang="en-US" sz="2000" dirty="0"/>
              <a:t>Prior OEP grant awardees submitting duplicate or substantially similar projects previously funded by an OEP grant program. </a:t>
            </a:r>
          </a:p>
          <a:p>
            <a:r>
              <a:rPr lang="en-US" sz="2000" dirty="0"/>
              <a:t>Current OEP grant awardees with an active funded project that has not yet been completed or closed out. </a:t>
            </a:r>
          </a:p>
          <a:p>
            <a:r>
              <a:rPr lang="en-US" sz="2000" dirty="0"/>
              <a:t>Entities or individuals not meeting eligibility criteria outlined in this document (e.g., geographic restrictions, organizational type). </a:t>
            </a:r>
          </a:p>
          <a:p>
            <a:r>
              <a:rPr lang="en-US" sz="2000" dirty="0"/>
              <a:t>Organizations or individuals with outstanding reports, unresolved compliance issues, or unpaid obligations from prior OEP grants or to the City of Phoenix. </a:t>
            </a:r>
          </a:p>
          <a:p>
            <a:r>
              <a:rPr lang="en-US" sz="2000" dirty="0"/>
              <a:t>Projects primarily benefiting private interests rather than the broader community. </a:t>
            </a:r>
          </a:p>
          <a:p>
            <a:r>
              <a:rPr lang="en-US" sz="2000" dirty="0"/>
              <a:t>Applicants seeking retroactive funding for expenses incurred before the award date. </a:t>
            </a:r>
          </a:p>
          <a:p>
            <a:r>
              <a:rPr lang="en-US" sz="2000" dirty="0"/>
              <a:t>Projects that do not align with the program’s stated goals and objectives. </a:t>
            </a:r>
          </a:p>
          <a:p>
            <a:pPr lvl="1" indent="-222250">
              <a:lnSpc>
                <a:spcPct val="100000"/>
              </a:lnSpc>
              <a:spcBef>
                <a:spcPts val="0"/>
              </a:spcBef>
              <a:buClr>
                <a:srgbClr val="275316"/>
              </a:buClr>
              <a:buSzPts val="2700"/>
              <a:defRPr/>
            </a:pPr>
            <a:endParaRPr lang="en-US" sz="1600" dirty="0">
              <a:solidFill>
                <a:prstClr val="black"/>
              </a:solidFill>
              <a:ea typeface="+mn-lt"/>
              <a:cs typeface="+mn-lt"/>
            </a:endParaRPr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3FD461CB-DF2C-A4FF-0341-6CC07790683A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64B38AD3-2BA7-0733-ECEB-9C35A699EF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dirty="0">
                <a:solidFill>
                  <a:schemeClr val="dk1"/>
                </a:solidFill>
              </a:rPr>
              <a:t>8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8A500038-5188-A9A1-9229-6F7AEBFADE18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57BA0D3D-2D8B-7C2E-E74A-F36270075F10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B40E4DA1-C290-1AB2-7381-7899308F25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1" dirty="0">
                <a:solidFill>
                  <a:schemeClr val="accent6"/>
                </a:solidFill>
              </a:rPr>
              <a:t>Grant Ineligibility</a:t>
            </a:r>
            <a:endParaRPr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3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AE432773-FA97-2CA7-1474-187280D4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">
            <a:extLst>
              <a:ext uri="{FF2B5EF4-FFF2-40B4-BE49-F238E27FC236}">
                <a16:creationId xmlns:a16="http://schemas.microsoft.com/office/drawing/2014/main" id="{958FF788-E425-CD24-92D9-059B0E24E6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123" y="1280230"/>
            <a:ext cx="10600643" cy="39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Identifies a </a:t>
            </a:r>
            <a:r>
              <a:rPr lang="en-US" b="1" dirty="0"/>
              <a:t>specific demonstrated need </a:t>
            </a:r>
            <a:r>
              <a:rPr lang="en-US" dirty="0"/>
              <a:t>in the local food system, especially in historically underserved or marginalized areas. </a:t>
            </a:r>
          </a:p>
          <a:p>
            <a:r>
              <a:rPr lang="en-US" dirty="0"/>
              <a:t>Advances </a:t>
            </a:r>
            <a:r>
              <a:rPr lang="en-US" b="1" dirty="0"/>
              <a:t>justice, equity, and access </a:t>
            </a:r>
            <a:r>
              <a:rPr lang="en-US" dirty="0"/>
              <a:t>to healthy, affordable, and culturally relevant food within the local food system. </a:t>
            </a:r>
          </a:p>
          <a:p>
            <a:r>
              <a:rPr lang="en-US" dirty="0"/>
              <a:t>Enhances </a:t>
            </a:r>
            <a:r>
              <a:rPr lang="en-US" b="1" dirty="0"/>
              <a:t>food and nutrition security </a:t>
            </a:r>
            <a:r>
              <a:rPr lang="en-US" dirty="0"/>
              <a:t>and promotes </a:t>
            </a:r>
            <a:r>
              <a:rPr lang="en-US" b="1" dirty="0"/>
              <a:t>community</a:t>
            </a:r>
            <a:r>
              <a:rPr lang="en-US" dirty="0"/>
              <a:t> </a:t>
            </a:r>
            <a:r>
              <a:rPr lang="en-US" b="1" dirty="0"/>
              <a:t>health</a:t>
            </a:r>
            <a:r>
              <a:rPr lang="en-US" dirty="0"/>
              <a:t>. </a:t>
            </a:r>
          </a:p>
          <a:p>
            <a:r>
              <a:rPr lang="en-US" dirty="0"/>
              <a:t>Increases </a:t>
            </a:r>
            <a:r>
              <a:rPr lang="en-US" b="1" dirty="0"/>
              <a:t>understanding of the local food system, food literacy</a:t>
            </a:r>
            <a:r>
              <a:rPr lang="en-US" dirty="0"/>
              <a:t>, and </a:t>
            </a:r>
            <a:r>
              <a:rPr lang="en-US" b="1" dirty="0"/>
              <a:t>community food resources. </a:t>
            </a:r>
          </a:p>
          <a:p>
            <a:endParaRPr lang="en-US" dirty="0"/>
          </a:p>
        </p:txBody>
      </p:sp>
      <p:cxnSp>
        <p:nvCxnSpPr>
          <p:cNvPr id="516" name="Google Shape;516;p2">
            <a:extLst>
              <a:ext uri="{FF2B5EF4-FFF2-40B4-BE49-F238E27FC236}">
                <a16:creationId xmlns:a16="http://schemas.microsoft.com/office/drawing/2014/main" id="{DDC9E5AA-F096-BD0E-C986-1CA45E4F01CC}"/>
              </a:ext>
            </a:extLst>
          </p:cNvPr>
          <p:cNvCxnSpPr/>
          <p:nvPr/>
        </p:nvCxnSpPr>
        <p:spPr>
          <a:xfrm>
            <a:off x="371475" y="315874"/>
            <a:ext cx="11360277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2">
            <a:extLst>
              <a:ext uri="{FF2B5EF4-FFF2-40B4-BE49-F238E27FC236}">
                <a16:creationId xmlns:a16="http://schemas.microsoft.com/office/drawing/2014/main" id="{9D8500FD-332E-6F4A-3CEE-A6DC4195137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88072" y="64179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</a:rPr>
              <a:t>9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518" name="Google Shape;518;p2">
            <a:extLst>
              <a:ext uri="{FF2B5EF4-FFF2-40B4-BE49-F238E27FC236}">
                <a16:creationId xmlns:a16="http://schemas.microsoft.com/office/drawing/2014/main" id="{47CFAC53-0245-862F-6A11-7CF1DA67B85E}"/>
              </a:ext>
            </a:extLst>
          </p:cNvPr>
          <p:cNvCxnSpPr/>
          <p:nvPr/>
        </p:nvCxnSpPr>
        <p:spPr>
          <a:xfrm>
            <a:off x="371475" y="6605803"/>
            <a:ext cx="1111994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2">
            <a:extLst>
              <a:ext uri="{FF2B5EF4-FFF2-40B4-BE49-F238E27FC236}">
                <a16:creationId xmlns:a16="http://schemas.microsoft.com/office/drawing/2014/main" id="{B03FE0DA-74CE-33C2-091C-E08E28EAD4CA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14;p2">
            <a:extLst>
              <a:ext uri="{FF2B5EF4-FFF2-40B4-BE49-F238E27FC236}">
                <a16:creationId xmlns:a16="http://schemas.microsoft.com/office/drawing/2014/main" id="{95D1BBB3-6A94-F403-10C8-74D6A0AA1C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977" y="415329"/>
            <a:ext cx="10558943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6"/>
                </a:solidFill>
              </a:rPr>
              <a:t>Desired Project Characteristics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644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1837</Words>
  <Application>Microsoft Office PowerPoint</Application>
  <PresentationFormat>Widescreen</PresentationFormat>
  <Paragraphs>233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Play</vt:lpstr>
      <vt:lpstr>Office Theme</vt:lpstr>
      <vt:lpstr>Grant Information Session:  Food Systems Grant  Funding Cycle 2026-2027</vt:lpstr>
      <vt:lpstr>Agenda</vt:lpstr>
      <vt:lpstr>City of Phoenix Office of Environmental Programs</vt:lpstr>
      <vt:lpstr>Background/Context</vt:lpstr>
      <vt:lpstr>Food Systems Grant</vt:lpstr>
      <vt:lpstr>Grant Description</vt:lpstr>
      <vt:lpstr>Grant Eligibility</vt:lpstr>
      <vt:lpstr>Grant Ineligibility</vt:lpstr>
      <vt:lpstr>Desired Project Characteristics</vt:lpstr>
      <vt:lpstr>Desired Project Characteristics Continued..</vt:lpstr>
      <vt:lpstr>Project Examples</vt:lpstr>
      <vt:lpstr>Project Examples Continued…</vt:lpstr>
      <vt:lpstr>Allowable Expenses</vt:lpstr>
      <vt:lpstr>Non-allowable Expenses</vt:lpstr>
      <vt:lpstr>Funding Details</vt:lpstr>
      <vt:lpstr>Application Process</vt:lpstr>
      <vt:lpstr>Evaluation and Selection Criteria</vt:lpstr>
      <vt:lpstr>Evaluation and Selection Criteria Cont..</vt:lpstr>
      <vt:lpstr>Timeline</vt:lpstr>
      <vt:lpstr>Timeline</vt:lpstr>
      <vt:lpstr>Future Opportunities to Connect</vt:lpstr>
      <vt:lpstr>Questions?</vt:lpstr>
      <vt:lpstr>Grant Application</vt:lpstr>
    </vt:vector>
  </TitlesOfParts>
  <Company>City of Phoenix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Madeline E Mercer</dc:creator>
  <cp:lastModifiedBy>Karen Ibarra</cp:lastModifiedBy>
  <cp:revision>10</cp:revision>
  <dcterms:created xsi:type="dcterms:W3CDTF">2025-04-07T21:40:19Z</dcterms:created>
  <dcterms:modified xsi:type="dcterms:W3CDTF">2026-01-16T20:43:31Z</dcterms:modified>
</cp:coreProperties>
</file>