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1953" r:id="rId3"/>
    <p:sldId id="531" r:id="rId4"/>
    <p:sldId id="2035" r:id="rId5"/>
    <p:sldId id="2036" r:id="rId6"/>
    <p:sldId id="2539" r:id="rId7"/>
    <p:sldId id="2547" r:id="rId8"/>
    <p:sldId id="2545" r:id="rId9"/>
    <p:sldId id="2546" r:id="rId10"/>
    <p:sldId id="2548" r:id="rId11"/>
    <p:sldId id="2427" r:id="rId12"/>
    <p:sldId id="2549" r:id="rId13"/>
    <p:sldId id="2551" r:id="rId14"/>
    <p:sldId id="2552" r:id="rId15"/>
    <p:sldId id="2550" r:id="rId16"/>
    <p:sldId id="2555" r:id="rId17"/>
    <p:sldId id="2564" r:id="rId18"/>
    <p:sldId id="2553" r:id="rId19"/>
    <p:sldId id="2557" r:id="rId20"/>
    <p:sldId id="2558" r:id="rId21"/>
    <p:sldId id="2559" r:id="rId22"/>
    <p:sldId id="2560" r:id="rId23"/>
    <p:sldId id="25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6" autoAdjust="0"/>
    <p:restoredTop sz="94660"/>
  </p:normalViewPr>
  <p:slideViewPr>
    <p:cSldViewPr snapToGrid="0">
      <p:cViewPr>
        <p:scale>
          <a:sx n="85" d="100"/>
          <a:sy n="85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4E2A-8F7E-4F05-A1D7-EDB360DA831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FCB5-7281-4D2F-AC74-D5F2C7CC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7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7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8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2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BA89-1FE4-4734-8C2E-DA83567A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56EB6-CA1B-4C31-AFDA-53CF0BD35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5DF81-A0E3-476E-AD59-6952F601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614A-140A-4C78-A421-2E626A7E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289D-2D9B-4BA1-BBE1-5C22B17B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A5F-DD13-4B51-B156-F204B5B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D787-AB08-422A-8BB1-D557D6D3A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FD76-646D-4B2E-B5F1-49095101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65FB-1E43-42A0-8C93-958C27DD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09F8-E62B-4B2D-A428-CA80CFE9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802AB-A017-4CE9-A738-638C4DEE9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4FDDA-FB15-4F86-A3C7-758A13E0F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EFD5-C759-4F92-A53B-3FCC2F88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048B-1AE8-43D0-A9C3-8444E7E1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3D2A-43F4-413C-9C8D-756C7F2B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11353800 w 11353800"/>
              <a:gd name="connsiteY6" fmla="*/ 0 h 5791201"/>
              <a:gd name="connsiteX7" fmla="*/ 11353800 w 11353800"/>
              <a:gd name="connsiteY7" fmla="*/ 5791200 h 5791201"/>
              <a:gd name="connsiteX8" fmla="*/ 6662737 w 11353800"/>
              <a:gd name="connsiteY8" fmla="*/ 5791200 h 5791201"/>
              <a:gd name="connsiteX9" fmla="*/ 6662737 w 11353800"/>
              <a:gd name="connsiteY9" fmla="*/ 2531373 h 5791201"/>
              <a:gd name="connsiteX10" fmla="*/ 1 w 11353800"/>
              <a:gd name="connsiteY10" fmla="*/ 3045179 h 5791201"/>
              <a:gd name="connsiteX11" fmla="*/ 1 w 11353800"/>
              <a:gd name="connsiteY11" fmla="*/ 5791200 h 5791201"/>
              <a:gd name="connsiteX12" fmla="*/ 0 w 11353800"/>
              <a:gd name="connsiteY12" fmla="*/ 5791200 h 5791201"/>
              <a:gd name="connsiteX13" fmla="*/ 0 w 11353800"/>
              <a:gd name="connsiteY13" fmla="*/ 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11353800 w 11353800"/>
              <a:gd name="connsiteY6" fmla="*/ 0 h 5791201"/>
              <a:gd name="connsiteX7" fmla="*/ 11353800 w 11353800"/>
              <a:gd name="connsiteY7" fmla="*/ 5791200 h 5791201"/>
              <a:gd name="connsiteX8" fmla="*/ 6662737 w 11353800"/>
              <a:gd name="connsiteY8" fmla="*/ 5791200 h 5791201"/>
              <a:gd name="connsiteX9" fmla="*/ 6662737 w 11353800"/>
              <a:gd name="connsiteY9" fmla="*/ 3053887 h 5791201"/>
              <a:gd name="connsiteX10" fmla="*/ 1 w 11353800"/>
              <a:gd name="connsiteY10" fmla="*/ 3045179 h 5791201"/>
              <a:gd name="connsiteX11" fmla="*/ 1 w 11353800"/>
              <a:gd name="connsiteY11" fmla="*/ 5791200 h 5791201"/>
              <a:gd name="connsiteX12" fmla="*/ 0 w 11353800"/>
              <a:gd name="connsiteY12" fmla="*/ 5791200 h 5791201"/>
              <a:gd name="connsiteX13" fmla="*/ 0 w 11353800"/>
              <a:gd name="connsiteY13" fmla="*/ 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lnTo>
                  <a:pt x="1" y="5791200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3053887"/>
                </a:lnTo>
                <a:lnTo>
                  <a:pt x="1" y="3045179"/>
                </a:lnTo>
                <a:lnTo>
                  <a:pt x="1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56709"/>
            <a:ext cx="6548438" cy="2429691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306749432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1">
            <a:extLst>
              <a:ext uri="{FF2B5EF4-FFF2-40B4-BE49-F238E27FC236}">
                <a16:creationId xmlns:a16="http://schemas.microsoft.com/office/drawing/2014/main" id="{66173750-7E6E-4ED0-85FD-953EE031A0D1}"/>
              </a:ext>
            </a:extLst>
          </p:cNvPr>
          <p:cNvSpPr/>
          <p:nvPr userDrawn="1"/>
        </p:nvSpPr>
        <p:spPr>
          <a:xfrm rot="16200000">
            <a:off x="-930624" y="4350527"/>
            <a:ext cx="2699457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b="1" i="0" spc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General Plan Update - 2025</a:t>
            </a:r>
          </a:p>
        </p:txBody>
      </p:sp>
    </p:spTree>
    <p:extLst>
      <p:ext uri="{BB962C8B-B14F-4D97-AF65-F5344CB8AC3E}">
        <p14:creationId xmlns:p14="http://schemas.microsoft.com/office/powerpoint/2010/main" val="26271342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4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/>
              <a:t>TITLE GOES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57847365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03570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273836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34325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098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308A-4A4B-434D-BA89-BFF48FEB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7098-BA08-4F79-97A8-00B1610FA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0427-D2C3-407D-B735-AFB8A06B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3BA1-1544-4A7A-A99D-97D63C00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1B721-1DEF-4CED-ADC7-855C5022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698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304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71888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99088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27345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5513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455825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72834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66837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05511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96F9-BF47-42F4-9D44-99C978B5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4F24-0E68-4936-B0E1-4FA8A1FC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6871-1F52-452A-8B08-6EFCEE5F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6D48-54FE-4DE4-A6D7-B3C15E66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0EA1-7BF1-4BEF-8003-EF155B66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4689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1 w 11353800"/>
              <a:gd name="connsiteY4" fmla="*/ 5791200 h 5791201"/>
              <a:gd name="connsiteX5" fmla="*/ 0 w 11353800"/>
              <a:gd name="connsiteY5" fmla="*/ 0 h 5791201"/>
              <a:gd name="connsiteX6" fmla="*/ 8012252 w 11353800"/>
              <a:gd name="connsiteY6" fmla="*/ 0 h 5791201"/>
              <a:gd name="connsiteX7" fmla="*/ 11347635 w 11353800"/>
              <a:gd name="connsiteY7" fmla="*/ 2835 h 5791201"/>
              <a:gd name="connsiteX8" fmla="*/ 11353800 w 11353800"/>
              <a:gd name="connsiteY8" fmla="*/ 1892595 h 5791201"/>
              <a:gd name="connsiteX9" fmla="*/ 11353800 w 11353800"/>
              <a:gd name="connsiteY9" fmla="*/ 5791200 h 5791201"/>
              <a:gd name="connsiteX10" fmla="*/ 6662737 w 11353800"/>
              <a:gd name="connsiteY10" fmla="*/ 5791200 h 5791201"/>
              <a:gd name="connsiteX11" fmla="*/ 6662737 w 11353800"/>
              <a:gd name="connsiteY11" fmla="*/ 2531373 h 5791201"/>
              <a:gd name="connsiteX12" fmla="*/ 1 w 11353800"/>
              <a:gd name="connsiteY12" fmla="*/ 2531373 h 5791201"/>
              <a:gd name="connsiteX13" fmla="*/ 1 w 11353800"/>
              <a:gd name="connsiteY13" fmla="*/ 5791200 h 5791201"/>
              <a:gd name="connsiteX14" fmla="*/ 0 w 11353800"/>
              <a:gd name="connsiteY14" fmla="*/ 5791200 h 5791201"/>
              <a:gd name="connsiteX15" fmla="*/ 0 w 11353800"/>
              <a:gd name="connsiteY15" fmla="*/ 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lnTo>
                  <a:pt x="1" y="5791200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11347635" y="283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86026243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2A18-14C1-4191-8F3F-88ECE1F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77F0-91D9-46E3-8671-E524030DE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05E4C-3463-4AD5-B0CA-F851461A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180-015C-46DE-9A05-28A32D40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4BC-76D1-4043-9D91-74135D81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03BA5-86D8-4EA9-AAC6-EB773916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F7E0-4768-4668-8941-0451992D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91CA3-9EE0-4EEA-A50A-5282FBDC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66911-C373-4665-8EFD-AB2D5265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AD6B4-A7D0-449B-B61D-9A6F0C51C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E8BFC-FEC7-4545-BE42-88F4FEBF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574CC-D595-41C1-8327-BDE0C5AA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F07A4-18B4-4A9E-B34B-B7BEA038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7C498-1022-408F-B4CB-2A158285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33D4-C47A-4C95-9BD9-B53FC110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C9D90-6010-4591-8DED-026D3D8A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64D5E-05F2-4227-BE4A-3B267658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6C6C2-4128-48F4-85F7-9EB469FD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83374-7453-4FC3-B7A6-9F7E88BE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76CB7-B348-4BE8-99FC-057FE8D6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70197-3ED4-45C2-BCB9-1187C45F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ADE0-FBB7-4795-8360-2F5615DF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BB03-2398-459B-A75E-8239B8EC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6C0DE-BC8A-4EFF-BD32-06A7A072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7C20-7CB7-47DD-B643-02CED04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650E-531E-41B4-B145-8A083AC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091C5-2B59-4455-A108-EACE430F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2648-221D-412F-BEB0-4A348D1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64B97-D901-428C-BFFA-2DEDC7BC0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909D-7295-4D0E-BCC2-97B668AF3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4CF41-DD21-44D8-A267-239CDEF4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807E-D422-4737-83E2-336C07ED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BACCF-8184-4287-B822-767AFABB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6A79C-2A94-496B-AF66-CDA1CED5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179B7-5866-4621-A854-CAD412E5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81FF-46B5-457F-9CA7-04E6279AF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1ABB-29B3-477E-95C5-5C5D5A4AAF8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D633-00A3-4765-A7D1-36792729A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69AF-05EE-4B15-BCD3-28FF5D2B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0181-7DD8-4C71-8403-066C727C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8D57-2081-44BB-A997-FF07BDA4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10,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4705-3E06-4661-B1C9-E0CFCD8CE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F70-B11C-46C3-8063-D4DCFBBC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icia.gomes@phoenix.gov" TargetMode="External"/><Relationship Id="rId2" Type="http://schemas.openxmlformats.org/officeDocument/2006/relationships/hyperlink" Target="mailto:joel.carrasco@phoenix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x_pdd.abalancingact.com/VisionAlignmentActivity1_1" TargetMode="External"/><Relationship Id="rId7" Type="http://schemas.openxmlformats.org/officeDocument/2006/relationships/hyperlink" Target="https://phx_pdd.abalancingact.com/VisionAlignmentActivity1_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x_pdd.abalancingact.com/VisionAlignmentActivity1_4" TargetMode="External"/><Relationship Id="rId5" Type="http://schemas.openxmlformats.org/officeDocument/2006/relationships/hyperlink" Target="https://phx_pdd.abalancingact.com/VisionAlignmentActivity1_3" TargetMode="External"/><Relationship Id="rId4" Type="http://schemas.openxmlformats.org/officeDocument/2006/relationships/hyperlink" Target="https://phx_pdd.abalancingact.com/VisionAlignmentActivity1_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hx_pdd.abalancingact.com/VisionAlignmentActivity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icia.gomes@phoenix.gov" TargetMode="External"/><Relationship Id="rId2" Type="http://schemas.openxmlformats.org/officeDocument/2006/relationships/hyperlink" Target="mailto:joel.carrasco@phoenix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914" y="768197"/>
            <a:ext cx="7463406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900" panose="02000000000000000000" pitchFamily="50" charset="0"/>
              </a:rPr>
              <a:t>PlanPHX 2025</a:t>
            </a:r>
            <a:br>
              <a:rPr lang="en-US" sz="7200" dirty="0">
                <a:solidFill>
                  <a:srgbClr val="7A2E46"/>
                </a:solidFill>
                <a:latin typeface="Museo Slab 900" panose="02000000000000000000" pitchFamily="50" charset="0"/>
              </a:rPr>
            </a:b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100" panose="02000000000000000000" pitchFamily="50" charset="0"/>
              </a:rPr>
              <a:t>Leadership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414" y="3155797"/>
            <a:ext cx="7463406" cy="47542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700" panose="02000000000000000000" pitchFamily="50" charset="0"/>
              </a:rPr>
              <a:t>February 7, 2023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Museo Slab 700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049D7-355F-48D0-B2C8-8A23210CE434}"/>
              </a:ext>
            </a:extLst>
          </p:cNvPr>
          <p:cNvSpPr/>
          <p:nvPr/>
        </p:nvSpPr>
        <p:spPr>
          <a:xfrm>
            <a:off x="837537" y="4353221"/>
            <a:ext cx="1135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Joél Carrasco,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hlinkClick r:id="rId2"/>
              </a:rPr>
              <a:t>joel.carrasco@phoenix.gov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602-262-6940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Tricia Gomes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tricia.gomes@phoenix.gov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602-262-4870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9CD470-6171-535C-3921-C1A1D55C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" y="79303"/>
            <a:ext cx="3521337" cy="4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EDFE2-C871-9CB0-9431-51BFB5B6134B}"/>
              </a:ext>
            </a:extLst>
          </p:cNvPr>
          <p:cNvSpPr txBox="1"/>
          <p:nvPr/>
        </p:nvSpPr>
        <p:spPr>
          <a:xfrm>
            <a:off x="11598581" y="6339358"/>
            <a:ext cx="416531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90FA0B2-DB8E-7699-E4AF-5C5FDCC4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3" r="51955" b="53363"/>
          <a:stretch/>
        </p:blipFill>
        <p:spPr>
          <a:xfrm>
            <a:off x="632565" y="2038787"/>
            <a:ext cx="5385190" cy="1817808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A3FFA91-E5D3-0217-5385-6D993D58D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85" r="59680" b="13269"/>
          <a:stretch/>
        </p:blipFill>
        <p:spPr>
          <a:xfrm>
            <a:off x="632565" y="3801518"/>
            <a:ext cx="4519351" cy="169351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DAA97D-0D88-2283-87B0-753F26F3D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0" t="-192" r="620" b="53654"/>
          <a:stretch/>
        </p:blipFill>
        <p:spPr>
          <a:xfrm>
            <a:off x="5991597" y="1675115"/>
            <a:ext cx="5741044" cy="216846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C4325CF-28BD-5B67-B1DF-377912BC7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40" t="50385" r="720" b="13269"/>
          <a:stretch/>
        </p:blipFill>
        <p:spPr>
          <a:xfrm>
            <a:off x="5150777" y="3801518"/>
            <a:ext cx="6662456" cy="1693527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12" y="536289"/>
            <a:ext cx="5726932" cy="1395208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cs typeface="Gill Sans"/>
              </a:rPr>
              <a:t>Timeline: 2023-2024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0C2E18-08FA-A03C-15E7-B22F3BFF8C75}"/>
              </a:ext>
            </a:extLst>
          </p:cNvPr>
          <p:cNvSpPr/>
          <p:nvPr/>
        </p:nvSpPr>
        <p:spPr>
          <a:xfrm>
            <a:off x="632565" y="1931497"/>
            <a:ext cx="4774704" cy="1870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2479A-288E-2EC7-F5CA-B862DFAA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8" y="2032616"/>
            <a:ext cx="10496550" cy="3733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u="sng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6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u="sng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572D6-9210-C2BC-4BAB-BE33332E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29" y="1617362"/>
            <a:ext cx="8439517" cy="50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D63658-0274-4410-89C8-9C37BAB8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5" y="6060881"/>
            <a:ext cx="1505843" cy="634039"/>
          </a:xfrm>
          <a:prstGeom prst="rect">
            <a:avLst/>
          </a:prstGeom>
        </p:spPr>
      </p:pic>
      <p:sp>
        <p:nvSpPr>
          <p:cNvPr id="17" name="Title 19">
            <a:extLst>
              <a:ext uri="{FF2B5EF4-FFF2-40B4-BE49-F238E27FC236}">
                <a16:creationId xmlns:a16="http://schemas.microsoft.com/office/drawing/2014/main" id="{F53869A9-AA9A-4478-DCC8-9733731D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41" y="-534524"/>
            <a:ext cx="10985436" cy="1395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cs typeface="Gill Sans"/>
              </a:rPr>
              <a:t>Work Program:  </a:t>
            </a:r>
            <a:r>
              <a:rPr lang="en-US" sz="4800" b="0" dirty="0">
                <a:cs typeface="Gill Sans"/>
              </a:rPr>
              <a:t>February through May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838BD-264A-E5B2-C7FC-24633020AB59}"/>
              </a:ext>
            </a:extLst>
          </p:cNvPr>
          <p:cNvSpPr txBox="1"/>
          <p:nvPr/>
        </p:nvSpPr>
        <p:spPr>
          <a:xfrm>
            <a:off x="723438" y="860684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key steps: </a:t>
            </a: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Vision Alignment (Today)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we missing (March-April)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u="sng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we focus next (April – May)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337F12-607B-6DFB-0CF5-FBF3E61135ED}"/>
              </a:ext>
            </a:extLst>
          </p:cNvPr>
          <p:cNvGrpSpPr/>
          <p:nvPr/>
        </p:nvGrpSpPr>
        <p:grpSpPr>
          <a:xfrm>
            <a:off x="1424720" y="1626050"/>
            <a:ext cx="9934942" cy="4371266"/>
            <a:chOff x="923558" y="1455086"/>
            <a:chExt cx="10467975" cy="4605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5947D0-D179-85BD-F009-54CDDBFE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558" y="1698431"/>
              <a:ext cx="10467975" cy="43624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C8741E-86B5-69D4-FAC9-74C348757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558" y="1455086"/>
              <a:ext cx="1045845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78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6151685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Vision Alignment Activity 1: Presentation, discussion, and prioritization activity results to understand the alignment of the Arizona Revised Statute (ARS) Planning Elements and the General Plan 2015 Core Values.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D1C4E-C9B1-0B17-A8FD-1B8085BE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12" y="806925"/>
            <a:ext cx="5482403" cy="60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1482600"/>
            <a:ext cx="7498782" cy="391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5 Core Values Overview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CD1B45-C7B4-7468-A328-F85E41576498}"/>
              </a:ext>
            </a:extLst>
          </p:cNvPr>
          <p:cNvGrpSpPr/>
          <p:nvPr/>
        </p:nvGrpSpPr>
        <p:grpSpPr>
          <a:xfrm>
            <a:off x="231763" y="2538689"/>
            <a:ext cx="11865297" cy="2535481"/>
            <a:chOff x="586033" y="1849142"/>
            <a:chExt cx="10251855" cy="21907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1F8E5C3-5DBE-A7A8-B90E-F73E2BF27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3748" b="46221"/>
            <a:stretch/>
          </p:blipFill>
          <p:spPr>
            <a:xfrm>
              <a:off x="586033" y="1849142"/>
              <a:ext cx="4038433" cy="2190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CED3C-443D-7D92-FD9D-B40F8C00D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90" r="-12" b="46221"/>
            <a:stretch/>
          </p:blipFill>
          <p:spPr>
            <a:xfrm>
              <a:off x="4686203" y="1849142"/>
              <a:ext cx="6151685" cy="2190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2972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F8C84-7750-7B87-C982-CADD5257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81" y="847932"/>
            <a:ext cx="5272245" cy="5793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6: Vision Alignment – ARS/Core Values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2" y="806925"/>
            <a:ext cx="6374520" cy="5601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Vision Alignment Activity 1: 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Which ARS Elements align to each of the 5 Core Values the most?</a:t>
            </a: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Check your email/inbox for links to the following (10 minutes): </a:t>
            </a: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3"/>
              </a:rPr>
              <a:t>https://phx_pdd.abalancingact.com/VisionAlignmentActivity1_1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4"/>
              </a:rPr>
              <a:t>https://phx_pdd.abalancingact.com/VisionAlignmentActivity1_2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5"/>
              </a:rPr>
              <a:t>https://phx_pdd.abalancingact.com/VisionAlignmentActivity1_3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6"/>
              </a:rPr>
              <a:t>https://phx_pdd.abalancingact.com/VisionAlignmentActivity1_4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  <a:hlinkClick r:id="rId7"/>
              </a:rPr>
              <a:t>https://phx_pdd.abalancingact.com/VisionAlignmentActivity1_5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37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11699631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Vision Alignment Activity 2: Presentation, discussion, and prioritization activity to understand the General Plan 2015 Core Values and more recent City-wide policies, plans and initiatives.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800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C6BEC8-FFBD-DD13-1DB8-C34D183CAD11}"/>
              </a:ext>
            </a:extLst>
          </p:cNvPr>
          <p:cNvGrpSpPr/>
          <p:nvPr/>
        </p:nvGrpSpPr>
        <p:grpSpPr>
          <a:xfrm>
            <a:off x="861932" y="2507630"/>
            <a:ext cx="10463133" cy="4202272"/>
            <a:chOff x="231763" y="2452346"/>
            <a:chExt cx="11865297" cy="47654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58F086-6902-4646-4849-7B78540F6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3748" b="-1077"/>
            <a:stretch/>
          </p:blipFill>
          <p:spPr>
            <a:xfrm>
              <a:off x="231763" y="2452346"/>
              <a:ext cx="4674004" cy="47654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12181F-40D2-83A9-6276-0D2579EF0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90" r="-12" b="6554"/>
            <a:stretch/>
          </p:blipFill>
          <p:spPr>
            <a:xfrm>
              <a:off x="4977220" y="2452346"/>
              <a:ext cx="7119840" cy="4405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674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778063"/>
            <a:ext cx="11699631" cy="398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More recent planning efforts/initiatives: </a:t>
            </a:r>
            <a:endParaRPr lang="en-US"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0B20C0-CFFE-35C1-2303-487FF64D9679}"/>
              </a:ext>
            </a:extLst>
          </p:cNvPr>
          <p:cNvGrpSpPr/>
          <p:nvPr/>
        </p:nvGrpSpPr>
        <p:grpSpPr>
          <a:xfrm>
            <a:off x="1634888" y="1241343"/>
            <a:ext cx="8752237" cy="5547760"/>
            <a:chOff x="2738504" y="1098134"/>
            <a:chExt cx="7223154" cy="4489604"/>
          </a:xfrm>
        </p:grpSpPr>
        <p:pic>
          <p:nvPicPr>
            <p:cNvPr id="3" name="Picture 10" descr="visionalign.JPG">
              <a:extLst>
                <a:ext uri="{FF2B5EF4-FFF2-40B4-BE49-F238E27FC236}">
                  <a16:creationId xmlns:a16="http://schemas.microsoft.com/office/drawing/2014/main" id="{3936858F-8407-B10A-B748-4C43D4BC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2095" y="1098134"/>
              <a:ext cx="7219563" cy="2210280"/>
            </a:xfrm>
            <a:prstGeom prst="rect">
              <a:avLst/>
            </a:prstGeom>
          </p:spPr>
        </p:pic>
        <p:pic>
          <p:nvPicPr>
            <p:cNvPr id="4" name="Picture 11" descr="visionalign2.JPG">
              <a:extLst>
                <a:ext uri="{FF2B5EF4-FFF2-40B4-BE49-F238E27FC236}">
                  <a16:creationId xmlns:a16="http://schemas.microsoft.com/office/drawing/2014/main" id="{3EF0790F-CF92-9008-CD22-D45005D6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8504" y="3360629"/>
              <a:ext cx="7209125" cy="2227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20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7: Vision Alignment – Core Values/Goals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07EE4E-03BE-A9A4-A9CB-353BE9C20578}"/>
              </a:ext>
            </a:extLst>
          </p:cNvPr>
          <p:cNvSpPr txBox="1">
            <a:spLocks/>
          </p:cNvSpPr>
          <p:nvPr/>
        </p:nvSpPr>
        <p:spPr>
          <a:xfrm>
            <a:off x="176182" y="806925"/>
            <a:ext cx="11681038" cy="560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Arial" panose="020B0604020202020204" pitchFamily="34" charset="0"/>
              </a:rPr>
              <a:t>Vision Alignment Activity 2: Which 5 Goals do you prioritize the most?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cs typeface="Arial" panose="020B0604020202020204" pitchFamily="34" charset="0"/>
              </a:rPr>
              <a:t>Check your email/inbox for links to the following (10 minutes):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cs typeface="Arial" panose="020B0604020202020204" pitchFamily="34" charset="0"/>
                <a:hlinkClick r:id="rId2"/>
              </a:rPr>
              <a:t>https://phx_pdd.abalancingact.com/VisionAlignmentActivity2</a:t>
            </a: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39727-073B-EF1A-4EEB-292435B87488}"/>
              </a:ext>
            </a:extLst>
          </p:cNvPr>
          <p:cNvGrpSpPr/>
          <p:nvPr/>
        </p:nvGrpSpPr>
        <p:grpSpPr>
          <a:xfrm>
            <a:off x="1364106" y="2709316"/>
            <a:ext cx="9960960" cy="4000586"/>
            <a:chOff x="231763" y="2452346"/>
            <a:chExt cx="11865297" cy="47654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58E757-94A9-0634-F891-B3E6AE521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748" b="-1077"/>
            <a:stretch/>
          </p:blipFill>
          <p:spPr>
            <a:xfrm>
              <a:off x="231763" y="2452346"/>
              <a:ext cx="4674004" cy="47654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FBBDD-EA61-9306-335B-D1664A35D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90" r="-12" b="6554"/>
            <a:stretch/>
          </p:blipFill>
          <p:spPr>
            <a:xfrm>
              <a:off x="4977220" y="2452346"/>
              <a:ext cx="7119840" cy="4405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54490-66E1-36A5-712F-978756D38696}"/>
              </a:ext>
            </a:extLst>
          </p:cNvPr>
          <p:cNvSpPr/>
          <p:nvPr/>
        </p:nvSpPr>
        <p:spPr>
          <a:xfrm>
            <a:off x="1289154" y="4789357"/>
            <a:ext cx="10185816" cy="1920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6A92310-958D-830C-28CF-24FF776F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" r="46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Item(s) 1-3: Chairperson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9"/>
            <a:ext cx="4495397" cy="7820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Call to Order, Introductions and Announcements by Chair.</a:t>
            </a:r>
          </a:p>
          <a:p>
            <a:pPr lvl="2"/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Roll Call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930A-2B2C-030D-7060-9BA85B6BA288}"/>
              </a:ext>
            </a:extLst>
          </p:cNvPr>
          <p:cNvSpPr txBox="1">
            <a:spLocks/>
          </p:cNvSpPr>
          <p:nvPr/>
        </p:nvSpPr>
        <p:spPr>
          <a:xfrm>
            <a:off x="161192" y="2606012"/>
            <a:ext cx="5747239" cy="153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Public comments concerning items not on the agenda. </a:t>
            </a:r>
          </a:p>
          <a:p>
            <a:pPr marL="0" indent="0">
              <a:buNone/>
            </a:pPr>
            <a:r>
              <a:rPr lang="en-US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Not for Committee discussion or action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E1254-AA81-D2A6-99E7-2C2A6F38FA96}"/>
              </a:ext>
            </a:extLst>
          </p:cNvPr>
          <p:cNvSpPr txBox="1">
            <a:spLocks/>
          </p:cNvSpPr>
          <p:nvPr/>
        </p:nvSpPr>
        <p:spPr>
          <a:xfrm>
            <a:off x="161192" y="4696068"/>
            <a:ext cx="5747239" cy="54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on 2025 vision and opportunity by Chair.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47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8: Outreach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2" y="830528"/>
            <a:ext cx="6107723" cy="40228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General Plan 2025 outreach methods, approach, and opportunities.  </a:t>
            </a:r>
          </a:p>
          <a:p>
            <a:pPr marL="457200" lvl="1" indent="0">
              <a:buNone/>
            </a:pPr>
            <a:r>
              <a:rPr lang="en-US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60CCF-9BD1-F0A3-3832-2F481387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9" y="1058369"/>
            <a:ext cx="4213984" cy="5468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21A9C-F11E-7B16-E9D9-BFFC9E9F2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77"/>
          <a:stretch/>
        </p:blipFill>
        <p:spPr>
          <a:xfrm>
            <a:off x="232010" y="2428407"/>
            <a:ext cx="6448425" cy="4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8: Outreach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A9CED7-AF56-4DFC-53B6-1CF13D92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0" y="1422639"/>
            <a:ext cx="4305300" cy="5579064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Sunnyslope event this Saturday! (table events)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Website – 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Prioritize tool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videos/interviews 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Plans/project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Other resources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ASU/Youth Engagement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Village Planning Committees (targeting April)</a:t>
            </a:r>
          </a:p>
          <a:p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Any other Events, presentations, meetings, etc. </a:t>
            </a:r>
          </a:p>
          <a:p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298C5-F6D1-1DAA-85C9-0B5FAC89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91" y="285360"/>
            <a:ext cx="4964693" cy="64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914" y="768197"/>
            <a:ext cx="7463406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lab 900" panose="02000000000000000000" pitchFamily="50" charset="0"/>
              </a:rPr>
              <a:t>Thank you!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Museo Slab 100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4414" y="3155797"/>
            <a:ext cx="7463406" cy="47542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700" panose="02000000000000000000" pitchFamily="50" charset="0"/>
              </a:rPr>
              <a:t>Next Meeting February 23, 2023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Museo Slab 700" panose="020000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049D7-355F-48D0-B2C8-8A23210CE434}"/>
              </a:ext>
            </a:extLst>
          </p:cNvPr>
          <p:cNvSpPr/>
          <p:nvPr/>
        </p:nvSpPr>
        <p:spPr>
          <a:xfrm>
            <a:off x="837537" y="4353221"/>
            <a:ext cx="1135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Joél Carrasco, 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hlinkClick r:id="rId2"/>
              </a:rPr>
              <a:t>joel.carrasco@phoenix.gov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602-262-6940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Tricia Gomes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tricia.gomes@phoenix.gov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602-262-4870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9CD470-6171-535C-3921-C1A1D55C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5" y="79303"/>
            <a:ext cx="3521337" cy="4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4: connection of strategy and planning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830528"/>
            <a:ext cx="6538546" cy="29413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regarding the connection of strategy and planning.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Dr. Carol Poore, President, Poore &amp; Associates Strategic Planning; PlanPHX 2015 Leadership Committee Vice Chair. 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5417B-A73C-8160-07EC-CEB602FBC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1503" r="35985" b="13252"/>
          <a:stretch/>
        </p:blipFill>
        <p:spPr>
          <a:xfrm>
            <a:off x="7270822" y="931985"/>
            <a:ext cx="4337799" cy="562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1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70FEA6-17AF-4583-AE09-5D6D7EF971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55"/>
          </a:xfrm>
          <a:prstGeom prst="rect">
            <a:avLst/>
          </a:prstGeom>
          <a:solidFill>
            <a:srgbClr val="42344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Agenda Item 5: Work Program and Schedule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126202-C4D7-485A-AC1D-A438E12E1242}"/>
              </a:ext>
            </a:extLst>
          </p:cNvPr>
          <p:cNvSpPr txBox="1">
            <a:spLocks/>
          </p:cNvSpPr>
          <p:nvPr/>
        </p:nvSpPr>
        <p:spPr>
          <a:xfrm>
            <a:off x="10726615" y="110870"/>
            <a:ext cx="1316117" cy="48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Slide </a:t>
            </a:r>
            <a:fld id="{5347236F-378E-46F9-AB69-5AC9ADDC78E4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5104CF-C844-4415-95AA-3BA862C5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830528"/>
            <a:ext cx="9703292" cy="29413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General Plan 2025 Update Work Program and Schedule Overview.  </a:t>
            </a:r>
          </a:p>
          <a:p>
            <a:pPr marL="457200" lvl="1" indent="0">
              <a:buNone/>
            </a:pP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Presentation by staff. </a:t>
            </a:r>
            <a:endParaRPr lang="en-US" sz="1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57DE8-E8C9-72B4-C225-3176C8F9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03" y="2845089"/>
            <a:ext cx="7712082" cy="2878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19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usk at civic space 4-16-09.jpg">
            <a:extLst>
              <a:ext uri="{FF2B5EF4-FFF2-40B4-BE49-F238E27FC236}">
                <a16:creationId xmlns:a16="http://schemas.microsoft.com/office/drawing/2014/main" id="{F5B29889-371F-3D17-FF1C-ECA3827F80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1233" r="6510" b="4515"/>
          <a:stretch/>
        </p:blipFill>
        <p:spPr>
          <a:xfrm>
            <a:off x="760132" y="1"/>
            <a:ext cx="11433620" cy="6872766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BC3A2D7-5CFE-0944-821B-1E6E6760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39" y="2392520"/>
            <a:ext cx="4423881" cy="179024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/>
              <a:t>2025 General Plan Update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8C6BF16-D352-864F-9ABC-9C63470E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839" y="4155961"/>
            <a:ext cx="4423881" cy="56926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Gill Sans Light"/>
              </a:rPr>
              <a:t>What will we do together? 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E12BD-6146-4CC1-8A51-FC8D8BBF4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7" y="5994367"/>
            <a:ext cx="414564" cy="762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20EF9-AD81-49FC-71AF-D8BEAF91642D}"/>
              </a:ext>
            </a:extLst>
          </p:cNvPr>
          <p:cNvSpPr txBox="1"/>
          <p:nvPr/>
        </p:nvSpPr>
        <p:spPr>
          <a:xfrm>
            <a:off x="9218342" y="4481696"/>
            <a:ext cx="2333228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Her Secret is Patience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4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6249948" cy="145096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cs typeface="Gill Sans"/>
              </a:rPr>
              <a:t>A strategic and focused update (3 steps)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9" y="5961900"/>
            <a:ext cx="1505843" cy="63403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D5BD5D1-AB8B-6EF3-680F-F43C0A22F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5135563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/>
              <a:t>Execute a coordinated update building off the existing Phoenix General Plan that will create a unified policy framework for the entire city  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518CC-137E-6B41-B9F7-07F50EA9EF23}"/>
              </a:ext>
            </a:extLst>
          </p:cNvPr>
          <p:cNvGrpSpPr/>
          <p:nvPr/>
        </p:nvGrpSpPr>
        <p:grpSpPr>
          <a:xfrm>
            <a:off x="7330286" y="491145"/>
            <a:ext cx="2143166" cy="2131557"/>
            <a:chOff x="4616823" y="2454088"/>
            <a:chExt cx="2850777" cy="2826167"/>
          </a:xfrm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0F043110-B642-4FB0-A447-2CD860601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2563862"/>
              <a:ext cx="2743200" cy="27163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6BB533-15ED-8CB8-92C8-E3B85EEF1FF9}"/>
                </a:ext>
              </a:extLst>
            </p:cNvPr>
            <p:cNvSpPr/>
            <p:nvPr/>
          </p:nvSpPr>
          <p:spPr>
            <a:xfrm>
              <a:off x="4616823" y="2454088"/>
              <a:ext cx="571500" cy="336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endParaRP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C93FA494-3FBE-CD92-E8A5-F2663CBC7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372" y="3163295"/>
            <a:ext cx="1978152" cy="197507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EA9F1A2-EEC7-4E68-23DB-A3023EB6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786" y="3119147"/>
            <a:ext cx="2067789" cy="2116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2A4EAA-8342-FFA3-365C-02AFA7AE3A1C}"/>
              </a:ext>
            </a:extLst>
          </p:cNvPr>
          <p:cNvSpPr txBox="1"/>
          <p:nvPr/>
        </p:nvSpPr>
        <p:spPr>
          <a:xfrm>
            <a:off x="6565991" y="5227027"/>
            <a:ext cx="15777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Emphasize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45866-1DB9-375D-F0F1-1D5059F01797}"/>
              </a:ext>
            </a:extLst>
          </p:cNvPr>
          <p:cNvSpPr txBox="1"/>
          <p:nvPr/>
        </p:nvSpPr>
        <p:spPr>
          <a:xfrm>
            <a:off x="7673185" y="2580525"/>
            <a:ext cx="145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BDC97B-A53A-7E2E-D5B3-580A1B0D4D38}"/>
              </a:ext>
            </a:extLst>
          </p:cNvPr>
          <p:cNvSpPr txBox="1"/>
          <p:nvPr/>
        </p:nvSpPr>
        <p:spPr>
          <a:xfrm>
            <a:off x="9042490" y="5271849"/>
            <a:ext cx="145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Focus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2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92" y="132386"/>
            <a:ext cx="8198679" cy="812502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1:  Vision Alignment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ABDB5F-1860-4B15-F467-EB9B9D17992D}"/>
              </a:ext>
            </a:extLst>
          </p:cNvPr>
          <p:cNvGrpSpPr/>
          <p:nvPr/>
        </p:nvGrpSpPr>
        <p:grpSpPr>
          <a:xfrm>
            <a:off x="2224455" y="1230923"/>
            <a:ext cx="8619510" cy="5463628"/>
            <a:chOff x="2738504" y="1098134"/>
            <a:chExt cx="7223154" cy="4489604"/>
          </a:xfrm>
        </p:grpSpPr>
        <p:pic>
          <p:nvPicPr>
            <p:cNvPr id="10" name="Picture 10" descr="visionalign.JPG">
              <a:extLst>
                <a:ext uri="{FF2B5EF4-FFF2-40B4-BE49-F238E27FC236}">
                  <a16:creationId xmlns:a16="http://schemas.microsoft.com/office/drawing/2014/main" id="{E8603419-877F-71F1-6A95-D063B029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2095" y="1098134"/>
              <a:ext cx="7219563" cy="2210280"/>
            </a:xfrm>
            <a:prstGeom prst="rect">
              <a:avLst/>
            </a:prstGeom>
          </p:spPr>
        </p:pic>
        <p:pic>
          <p:nvPicPr>
            <p:cNvPr id="11" name="Picture 11" descr="visionalign2.JPG">
              <a:extLst>
                <a:ext uri="{FF2B5EF4-FFF2-40B4-BE49-F238E27FC236}">
                  <a16:creationId xmlns:a16="http://schemas.microsoft.com/office/drawing/2014/main" id="{C642BFD7-C94F-A9E6-9EEA-B44F1C64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504" y="3360629"/>
              <a:ext cx="7209125" cy="2227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9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5089348" cy="1628290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2: What are we missing?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3B641F-853F-6996-4EF1-E05A7BD1E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4076198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 sz="2800"/>
              <a:t>Emphasize, more clearly define the General Plan's goals and strategies based on other more recent vision, goals, and input 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F460F1-1B7B-84AF-F289-F47D4ADF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35" y="-1042"/>
            <a:ext cx="6553199" cy="68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27" y="786810"/>
            <a:ext cx="5089348" cy="1628290"/>
          </a:xfrm>
        </p:spPr>
        <p:txBody>
          <a:bodyPr>
            <a:normAutofit/>
          </a:bodyPr>
          <a:lstStyle/>
          <a:p>
            <a:r>
              <a:rPr lang="en-US" sz="4800" dirty="0">
                <a:cs typeface="Gill Sans"/>
              </a:rPr>
              <a:t>Step 3: Where do we focus next?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52C4-B3E9-4221-9FAB-FC370F12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3" y="6060512"/>
            <a:ext cx="1505843" cy="63403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3B641F-853F-6996-4EF1-E05A7BD1E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429" y="2237406"/>
            <a:ext cx="4076198" cy="4137110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/>
              <a:t>Outlining what we will be working on to accomplish goals for the next 10 years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0249D1D-D090-DC37-4EB2-7DA02BB1D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783" y="0"/>
            <a:ext cx="5443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646930_Travel presentation_AAS_v4" id="{69A0B7D3-DFC2-4DF4-94EE-39D7101E6D25}" vid="{C2C8F544-DED4-470E-87EA-91DC811D31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E3ABAEFA2AF43BF824BE1750962E5" ma:contentTypeVersion="10" ma:contentTypeDescription="Create a new document." ma:contentTypeScope="" ma:versionID="dc1a7351577883b368b7b2ba97331cfb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xmlns:ns3="fc3a7f59-fcc7-4276-85b5-e157216ce8d2" xmlns:ns5="b49ba346-7f5b-4969-9f5f-062fcfc7fe07" targetNamespace="http://schemas.microsoft.com/office/2006/metadata/properties" ma:root="true" ma:fieldsID="7787b7a2d815514317bcd169288f5e4b" ns1:_="" ns2:_="" ns3:_="" ns5:_="">
    <xsd:import namespace="http://schemas.microsoft.com/sharepoint/v3"/>
    <xsd:import namespace="a0e9d492-aae1-42ec-9904-4fd688908c79"/>
    <xsd:import namespace="fc3a7f59-fcc7-4276-85b5-e157216ce8d2"/>
    <xsd:import namespace="b49ba346-7f5b-4969-9f5f-062fcfc7fe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Technical_x0020_Document" minOccurs="0"/>
                <xsd:element ref="ns3:Technical_x0020_Date" minOccurs="0"/>
                <xsd:element ref="ns2:Date_x0020_Due" minOccurs="0"/>
                <xsd:element ref="ns5:TaxKeywordTaxHT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6" nillable="true" ma:displayName="Date Due" ma:format="DateTime" ma:internalName="Date_x0020_Due">
      <xsd:simpleType>
        <xsd:restriction base="dms:DateTime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a7f59-fcc7-4276-85b5-e157216ce8d2" elementFormDefault="qualified">
    <xsd:import namespace="http://schemas.microsoft.com/office/2006/documentManagement/types"/>
    <xsd:import namespace="http://schemas.microsoft.com/office/infopath/2007/PartnerControls"/>
    <xsd:element name="Technical_x0020_Document" ma:index="13" nillable="true" ma:displayName="Technical Document" ma:default="0" ma:description="Is this a Technical Document?" ma:internalName="Technical_x0020_Document">
      <xsd:simpleType>
        <xsd:restriction base="dms:Boolean"/>
      </xsd:simpleType>
    </xsd:element>
    <xsd:element name="Technical_x0020_Date" ma:index="14" nillable="true" ma:displayName="Technical Date" ma:format="DateOnly" ma:internalName="Technical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ba346-7f5b-4969-9f5f-062fcfc7fe0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a454a14f-8e8a-49c8-9ea4-facf985401e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9ba346-7f5b-4969-9f5f-062fcfc7fe07">
      <Terms xmlns="http://schemas.microsoft.com/office/infopath/2007/PartnerControls"/>
    </TaxKeywordTaxHTField>
    <TaxCatchAll xmlns="a0e9d492-aae1-42ec-9904-4fd688908c79"/>
    <Technical_x0020_Document xmlns="fc3a7f59-fcc7-4276-85b5-e157216ce8d2">false</Technical_x0020_Document>
    <Date_x0020_Due xmlns="a0e9d492-aae1-42ec-9904-4fd688908c79" xsi:nil="true"/>
    <PublishingExpirationDate xmlns="http://schemas.microsoft.com/sharepoint/v3" xsi:nil="true"/>
    <PublishingStartDate xmlns="http://schemas.microsoft.com/sharepoint/v3" xsi:nil="true"/>
    <Technical_x0020_Date xmlns="fc3a7f59-fcc7-4276-85b5-e157216ce8d2" xsi:nil="true"/>
  </documentManagement>
</p:properties>
</file>

<file path=customXml/itemProps1.xml><?xml version="1.0" encoding="utf-8"?>
<ds:datastoreItem xmlns:ds="http://schemas.openxmlformats.org/officeDocument/2006/customXml" ds:itemID="{C965D21A-DC70-49D4-B881-61DDE46ABA9D}"/>
</file>

<file path=customXml/itemProps2.xml><?xml version="1.0" encoding="utf-8"?>
<ds:datastoreItem xmlns:ds="http://schemas.openxmlformats.org/officeDocument/2006/customXml" ds:itemID="{FD694117-8CE3-46F7-8891-2C6A4D21AE02}"/>
</file>

<file path=customXml/itemProps3.xml><?xml version="1.0" encoding="utf-8"?>
<ds:datastoreItem xmlns:ds="http://schemas.openxmlformats.org/officeDocument/2006/customXml" ds:itemID="{13543665-8C40-4B71-903C-03F3ED4ACCE1}"/>
</file>

<file path=docProps/app.xml><?xml version="1.0" encoding="utf-8"?>
<Properties xmlns="http://schemas.openxmlformats.org/officeDocument/2006/extended-properties" xmlns:vt="http://schemas.openxmlformats.org/officeDocument/2006/docPropsVTypes">
  <TotalTime>5393</TotalTime>
  <Words>762</Words>
  <Application>Microsoft Office PowerPoint</Application>
  <PresentationFormat>Widescreen</PresentationFormat>
  <Paragraphs>105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Gill Sans MT</vt:lpstr>
      <vt:lpstr>Gill Sans Nova Light</vt:lpstr>
      <vt:lpstr>Helvetica Light</vt:lpstr>
      <vt:lpstr>Museo Slab 100</vt:lpstr>
      <vt:lpstr>Museo Slab 700</vt:lpstr>
      <vt:lpstr>Museo Slab 900</vt:lpstr>
      <vt:lpstr>Times New Roman</vt:lpstr>
      <vt:lpstr>Office Theme</vt:lpstr>
      <vt:lpstr>1_Office Theme</vt:lpstr>
      <vt:lpstr>PlanPHX 2025 Leadership Committee</vt:lpstr>
      <vt:lpstr>PowerPoint Presentation</vt:lpstr>
      <vt:lpstr>PowerPoint Presentation</vt:lpstr>
      <vt:lpstr>PowerPoint Presentation</vt:lpstr>
      <vt:lpstr>2025 General Plan Update </vt:lpstr>
      <vt:lpstr>A strategic and focused update (3 steps)</vt:lpstr>
      <vt:lpstr>Step 1:  Vision Alignment</vt:lpstr>
      <vt:lpstr>Step 2: What are we missing?</vt:lpstr>
      <vt:lpstr>Step 3: Where do we focus next?</vt:lpstr>
      <vt:lpstr>Timeline: 2023-2024</vt:lpstr>
      <vt:lpstr>Work Program:  February through May 2023</vt:lpstr>
      <vt:lpstr>Work Program:  February through May 2023</vt:lpstr>
      <vt:lpstr>Work Program:  February through May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CITY Village Planning Committee</dc:title>
  <dc:creator>Sarah Stockham</dc:creator>
  <cp:lastModifiedBy>Joel Carrasco</cp:lastModifiedBy>
  <cp:revision>168</cp:revision>
  <dcterms:created xsi:type="dcterms:W3CDTF">2022-01-10T19:59:56Z</dcterms:created>
  <dcterms:modified xsi:type="dcterms:W3CDTF">2023-02-07T05:53:20Z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0x01010028EE3ABAEFA2AF43BF824BE1750962E5</vt:lpwstr>
  </property>
</Properties>
</file>