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slides/slide90.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7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73.xml" ContentType="application/vnd.openxmlformats-officedocument.presentationml.slide+xml"/>
  <Override PartName="/ppt/slides/slide45.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7.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66.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7.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s/slide61.xml" ContentType="application/vnd.openxmlformats-officedocument.presentationml.slide+xml"/>
  <Override PartName="/ppt/slides/slide59.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2.xml" ContentType="application/vnd.openxmlformats-officedocument.presentationml.notesSlide+xml"/>
  <Override PartName="/ppt/notesSlides/notesSlide58.xml" ContentType="application/vnd.openxmlformats-officedocument.presentationml.notesSlide+xml"/>
  <Override PartName="/ppt/notesSlides/notesSlide60.xml" ContentType="application/vnd.openxmlformats-officedocument.presentationml.notesSlide+xml"/>
  <Override PartName="/ppt/notesSlides/notesSlide75.xml" ContentType="application/vnd.openxmlformats-officedocument.presentationml.notesSlide+xml"/>
  <Override PartName="/ppt/notesSlides/notesSlide53.xml" ContentType="application/vnd.openxmlformats-officedocument.presentationml.notesSlide+xml"/>
  <Override PartName="/ppt/notesSlides/notesSlide61.xml" ContentType="application/vnd.openxmlformats-officedocument.presentationml.notesSlide+xml"/>
  <Override PartName="/ppt/notesSlides/notesSlide52.xml" ContentType="application/vnd.openxmlformats-officedocument.presentationml.notesSlide+xml"/>
  <Override PartName="/ppt/notesSlides/notesSlide76.xml" ContentType="application/vnd.openxmlformats-officedocument.presentationml.notesSlide+xml"/>
  <Override PartName="/ppt/notesSlides/notesSlide51.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67.xml" ContentType="application/vnd.openxmlformats-officedocument.presentationml.notesSlide+xml"/>
  <Override PartName="/ppt/notesSlides/notesSlide73.xml" ContentType="application/vnd.openxmlformats-officedocument.presentationml.notesSlide+xml"/>
  <Override PartName="/ppt/notesSlides/notesSlide68.xml" ContentType="application/vnd.openxmlformats-officedocument.presentationml.notesSlide+xml"/>
  <Override PartName="/ppt/notesSlides/notesSlide70.xml" ContentType="application/vnd.openxmlformats-officedocument.presentationml.notesSlide+xml"/>
  <Override PartName="/ppt/notesSlides/notesSlide59.xml" ContentType="application/vnd.openxmlformats-officedocument.presentationml.notesSlide+xml"/>
  <Override PartName="/ppt/notesSlides/notesSlide54.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64.xml" ContentType="application/vnd.openxmlformats-officedocument.presentationml.notesSlide+xml"/>
  <Override PartName="/ppt/notesSlides/notesSlide69.xml" ContentType="application/vnd.openxmlformats-officedocument.presentationml.notesSlide+xml"/>
  <Override PartName="/ppt/notesSlides/notesSlide43.xml" ContentType="application/vnd.openxmlformats-officedocument.presentationml.notesSlide+xml"/>
  <Override PartName="/ppt/notesSlides/notesSlide57.xml" ContentType="application/vnd.openxmlformats-officedocument.presentationml.notesSlide+xml"/>
  <Override PartName="/ppt/notesSlides/notesSlide63.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44.xml" ContentType="application/vnd.openxmlformats-officedocument.presentationml.notesSlide+xml"/>
  <Override PartName="/ppt/notesSlides/notesSlide50.xml" ContentType="application/vnd.openxmlformats-officedocument.presentationml.notesSlide+xml"/>
  <Override PartName="/ppt/notesSlides/notesSlide47.xml" ContentType="application/vnd.openxmlformats-officedocument.presentationml.notesSlide+xml"/>
  <Override PartName="/ppt/notesSlides/notesSlide80.xml" ContentType="application/vnd.openxmlformats-officedocument.presentationml.notesSlide+xml"/>
  <Override PartName="/ppt/notesSlides/notesSlide62.xml" ContentType="application/vnd.openxmlformats-officedocument.presentationml.notesSlide+xml"/>
  <Override PartName="/ppt/notesSlides/notesSlide78.xml" ContentType="application/vnd.openxmlformats-officedocument.presentationml.notesSlide+xml"/>
  <Override PartName="/ppt/notesSlides/notesSlide55.xml" ContentType="application/vnd.openxmlformats-officedocument.presentationml.notesSlide+xml"/>
  <Override PartName="/ppt/notesSlides/notesSlide49.xml" ContentType="application/vnd.openxmlformats-officedocument.presentationml.notesSlide+xml"/>
  <Override PartName="/ppt/notesSlides/notesSlide66.xml" ContentType="application/vnd.openxmlformats-officedocument.presentationml.notesSlide+xml"/>
  <Override PartName="/ppt/notesSlides/notesSlide79.xml" ContentType="application/vnd.openxmlformats-officedocument.presentationml.notesSlide+xml"/>
  <Override PartName="/ppt/notesSlides/notesSlide48.xml" ContentType="application/vnd.openxmlformats-officedocument.presentationml.notesSlide+xml"/>
  <Override PartName="/ppt/notesSlides/notesSlide65.xml" ContentType="application/vnd.openxmlformats-officedocument.presentationml.notesSlide+xml"/>
  <Override PartName="/ppt/theme/theme5.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91" r:id="rId2"/>
    <p:sldMasterId id="2147483779" r:id="rId3"/>
    <p:sldMasterId id="2147483765" r:id="rId4"/>
  </p:sldMasterIdLst>
  <p:notesMasterIdLst>
    <p:notesMasterId r:id="rId95"/>
  </p:notesMasterIdLst>
  <p:handoutMasterIdLst>
    <p:handoutMasterId r:id="rId96"/>
  </p:handoutMasterIdLst>
  <p:sldIdLst>
    <p:sldId id="338" r:id="rId5"/>
    <p:sldId id="362" r:id="rId6"/>
    <p:sldId id="258" r:id="rId7"/>
    <p:sldId id="257" r:id="rId8"/>
    <p:sldId id="364" r:id="rId9"/>
    <p:sldId id="435" r:id="rId10"/>
    <p:sldId id="365" r:id="rId11"/>
    <p:sldId id="323" r:id="rId12"/>
    <p:sldId id="366" r:id="rId13"/>
    <p:sldId id="367" r:id="rId14"/>
    <p:sldId id="324" r:id="rId15"/>
    <p:sldId id="436" r:id="rId16"/>
    <p:sldId id="440" r:id="rId17"/>
    <p:sldId id="368" r:id="rId18"/>
    <p:sldId id="439" r:id="rId19"/>
    <p:sldId id="330" r:id="rId20"/>
    <p:sldId id="331" r:id="rId21"/>
    <p:sldId id="333" r:id="rId22"/>
    <p:sldId id="334" r:id="rId23"/>
    <p:sldId id="335" r:id="rId24"/>
    <p:sldId id="337" r:id="rId25"/>
    <p:sldId id="332" r:id="rId26"/>
    <p:sldId id="434" r:id="rId27"/>
    <p:sldId id="279" r:id="rId28"/>
    <p:sldId id="363" r:id="rId29"/>
    <p:sldId id="280" r:id="rId30"/>
    <p:sldId id="259" r:id="rId31"/>
    <p:sldId id="260" r:id="rId32"/>
    <p:sldId id="261" r:id="rId33"/>
    <p:sldId id="262" r:id="rId34"/>
    <p:sldId id="263" r:id="rId35"/>
    <p:sldId id="297" r:id="rId36"/>
    <p:sldId id="298" r:id="rId37"/>
    <p:sldId id="299" r:id="rId38"/>
    <p:sldId id="300" r:id="rId39"/>
    <p:sldId id="301" r:id="rId40"/>
    <p:sldId id="302" r:id="rId41"/>
    <p:sldId id="266" r:id="rId42"/>
    <p:sldId id="281" r:id="rId43"/>
    <p:sldId id="264" r:id="rId44"/>
    <p:sldId id="265" r:id="rId45"/>
    <p:sldId id="377" r:id="rId46"/>
    <p:sldId id="295" r:id="rId47"/>
    <p:sldId id="378" r:id="rId48"/>
    <p:sldId id="379" r:id="rId49"/>
    <p:sldId id="380" r:id="rId50"/>
    <p:sldId id="432" r:id="rId51"/>
    <p:sldId id="267" r:id="rId52"/>
    <p:sldId id="433" r:id="rId53"/>
    <p:sldId id="277" r:id="rId54"/>
    <p:sldId id="278" r:id="rId55"/>
    <p:sldId id="269" r:id="rId56"/>
    <p:sldId id="270" r:id="rId57"/>
    <p:sldId id="272" r:id="rId58"/>
    <p:sldId id="273" r:id="rId59"/>
    <p:sldId id="274" r:id="rId60"/>
    <p:sldId id="275" r:id="rId61"/>
    <p:sldId id="276" r:id="rId62"/>
    <p:sldId id="438" r:id="rId63"/>
    <p:sldId id="452" r:id="rId64"/>
    <p:sldId id="372" r:id="rId65"/>
    <p:sldId id="370" r:id="rId66"/>
    <p:sldId id="371" r:id="rId67"/>
    <p:sldId id="426" r:id="rId68"/>
    <p:sldId id="453" r:id="rId69"/>
    <p:sldId id="374" r:id="rId70"/>
    <p:sldId id="376" r:id="rId71"/>
    <p:sldId id="358" r:id="rId72"/>
    <p:sldId id="441" r:id="rId73"/>
    <p:sldId id="454" r:id="rId74"/>
    <p:sldId id="348" r:id="rId75"/>
    <p:sldId id="347" r:id="rId76"/>
    <p:sldId id="349" r:id="rId77"/>
    <p:sldId id="350" r:id="rId78"/>
    <p:sldId id="351" r:id="rId79"/>
    <p:sldId id="352" r:id="rId80"/>
    <p:sldId id="353" r:id="rId81"/>
    <p:sldId id="442" r:id="rId82"/>
    <p:sldId id="447" r:id="rId83"/>
    <p:sldId id="446" r:id="rId84"/>
    <p:sldId id="444" r:id="rId85"/>
    <p:sldId id="409" r:id="rId86"/>
    <p:sldId id="410" r:id="rId87"/>
    <p:sldId id="421" r:id="rId88"/>
    <p:sldId id="413" r:id="rId89"/>
    <p:sldId id="422" r:id="rId90"/>
    <p:sldId id="415" r:id="rId91"/>
    <p:sldId id="407" r:id="rId92"/>
    <p:sldId id="408" r:id="rId93"/>
    <p:sldId id="360" r:id="rId9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5217" autoAdjust="0"/>
  </p:normalViewPr>
  <p:slideViewPr>
    <p:cSldViewPr>
      <p:cViewPr varScale="1">
        <p:scale>
          <a:sx n="83" d="100"/>
          <a:sy n="83" d="100"/>
        </p:scale>
        <p:origin x="1248" y="90"/>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ustomXml" Target="../customXml/item2.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420"/>
          </a:xfrm>
          <a:prstGeom prst="rect">
            <a:avLst/>
          </a:prstGeom>
        </p:spPr>
        <p:txBody>
          <a:bodyPr vert="horz" lIns="92766" tIns="46383" rIns="92766" bIns="463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0"/>
            <a:ext cx="3037840" cy="464420"/>
          </a:xfrm>
          <a:prstGeom prst="rect">
            <a:avLst/>
          </a:prstGeom>
        </p:spPr>
        <p:txBody>
          <a:bodyPr vert="horz" lIns="92766" tIns="46383" rIns="92766" bIns="46383" rtlCol="0"/>
          <a:lstStyle>
            <a:lvl1pPr algn="r" fontAlgn="auto">
              <a:spcBef>
                <a:spcPts val="0"/>
              </a:spcBef>
              <a:spcAft>
                <a:spcPts val="0"/>
              </a:spcAft>
              <a:defRPr sz="1200">
                <a:latin typeface="+mn-lt"/>
                <a:cs typeface="+mn-cs"/>
              </a:defRPr>
            </a:lvl1pPr>
          </a:lstStyle>
          <a:p>
            <a:pPr>
              <a:defRPr/>
            </a:pPr>
            <a:fld id="{61A0E893-DBED-436C-A69A-627742CF4D4A}" type="datetimeFigureOut">
              <a:rPr lang="en-US"/>
              <a:pPr>
                <a:defRPr/>
              </a:pPr>
              <a:t>7/28/2017</a:t>
            </a:fld>
            <a:endParaRPr lang="en-US"/>
          </a:p>
        </p:txBody>
      </p:sp>
      <p:sp>
        <p:nvSpPr>
          <p:cNvPr id="4" name="Footer Placeholder 3"/>
          <p:cNvSpPr>
            <a:spLocks noGrp="1"/>
          </p:cNvSpPr>
          <p:nvPr>
            <p:ph type="ftr" sz="quarter" idx="2"/>
          </p:nvPr>
        </p:nvSpPr>
        <p:spPr>
          <a:xfrm>
            <a:off x="0" y="8828777"/>
            <a:ext cx="3037840" cy="466021"/>
          </a:xfrm>
          <a:prstGeom prst="rect">
            <a:avLst/>
          </a:prstGeom>
        </p:spPr>
        <p:txBody>
          <a:bodyPr vert="horz" lIns="92766" tIns="46383" rIns="92766" bIns="4638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8777"/>
            <a:ext cx="3037840" cy="466021"/>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anose="020F0502020204030204" pitchFamily="34" charset="0"/>
              </a:defRPr>
            </a:lvl1pPr>
          </a:lstStyle>
          <a:p>
            <a:fld id="{95A18CC8-4462-483A-8A8E-EB3FC990C098}" type="slidenum">
              <a:rPr lang="en-US" altLang="en-US"/>
              <a:pPr/>
              <a:t>‹#›</a:t>
            </a:fld>
            <a:endParaRPr lang="en-US" altLang="en-US"/>
          </a:p>
        </p:txBody>
      </p:sp>
    </p:spTree>
    <p:extLst>
      <p:ext uri="{BB962C8B-B14F-4D97-AF65-F5344CB8AC3E}">
        <p14:creationId xmlns:p14="http://schemas.microsoft.com/office/powerpoint/2010/main" val="1259513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420"/>
          </a:xfrm>
          <a:prstGeom prst="rect">
            <a:avLst/>
          </a:prstGeom>
        </p:spPr>
        <p:txBody>
          <a:bodyPr vert="horz" lIns="92766" tIns="46383" rIns="92766" bIns="463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420"/>
          </a:xfrm>
          <a:prstGeom prst="rect">
            <a:avLst/>
          </a:prstGeom>
        </p:spPr>
        <p:txBody>
          <a:bodyPr vert="horz" lIns="92766" tIns="46383" rIns="92766" bIns="46383" rtlCol="0"/>
          <a:lstStyle>
            <a:lvl1pPr algn="r" fontAlgn="auto">
              <a:spcBef>
                <a:spcPts val="0"/>
              </a:spcBef>
              <a:spcAft>
                <a:spcPts val="0"/>
              </a:spcAft>
              <a:defRPr sz="1200">
                <a:latin typeface="+mn-lt"/>
                <a:cs typeface="+mn-cs"/>
              </a:defRPr>
            </a:lvl1pPr>
          </a:lstStyle>
          <a:p>
            <a:pPr>
              <a:defRPr/>
            </a:pPr>
            <a:fld id="{1057A0A1-5988-4883-BF59-86D65C0FC25E}" type="datetimeFigureOut">
              <a:rPr lang="en-US"/>
              <a:pPr>
                <a:defRPr/>
              </a:pPr>
              <a:t>7/28/2017</a:t>
            </a:fld>
            <a:endParaRPr lang="en-US"/>
          </a:p>
        </p:txBody>
      </p:sp>
      <p:sp>
        <p:nvSpPr>
          <p:cNvPr id="4" name="Slide Image Placeholder 3"/>
          <p:cNvSpPr>
            <a:spLocks noGrp="1" noRot="1" noChangeAspect="1"/>
          </p:cNvSpPr>
          <p:nvPr>
            <p:ph type="sldImg" idx="2"/>
          </p:nvPr>
        </p:nvSpPr>
        <p:spPr>
          <a:xfrm>
            <a:off x="1179513" y="696913"/>
            <a:ext cx="4649787" cy="3486150"/>
          </a:xfrm>
          <a:prstGeom prst="rect">
            <a:avLst/>
          </a:prstGeom>
          <a:noFill/>
          <a:ln w="12700">
            <a:solidFill>
              <a:prstClr val="black"/>
            </a:solidFill>
          </a:ln>
        </p:spPr>
        <p:txBody>
          <a:bodyPr vert="horz" lIns="92766" tIns="46383" rIns="92766" bIns="46383" rtlCol="0" anchor="ctr"/>
          <a:lstStyle/>
          <a:p>
            <a:pPr lvl="0"/>
            <a:endParaRPr lang="en-US" noProof="0"/>
          </a:p>
        </p:txBody>
      </p:sp>
      <p:sp>
        <p:nvSpPr>
          <p:cNvPr id="5" name="Notes Placeholder 4"/>
          <p:cNvSpPr>
            <a:spLocks noGrp="1"/>
          </p:cNvSpPr>
          <p:nvPr>
            <p:ph type="body" sz="quarter" idx="3"/>
          </p:nvPr>
        </p:nvSpPr>
        <p:spPr>
          <a:xfrm>
            <a:off x="701040" y="4415190"/>
            <a:ext cx="5608320" cy="4184580"/>
          </a:xfrm>
          <a:prstGeom prst="rect">
            <a:avLst/>
          </a:prstGeom>
        </p:spPr>
        <p:txBody>
          <a:bodyPr vert="horz" lIns="92766" tIns="46383" rIns="92766" bIns="463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8777"/>
            <a:ext cx="3037840" cy="466021"/>
          </a:xfrm>
          <a:prstGeom prst="rect">
            <a:avLst/>
          </a:prstGeom>
        </p:spPr>
        <p:txBody>
          <a:bodyPr vert="horz" lIns="92766" tIns="46383" rIns="92766" bIns="463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8777"/>
            <a:ext cx="3037840" cy="466021"/>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anose="020F0502020204030204" pitchFamily="34" charset="0"/>
              </a:defRPr>
            </a:lvl1pPr>
          </a:lstStyle>
          <a:p>
            <a:fld id="{B3A11259-36F8-4454-8A57-B347B6E9D7E8}" type="slidenum">
              <a:rPr lang="en-US" altLang="en-US"/>
              <a:pPr/>
              <a:t>‹#›</a:t>
            </a:fld>
            <a:endParaRPr lang="en-US" altLang="en-US"/>
          </a:p>
        </p:txBody>
      </p:sp>
    </p:spTree>
    <p:extLst>
      <p:ext uri="{BB962C8B-B14F-4D97-AF65-F5344CB8AC3E}">
        <p14:creationId xmlns:p14="http://schemas.microsoft.com/office/powerpoint/2010/main" val="1129327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380EA7-7653-4085-885A-F430888D69E5}"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124C3C-973D-49B0-A1AB-A50A218AD788}"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Kristy</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3A4261-F435-4D43-8ABC-B0874448EB6A}"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9133EC-82B9-4A3B-9BAE-5B64F55D5425}" type="slidenum">
              <a:rPr lang="en-US" altLang="en-US">
                <a:ea typeface="ＭＳ Ｐゴシック" panose="020B0600070205080204" pitchFamily="34" charset="-128"/>
              </a:rPr>
              <a:pPr/>
              <a:t>14</a:t>
            </a:fld>
            <a:endParaRPr lang="en-US" altLang="en-US">
              <a:ea typeface="ＭＳ Ｐゴシック" panose="020B0600070205080204" pitchFamily="34" charset="-128"/>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Title III covers building codes, compliance issues with relation to new construction, remodels, etc.  It also applies to commercial entertainment facilities such as Theatres, Coliseums, etc.</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9B8ADF-F482-47E2-A33C-8CECBB0D9A46}"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8FD825-D16C-4B21-B0F0-ABD9F5AC80F1}"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4656F1-BF88-421C-B092-CB5CB0F5714C}"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785952-0201-4FD5-BB1E-AE3EF69045BA}"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EFE974-29B2-46C6-85A4-0A1B07DB3CC6}"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DFA84F-974A-49DE-B6F7-6F59C06AF9F3}"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a:t>Universal Design/Accessibility</a:t>
            </a:r>
          </a:p>
          <a:p>
            <a:pPr lvl="1" eaLnBrk="1" hangingPunct="1">
              <a:lnSpc>
                <a:spcPct val="90000"/>
              </a:lnSpc>
            </a:pPr>
            <a:r>
              <a:rPr lang="en-US" altLang="en-US"/>
              <a:t>Construction of structures, spaces, services, communications and resources that are organically accessible to a range of people with and without disabilities, without further need for modification or accommodation.</a:t>
            </a:r>
          </a:p>
          <a:p>
            <a:pPr lvl="1" eaLnBrk="1" hangingPunct="1">
              <a:lnSpc>
                <a:spcPct val="90000"/>
              </a:lnSpc>
            </a:pPr>
            <a:endParaRPr lang="en-US" altLang="en-US"/>
          </a:p>
          <a:p>
            <a:pPr eaLnBrk="1" hangingPunct="1">
              <a:lnSpc>
                <a:spcPct val="90000"/>
              </a:lnSpc>
            </a:pPr>
            <a:r>
              <a:rPr lang="en-US" altLang="en-US"/>
              <a:t>Recruitment, Training, and Advancement Opportunities</a:t>
            </a:r>
          </a:p>
          <a:p>
            <a:pPr lvl="1" eaLnBrk="1" hangingPunct="1">
              <a:lnSpc>
                <a:spcPct val="90000"/>
              </a:lnSpc>
            </a:pPr>
            <a:r>
              <a:rPr lang="en-US" altLang="en-US"/>
              <a:t>Recruitment of people with disabilities involves two components: a) accessible outreach and hiring practices, and b) targeted recruitment of workers with disabilities.</a:t>
            </a:r>
          </a:p>
          <a:p>
            <a:pPr eaLnBrk="1" hangingPunct="1">
              <a:lnSpc>
                <a:spcPct val="90000"/>
              </a:lnSpc>
            </a:pPr>
            <a:endParaRPr lang="en-US" altLang="en-US"/>
          </a:p>
          <a:p>
            <a:pPr eaLnBrk="1" hangingPunct="1">
              <a:lnSpc>
                <a:spcPct val="90000"/>
              </a:lnSpc>
            </a:pPr>
            <a:r>
              <a:rPr lang="en-US" altLang="en-US"/>
              <a:t>Policies and Practices</a:t>
            </a:r>
          </a:p>
          <a:p>
            <a:pPr lvl="1" eaLnBrk="1" hangingPunct="1">
              <a:lnSpc>
                <a:spcPct val="90000"/>
              </a:lnSpc>
            </a:pPr>
            <a:r>
              <a:rPr lang="en-US" altLang="en-US"/>
              <a:t>Consideration and consultation of people with disabilities are involved in the development and implementation of policies. Willingness to make accommodations when necessary.</a:t>
            </a:r>
          </a:p>
          <a:p>
            <a:pPr eaLnBrk="1" hangingPunct="1"/>
            <a:endParaRPr lang="en-US" altLang="en-US"/>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A35818-18CC-4841-90AB-4A311A83A2E6}"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FE2421-F1F8-4CA2-8CE5-A0160830BC88}" type="slidenum">
              <a:rPr lang="en-US" altLang="en-US">
                <a:ea typeface="ＭＳ Ｐゴシック" panose="020B0600070205080204" pitchFamily="34" charset="-128"/>
              </a:rPr>
              <a:pPr/>
              <a:t>2</a:t>
            </a:fld>
            <a:endParaRPr lang="en-US" altLang="en-US">
              <a:ea typeface="ＭＳ Ｐゴシック" panose="020B0600070205080204" pitchFamily="34" charset="-128"/>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If you have any example to share with the class, do not disclose that person</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s name, as disabilities are often related to private medical conditions.</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a:t>Universal Design/Accessibility</a:t>
            </a:r>
          </a:p>
          <a:p>
            <a:pPr lvl="1" eaLnBrk="1" hangingPunct="1">
              <a:lnSpc>
                <a:spcPct val="90000"/>
              </a:lnSpc>
            </a:pPr>
            <a:r>
              <a:rPr lang="en-US" altLang="en-US"/>
              <a:t>Construction of structures, spaces, services, communications and resources that are organically accessible to a range of people with and without disabilities, without further need for modification or accommodation.</a:t>
            </a:r>
          </a:p>
          <a:p>
            <a:pPr lvl="1" eaLnBrk="1" hangingPunct="1">
              <a:lnSpc>
                <a:spcPct val="90000"/>
              </a:lnSpc>
            </a:pPr>
            <a:endParaRPr lang="en-US" altLang="en-US"/>
          </a:p>
          <a:p>
            <a:pPr eaLnBrk="1" hangingPunct="1">
              <a:lnSpc>
                <a:spcPct val="90000"/>
              </a:lnSpc>
            </a:pPr>
            <a:r>
              <a:rPr lang="en-US" altLang="en-US"/>
              <a:t>Recruitment, Training, and Advancement Opportunities</a:t>
            </a:r>
          </a:p>
          <a:p>
            <a:pPr lvl="1" eaLnBrk="1" hangingPunct="1">
              <a:lnSpc>
                <a:spcPct val="90000"/>
              </a:lnSpc>
            </a:pPr>
            <a:r>
              <a:rPr lang="en-US" altLang="en-US"/>
              <a:t>Recruitment of people with disabilities involves two components: a) accessible outreach and hiring practices, and b) targeted recruitment of workers with disabilities.</a:t>
            </a:r>
          </a:p>
          <a:p>
            <a:pPr eaLnBrk="1" hangingPunct="1">
              <a:lnSpc>
                <a:spcPct val="90000"/>
              </a:lnSpc>
            </a:pPr>
            <a:endParaRPr lang="en-US" altLang="en-US"/>
          </a:p>
          <a:p>
            <a:pPr eaLnBrk="1" hangingPunct="1">
              <a:lnSpc>
                <a:spcPct val="90000"/>
              </a:lnSpc>
            </a:pPr>
            <a:r>
              <a:rPr lang="en-US" altLang="en-US"/>
              <a:t>Policies and Practices</a:t>
            </a:r>
          </a:p>
          <a:p>
            <a:pPr lvl="1" eaLnBrk="1" hangingPunct="1">
              <a:lnSpc>
                <a:spcPct val="90000"/>
              </a:lnSpc>
            </a:pPr>
            <a:r>
              <a:rPr lang="en-US" altLang="en-US"/>
              <a:t>Consideration and consultation of people with disabilities are involved in the development and implementation of policies. Willingness to make accommodations when necessary.</a:t>
            </a:r>
          </a:p>
          <a:p>
            <a:pPr eaLnBrk="1" hangingPunct="1"/>
            <a:endParaRPr lang="en-US" altLang="en-US"/>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E73E65-C029-4E58-BF25-C4FA7DCA5B7D}"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a:t>Numbers based on U.S. Census data</a:t>
            </a:r>
          </a:p>
          <a:p>
            <a:pPr eaLnBrk="1" hangingPunct="1">
              <a:spcBef>
                <a:spcPct val="0"/>
              </a:spcBef>
            </a:pPr>
            <a:endParaRPr lang="en-US" altLang="en-US" sz="2000" b="1"/>
          </a:p>
          <a:p>
            <a:pPr eaLnBrk="1" hangingPunct="1">
              <a:spcBef>
                <a:spcPct val="0"/>
              </a:spcBef>
            </a:pPr>
            <a:r>
              <a:rPr lang="en-US" altLang="en-US"/>
              <a:t>In AZ that’s 806,294 adults with a disability and 95,958 kids</a:t>
            </a:r>
            <a:endParaRPr lang="en-US" altLang="en-US" sz="2000"/>
          </a:p>
          <a:p>
            <a:pPr eaLnBrk="1" hangingPunct="1">
              <a:spcBef>
                <a:spcPct val="0"/>
              </a:spcBef>
            </a:pPr>
            <a:endParaRPr lang="en-US" altLang="en-US" sz="200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136C23-8218-43AB-915F-B0D100752E0F}"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73A125-4975-4847-9CDB-B23850BFA98E}" type="slidenum">
              <a:rPr lang="en-US" altLang="en-US">
                <a:ea typeface="ＭＳ Ｐゴシック" panose="020B0600070205080204" pitchFamily="34" charset="-128"/>
              </a:rPr>
              <a:pPr/>
              <a:t>25</a:t>
            </a:fld>
            <a:endParaRPr lang="en-US" altLang="en-US">
              <a:ea typeface="ＭＳ Ｐゴシック" panose="020B0600070205080204" pitchFamily="34" charset="-128"/>
            </a:endParaRPr>
          </a:p>
        </p:txBody>
      </p:sp>
      <p:sp>
        <p:nvSpPr>
          <p:cNvPr id="79874" name="Rectangle 7"/>
          <p:cNvSpPr txBox="1">
            <a:spLocks noGrp="1" noChangeArrowheads="1"/>
          </p:cNvSpPr>
          <p:nvPr/>
        </p:nvSpPr>
        <p:spPr bwMode="auto">
          <a:xfrm>
            <a:off x="3972560" y="8831981"/>
            <a:ext cx="3037840" cy="46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19163">
              <a:defRPr>
                <a:solidFill>
                  <a:schemeClr val="tx1"/>
                </a:solidFill>
                <a:latin typeface="Arial" panose="020B0604020202020204" pitchFamily="34" charset="0"/>
                <a:cs typeface="Arial" panose="020B0604020202020204" pitchFamily="34" charset="0"/>
              </a:defRPr>
            </a:lvl1pPr>
            <a:lvl2pPr marL="742950" indent="-285750" defTabSz="919163">
              <a:defRPr>
                <a:solidFill>
                  <a:schemeClr val="tx1"/>
                </a:solidFill>
                <a:latin typeface="Arial" panose="020B0604020202020204" pitchFamily="34" charset="0"/>
                <a:cs typeface="Arial" panose="020B0604020202020204" pitchFamily="34" charset="0"/>
              </a:defRPr>
            </a:lvl2pPr>
            <a:lvl3pPr marL="1143000" indent="-228600" defTabSz="919163">
              <a:defRPr>
                <a:solidFill>
                  <a:schemeClr val="tx1"/>
                </a:solidFill>
                <a:latin typeface="Arial" panose="020B0604020202020204" pitchFamily="34" charset="0"/>
                <a:cs typeface="Arial" panose="020B0604020202020204" pitchFamily="34" charset="0"/>
              </a:defRPr>
            </a:lvl3pPr>
            <a:lvl4pPr marL="1600200" indent="-228600" defTabSz="919163">
              <a:defRPr>
                <a:solidFill>
                  <a:schemeClr val="tx1"/>
                </a:solidFill>
                <a:latin typeface="Arial" panose="020B0604020202020204" pitchFamily="34" charset="0"/>
                <a:cs typeface="Arial" panose="020B0604020202020204" pitchFamily="34" charset="0"/>
              </a:defRPr>
            </a:lvl4pPr>
            <a:lvl5pPr marL="2057400" indent="-228600" defTabSz="919163">
              <a:defRPr>
                <a:solidFill>
                  <a:schemeClr val="tx1"/>
                </a:solidFill>
                <a:latin typeface="Arial" panose="020B0604020202020204" pitchFamily="34" charset="0"/>
                <a:cs typeface="Arial" panose="020B0604020202020204" pitchFamily="34" charset="0"/>
              </a:defRPr>
            </a:lvl5pPr>
            <a:lvl6pPr marL="25146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92EBE8E-F842-4188-A3E0-F67378743FCE}" type="slidenum">
              <a:rPr lang="en-US" altLang="en-US" sz="1200">
                <a:latin typeface="Times New Roman" panose="02020603050405020304" pitchFamily="18" charset="0"/>
                <a:ea typeface="ＭＳ Ｐゴシック" panose="020B0600070205080204" pitchFamily="34" charset="-128"/>
              </a:rPr>
              <a:pPr algn="r"/>
              <a:t>25</a:t>
            </a:fld>
            <a:endParaRPr lang="en-US" altLang="en-US" sz="1200">
              <a:latin typeface="Times New Roman" panose="02020603050405020304" pitchFamily="18" charset="0"/>
              <a:ea typeface="ＭＳ Ｐゴシック" panose="020B0600070205080204" pitchFamily="34" charset="-128"/>
            </a:endParaRPr>
          </a:p>
        </p:txBody>
      </p:sp>
      <p:sp>
        <p:nvSpPr>
          <p:cNvPr id="79875" name="Rectangle 2"/>
          <p:cNvSpPr>
            <a:spLocks noGrp="1" noRot="1" noChangeAspect="1" noChangeArrowheads="1" noTextEdit="1"/>
          </p:cNvSpPr>
          <p:nvPr>
            <p:ph type="sldImg"/>
          </p:nvPr>
        </p:nvSpPr>
        <p:spPr bwMode="auto">
          <a:xfrm>
            <a:off x="118268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311573" y="4418393"/>
            <a:ext cx="6309360" cy="4179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1" rIns="93161" bIns="46581" numCol="1" anchor="t" anchorCtr="0" compatLnSpc="1">
            <a:prstTxWarp prst="textNoShape">
              <a:avLst/>
            </a:prstTxWarp>
          </a:bodyPr>
          <a:lstStyle/>
          <a:p>
            <a:pPr eaLnBrk="1" hangingPunct="1"/>
            <a:r>
              <a:rPr lang="en-US" altLang="en-US" u="sng">
                <a:solidFill>
                  <a:srgbClr val="800080"/>
                </a:solidFill>
                <a:latin typeface="Arial" panose="020B0604020202020204" pitchFamily="34" charset="0"/>
                <a:ea typeface="ＭＳ Ｐゴシック" panose="020B0600070205080204" pitchFamily="34" charset="-128"/>
                <a:cs typeface="Arial" panose="020B0604020202020204" pitchFamily="34" charset="0"/>
              </a:rPr>
              <a:t>Disability Survey-</a:t>
            </a:r>
            <a:r>
              <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rPr>
              <a:t>	Approximately 8 minutes total</a:t>
            </a:r>
            <a:endParaRPr lang="en-US" altLang="en-US" u="sng">
              <a:solidFill>
                <a:srgbClr val="80008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b="1">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CLICK</a:t>
            </a:r>
            <a:r>
              <a:rPr lang="en-US" altLang="en-US">
                <a:latin typeface="Arial" panose="020B0604020202020204" pitchFamily="34" charset="0"/>
                <a:ea typeface="ＭＳ Ｐゴシック" panose="020B0600070205080204" pitchFamily="34" charset="-128"/>
                <a:cs typeface="Arial" panose="020B0604020202020204" pitchFamily="34" charset="0"/>
              </a:rPr>
              <a:t> one at a time and read these off as they appear on the screen.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-mental disorders are the leading cause of disability in the U.S. and Canada for ages 15-44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-diabetes contributed to a total of 233,619 deaths in 2005,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-low back pain, the most common cause of job-related disability and a leading contributor to missed work.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-Back pain is the second most common neurological ailment in the United States —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-More people have a hearing loss than any other disability. Hearing loss ranks with arthritis, high</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blood pressure, and heart disease as one of the four most common health conditions in the United</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States.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-52 million people in the US have a disability 28 million of those disability is hearing loss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EA6DF-AE0B-49DF-BD05-B07282C42A01}"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5096B5-0585-4F7E-81CD-C997FA901BBA}"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BB089A-4F9F-472F-9F9B-B26EB992D53F}"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School staff labeled him as “retarded”</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6E89D4-32F1-4AD8-9DAA-D03E497B55C4}"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 is noted for being the most accomplished deaf player in major league history, and is credited by some sources with causing the establishment of signals for safe and out calls. Hoy became deaf after suffering from meningitis at age three, and went on to graduate from the Ohio State School for the Deaf in Columbus as class valedictorian. Hoy became the third deaf player in the major leagues, after pitcher Ed Dundon and catcher Tom Lynch. Hoy also worked as an executive with Goodyear after supervising hundreds of deaf workers during World War I. In 1951 he was the first deaf athlete elected to membership in the American Athletic Association of the Deaf Hall of Fame. </a:t>
            </a:r>
            <a:br>
              <a:rPr lang="en-US" altLang="en-US"/>
            </a:br>
            <a:br>
              <a:rPr lang="en-US" altLang="en-US"/>
            </a:br>
            <a:endParaRPr lang="en-US" altLang="en-US"/>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E6EDBC-4E93-4967-AC63-4DA2E9D4CBB4}" type="slidenum">
              <a:rPr lang="en-US" altLang="en-US">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D59D35-76B1-420E-A397-FA058FBFD64C}"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3AA308-65EE-4C5D-9A70-CC61769A70C4}"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B9A5F5-14B7-40B4-98C1-3307EC64318E}"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People who have disabilities are present in every aspect of society. They are:</a:t>
            </a:r>
          </a:p>
          <a:p>
            <a:pPr eaLnBrk="1" hangingPunct="1">
              <a:spcBef>
                <a:spcPct val="0"/>
              </a:spcBef>
            </a:pPr>
            <a:r>
              <a:rPr lang="en-US" altLang="en-US"/>
              <a:t>moms and dads </a:t>
            </a:r>
          </a:p>
          <a:p>
            <a:pPr eaLnBrk="1" hangingPunct="1">
              <a:spcBef>
                <a:spcPct val="0"/>
              </a:spcBef>
            </a:pPr>
            <a:r>
              <a:rPr lang="en-US" altLang="en-US"/>
              <a:t>sons and daughters </a:t>
            </a:r>
          </a:p>
          <a:p>
            <a:pPr eaLnBrk="1" hangingPunct="1">
              <a:spcBef>
                <a:spcPct val="0"/>
              </a:spcBef>
            </a:pPr>
            <a:r>
              <a:rPr lang="en-US" altLang="en-US"/>
              <a:t>employees and employers </a:t>
            </a:r>
          </a:p>
          <a:p>
            <a:pPr eaLnBrk="1" hangingPunct="1">
              <a:spcBef>
                <a:spcPct val="0"/>
              </a:spcBef>
            </a:pPr>
            <a:r>
              <a:rPr lang="en-US" altLang="en-US"/>
              <a:t>scientists (Stephen Hawking) </a:t>
            </a:r>
          </a:p>
          <a:p>
            <a:pPr eaLnBrk="1" hangingPunct="1">
              <a:spcBef>
                <a:spcPct val="0"/>
              </a:spcBef>
            </a:pPr>
            <a:r>
              <a:rPr lang="en-US" altLang="en-US"/>
              <a:t>friends and neighbors </a:t>
            </a:r>
          </a:p>
          <a:p>
            <a:pPr eaLnBrk="1" hangingPunct="1">
              <a:spcBef>
                <a:spcPct val="0"/>
              </a:spcBef>
            </a:pPr>
            <a:r>
              <a:rPr lang="en-US" altLang="en-US"/>
              <a:t>movie stars (Marlee Matlin) </a:t>
            </a:r>
          </a:p>
          <a:p>
            <a:pPr eaLnBrk="1" hangingPunct="1">
              <a:spcBef>
                <a:spcPct val="0"/>
              </a:spcBef>
            </a:pPr>
            <a:r>
              <a:rPr lang="en-US" altLang="en-US"/>
              <a:t>students and teachers </a:t>
            </a:r>
          </a:p>
          <a:p>
            <a:pPr eaLnBrk="1" hangingPunct="1">
              <a:spcBef>
                <a:spcPct val="0"/>
              </a:spcBef>
            </a:pPr>
            <a:r>
              <a:rPr lang="en-US" altLang="en-US"/>
              <a:t>Most importantly, they are </a:t>
            </a:r>
            <a:r>
              <a:rPr lang="en-US" altLang="en-US" i="1"/>
              <a:t>people first</a:t>
            </a:r>
            <a:r>
              <a:rPr lang="en-US" altLang="en-US"/>
              <a:t>.</a:t>
            </a:r>
          </a:p>
          <a:p>
            <a:pPr eaLnBrk="1" hangingPunct="1">
              <a:spcBef>
                <a:spcPct val="0"/>
              </a:spcBef>
            </a:pPr>
            <a:endParaRPr lang="en-US" altLang="en-US"/>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B64774-1969-4DA7-B2F7-1F2890B9C658}"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F556-55AA-4D34-8CD0-9257B5D0BBE5}"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Language is power. Our words have the power to inspire, motivate, and uplift people. They also have the power to hurt, isolate and oppress individuals or entire segments of society. Often times, throughout our history, it has become necessary to change our language and the way in which we refer to individuals and groups to avoid further oppressing those members of society. The time has come to reshape our language once again so that we may refer to people with disabilities and the disability community in a respectful and inclusive manner.</a:t>
            </a:r>
          </a:p>
          <a:p>
            <a:pPr eaLnBrk="1" hangingPunct="1">
              <a:spcBef>
                <a:spcPct val="0"/>
              </a:spcBef>
            </a:pPr>
            <a:endParaRPr lang="en-US" altLang="en-US"/>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641495-2614-4C59-8A94-A03E821D8657}"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Many labels used for disabilities in our society have negative connotations or are misleading. Using labels contributes to negative stereotypes and devalues the person they attempt to describe. Avoid them when speaking to, or about, persons with disabilities.</a:t>
            </a:r>
          </a:p>
          <a:p>
            <a:pPr eaLnBrk="1" hangingPunct="1">
              <a:spcBef>
                <a:spcPct val="0"/>
              </a:spcBef>
            </a:pPr>
            <a:endParaRPr lang="en-US" altLang="en-US"/>
          </a:p>
          <a:p>
            <a:pPr eaLnBrk="1" hangingPunct="1">
              <a:spcBef>
                <a:spcPct val="0"/>
              </a:spcBef>
            </a:pPr>
            <a:r>
              <a:rPr lang="en-US" altLang="en-US"/>
              <a:t>The following terms should be </a:t>
            </a:r>
            <a:r>
              <a:rPr lang="en-US" altLang="en-US" i="1"/>
              <a:t>avoided</a:t>
            </a:r>
            <a:r>
              <a:rPr lang="en-US" altLang="en-US"/>
              <a:t> when speaking to or about people with disabilities:</a:t>
            </a:r>
          </a:p>
          <a:p>
            <a:pPr eaLnBrk="1" hangingPunct="1">
              <a:spcBef>
                <a:spcPct val="0"/>
              </a:spcBef>
            </a:pPr>
            <a:r>
              <a:rPr lang="en-US" altLang="en-US"/>
              <a:t>invalid </a:t>
            </a:r>
          </a:p>
          <a:p>
            <a:pPr eaLnBrk="1" hangingPunct="1">
              <a:spcBef>
                <a:spcPct val="0"/>
              </a:spcBef>
            </a:pPr>
            <a:r>
              <a:rPr lang="en-US" altLang="en-US"/>
              <a:t>wheelchair-bound </a:t>
            </a:r>
          </a:p>
          <a:p>
            <a:pPr eaLnBrk="1" hangingPunct="1">
              <a:spcBef>
                <a:spcPct val="0"/>
              </a:spcBef>
            </a:pPr>
            <a:r>
              <a:rPr lang="en-US" altLang="en-US"/>
              <a:t>mongoloid </a:t>
            </a:r>
          </a:p>
          <a:p>
            <a:pPr eaLnBrk="1" hangingPunct="1">
              <a:spcBef>
                <a:spcPct val="0"/>
              </a:spcBef>
            </a:pPr>
            <a:r>
              <a:rPr lang="en-US" altLang="en-US"/>
              <a:t>deaf and dumb </a:t>
            </a:r>
          </a:p>
          <a:p>
            <a:pPr eaLnBrk="1" hangingPunct="1">
              <a:spcBef>
                <a:spcPct val="0"/>
              </a:spcBef>
            </a:pPr>
            <a:r>
              <a:rPr lang="en-US" altLang="en-US"/>
              <a:t>defective </a:t>
            </a:r>
          </a:p>
          <a:p>
            <a:pPr eaLnBrk="1" hangingPunct="1">
              <a:spcBef>
                <a:spcPct val="0"/>
              </a:spcBef>
            </a:pPr>
            <a:r>
              <a:rPr lang="en-US" altLang="en-US"/>
              <a:t>mute </a:t>
            </a:r>
          </a:p>
          <a:p>
            <a:pPr eaLnBrk="1" hangingPunct="1">
              <a:spcBef>
                <a:spcPct val="0"/>
              </a:spcBef>
            </a:pPr>
            <a:r>
              <a:rPr lang="en-US" altLang="en-US"/>
              <a:t>crippled </a:t>
            </a:r>
          </a:p>
          <a:p>
            <a:pPr eaLnBrk="1" hangingPunct="1">
              <a:spcBef>
                <a:spcPct val="0"/>
              </a:spcBef>
            </a:pPr>
            <a:r>
              <a:rPr lang="en-US" altLang="en-US"/>
              <a:t>special person </a:t>
            </a:r>
          </a:p>
          <a:p>
            <a:pPr eaLnBrk="1" hangingPunct="1">
              <a:spcBef>
                <a:spcPct val="0"/>
              </a:spcBef>
            </a:pPr>
            <a:r>
              <a:rPr lang="en-US" altLang="en-US"/>
              <a:t>suffers from </a:t>
            </a:r>
          </a:p>
          <a:p>
            <a:pPr eaLnBrk="1" hangingPunct="1">
              <a:spcBef>
                <a:spcPct val="0"/>
              </a:spcBef>
            </a:pPr>
            <a:r>
              <a:rPr lang="en-US" altLang="en-US"/>
              <a:t>handicapped </a:t>
            </a:r>
          </a:p>
          <a:p>
            <a:pPr eaLnBrk="1" hangingPunct="1">
              <a:spcBef>
                <a:spcPct val="0"/>
              </a:spcBef>
            </a:pPr>
            <a:r>
              <a:rPr lang="en-US" altLang="en-US"/>
              <a:t>stricken with </a:t>
            </a:r>
          </a:p>
          <a:p>
            <a:pPr eaLnBrk="1" hangingPunct="1">
              <a:spcBef>
                <a:spcPct val="0"/>
              </a:spcBef>
            </a:pPr>
            <a:r>
              <a:rPr lang="en-US" altLang="en-US"/>
              <a:t>a patient </a:t>
            </a:r>
          </a:p>
          <a:p>
            <a:pPr eaLnBrk="1" hangingPunct="1">
              <a:spcBef>
                <a:spcPct val="0"/>
              </a:spcBef>
            </a:pPr>
            <a:r>
              <a:rPr lang="en-US" altLang="en-US"/>
              <a:t>retarded </a:t>
            </a:r>
          </a:p>
          <a:p>
            <a:pPr eaLnBrk="1" hangingPunct="1">
              <a:spcBef>
                <a:spcPct val="0"/>
              </a:spcBef>
            </a:pPr>
            <a:r>
              <a:rPr lang="en-US" altLang="en-US"/>
              <a:t>afflicted with </a:t>
            </a:r>
          </a:p>
          <a:p>
            <a:pPr eaLnBrk="1" hangingPunct="1">
              <a:spcBef>
                <a:spcPct val="0"/>
              </a:spcBef>
            </a:pPr>
            <a:endParaRPr lang="en-US" altLang="en-US"/>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14774C-E843-48D0-AB5F-374643309E4F}"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C2B945-8FD0-4E25-A0BC-BE6BAA9F0766}" type="slidenum">
              <a:rPr lang="en-US" altLang="en-US">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MOST </a:t>
            </a:r>
            <a:r>
              <a:rPr lang="en-US" altLang="en-US"/>
              <a:t>misconceptions are based on insufficient or inaccurate information about people with disabilities and can perpetuate inappropriate interactions.  That’s why we’re here today; to learn, to open our minds, to gain awareness.  </a:t>
            </a:r>
            <a:endParaRPr lang="en-US" altLang="en-US" b="1"/>
          </a:p>
          <a:p>
            <a:pPr eaLnBrk="1" hangingPunct="1">
              <a:spcBef>
                <a:spcPct val="0"/>
              </a:spcBef>
            </a:pPr>
            <a:endParaRPr lang="en-US" altLang="en-US"/>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3CAFC3-C3EE-4444-9F2D-E270B09B2FE5}"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97117D-EE58-4163-B605-0D4E09439F25}" type="slidenum">
              <a:rPr lang="en-US" altLang="en-US">
                <a:ea typeface="ＭＳ Ｐゴシック" panose="020B0600070205080204" pitchFamily="34" charset="-128"/>
              </a:rPr>
              <a:pPr/>
              <a:t>44</a:t>
            </a:fld>
            <a:endParaRPr lang="en-US" altLang="en-US">
              <a:ea typeface="ＭＳ Ｐゴシック" panose="020B0600070205080204" pitchFamily="34" charset="-128"/>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Refer to Wikipedia article.</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Note also: Handicap/disabled/accessible parking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CDEF87-6A6B-47FB-819D-6660F76264B7}" type="slidenum">
              <a:rPr lang="en-US" altLang="en-US">
                <a:ea typeface="ＭＳ Ｐゴシック" panose="020B0600070205080204" pitchFamily="34" charset="-128"/>
              </a:rPr>
              <a:pPr/>
              <a:t>45</a:t>
            </a:fld>
            <a:endParaRPr lang="en-US" altLang="en-US">
              <a:ea typeface="ＭＳ Ｐゴシック" panose="020B0600070205080204" pitchFamily="34" charset="-128"/>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term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handicap</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originated in Britain when people with disabilities were not allowed to work.  They were forced to stand on the street with their </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cap in hand</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to beg for money.</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48F4CE-C6C0-4BA3-8938-891EAAC28EA9}" type="slidenum">
              <a:rPr lang="en-US" altLang="en-US">
                <a:ea typeface="ＭＳ Ｐゴシック" panose="020B0600070205080204" pitchFamily="34" charset="-128"/>
              </a:rPr>
              <a:pPr/>
              <a:t>46</a:t>
            </a:fld>
            <a:endParaRPr lang="en-US" altLang="en-US">
              <a:ea typeface="ＭＳ Ｐゴシック" panose="020B0600070205080204" pitchFamily="34" charset="-128"/>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1"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6014C1E-66D8-4277-B931-571398B20CBD}" type="slidenum">
              <a:rPr lang="en-US" altLang="en-US" sz="1200">
                <a:latin typeface="Calibri" panose="020F0502020204030204" pitchFamily="34" charset="0"/>
              </a:rPr>
              <a:pPr algn="r"/>
              <a:t>47</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3B583B-42F8-4EDC-8964-62A2CDE770BE}" type="slidenum">
              <a:rPr lang="en-US" altLang="en-US">
                <a:ea typeface="ＭＳ Ｐゴシック" panose="020B0600070205080204" pitchFamily="34" charset="-128"/>
              </a:rPr>
              <a:pPr/>
              <a:t>5</a:t>
            </a:fld>
            <a:endParaRPr lang="en-US" altLang="en-US">
              <a:ea typeface="ＭＳ Ｐゴシック" panose="020B0600070205080204" pitchFamily="34" charset="-128"/>
            </a:endParaRPr>
          </a:p>
        </p:txBody>
      </p:sp>
      <p:sp>
        <p:nvSpPr>
          <p:cNvPr id="40962" name="Rectangle 7"/>
          <p:cNvSpPr txBox="1">
            <a:spLocks noGrp="1" noChangeArrowheads="1"/>
          </p:cNvSpPr>
          <p:nvPr/>
        </p:nvSpPr>
        <p:spPr bwMode="auto">
          <a:xfrm>
            <a:off x="3972560" y="8831981"/>
            <a:ext cx="3037840" cy="46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19163">
              <a:defRPr>
                <a:solidFill>
                  <a:schemeClr val="tx1"/>
                </a:solidFill>
                <a:latin typeface="Arial" panose="020B0604020202020204" pitchFamily="34" charset="0"/>
                <a:cs typeface="Arial" panose="020B0604020202020204" pitchFamily="34" charset="0"/>
              </a:defRPr>
            </a:lvl1pPr>
            <a:lvl2pPr marL="742950" indent="-285750" defTabSz="919163">
              <a:defRPr>
                <a:solidFill>
                  <a:schemeClr val="tx1"/>
                </a:solidFill>
                <a:latin typeface="Arial" panose="020B0604020202020204" pitchFamily="34" charset="0"/>
                <a:cs typeface="Arial" panose="020B0604020202020204" pitchFamily="34" charset="0"/>
              </a:defRPr>
            </a:lvl2pPr>
            <a:lvl3pPr marL="1143000" indent="-228600" defTabSz="919163">
              <a:defRPr>
                <a:solidFill>
                  <a:schemeClr val="tx1"/>
                </a:solidFill>
                <a:latin typeface="Arial" panose="020B0604020202020204" pitchFamily="34" charset="0"/>
                <a:cs typeface="Arial" panose="020B0604020202020204" pitchFamily="34" charset="0"/>
              </a:defRPr>
            </a:lvl3pPr>
            <a:lvl4pPr marL="1600200" indent="-228600" defTabSz="919163">
              <a:defRPr>
                <a:solidFill>
                  <a:schemeClr val="tx1"/>
                </a:solidFill>
                <a:latin typeface="Arial" panose="020B0604020202020204" pitchFamily="34" charset="0"/>
                <a:cs typeface="Arial" panose="020B0604020202020204" pitchFamily="34" charset="0"/>
              </a:defRPr>
            </a:lvl4pPr>
            <a:lvl5pPr marL="2057400" indent="-228600" defTabSz="919163">
              <a:defRPr>
                <a:solidFill>
                  <a:schemeClr val="tx1"/>
                </a:solidFill>
                <a:latin typeface="Arial" panose="020B0604020202020204" pitchFamily="34" charset="0"/>
                <a:cs typeface="Arial" panose="020B0604020202020204" pitchFamily="34" charset="0"/>
              </a:defRPr>
            </a:lvl5pPr>
            <a:lvl6pPr marL="25146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CFCB124-74DE-4A50-AE00-A30EFA39C084}" type="slidenum">
              <a:rPr lang="en-US" altLang="en-US" sz="1200">
                <a:latin typeface="Times New Roman" panose="02020603050405020304" pitchFamily="18" charset="0"/>
                <a:ea typeface="ＭＳ Ｐゴシック" panose="020B0600070205080204" pitchFamily="34" charset="-128"/>
              </a:rPr>
              <a:pPr algn="r"/>
              <a:t>5</a:t>
            </a:fld>
            <a:endParaRPr lang="en-US" altLang="en-US" sz="1200">
              <a:latin typeface="Times New Roman" panose="02020603050405020304" pitchFamily="18" charset="0"/>
              <a:ea typeface="ＭＳ Ｐゴシック" panose="020B0600070205080204" pitchFamily="34" charset="-128"/>
            </a:endParaRPr>
          </a:p>
        </p:txBody>
      </p:sp>
      <p:sp>
        <p:nvSpPr>
          <p:cNvPr id="40963" name="Rectangle 2"/>
          <p:cNvSpPr>
            <a:spLocks noGrp="1" noRot="1" noChangeAspect="1" noChangeArrowheads="1" noTextEdit="1"/>
          </p:cNvSpPr>
          <p:nvPr>
            <p:ph type="sldImg"/>
          </p:nvPr>
        </p:nvSpPr>
        <p:spPr bwMode="auto">
          <a:xfrm>
            <a:off x="1184275" y="698500"/>
            <a:ext cx="4646613"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550122" y="4416791"/>
            <a:ext cx="5751124" cy="4181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1" rIns="93161" bIns="46581" numCol="1" anchor="t" anchorCtr="0" compatLnSpc="1">
            <a:prstTxWarp prst="textNoShape">
              <a:avLst/>
            </a:prstTxWarp>
          </a:bodyPr>
          <a:lstStyle/>
          <a:p>
            <a:pPr eaLnBrk="1" hangingPunct="1"/>
            <a:r>
              <a:rPr lang="en-US" altLang="en-US" u="sng">
                <a:solidFill>
                  <a:srgbClr val="800080"/>
                </a:solidFill>
                <a:latin typeface="Arial" panose="020B0604020202020204" pitchFamily="34" charset="0"/>
                <a:ea typeface="ＭＳ Ｐゴシック" panose="020B0600070205080204" pitchFamily="34" charset="-128"/>
                <a:cs typeface="Arial" panose="020B0604020202020204" pitchFamily="34" charset="0"/>
              </a:rPr>
              <a:t>Disability Survey-</a:t>
            </a:r>
            <a:r>
              <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rPr>
              <a:t>	Approximately 8 minutes total</a:t>
            </a:r>
            <a:endParaRPr lang="en-US" altLang="en-US" u="sng">
              <a:solidFill>
                <a:srgbClr val="80008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rPr>
              <a:t>Ask </a:t>
            </a:r>
            <a:r>
              <a:rPr lang="ja-JP" altLang="en-US" i="1">
                <a:solidFill>
                  <a:srgbClr val="000066"/>
                </a:solidFill>
                <a:latin typeface="Arial" panose="020B0604020202020204" pitchFamily="34" charset="0"/>
                <a:cs typeface="Arial" panose="020B0604020202020204" pitchFamily="34" charset="0"/>
              </a:rPr>
              <a:t>“</a:t>
            </a:r>
            <a:r>
              <a:rPr lang="en-US" altLang="ja-JP" i="1">
                <a:solidFill>
                  <a:srgbClr val="000066"/>
                </a:solidFill>
                <a:latin typeface="Arial" panose="020B0604020202020204" pitchFamily="34" charset="0"/>
                <a:cs typeface="Arial" panose="020B0604020202020204" pitchFamily="34" charset="0"/>
              </a:rPr>
              <a:t>How many of you know someone who has a disability?</a:t>
            </a:r>
            <a:r>
              <a:rPr lang="ja-JP" altLang="en-US" i="1">
                <a:solidFill>
                  <a:srgbClr val="000066"/>
                </a:solidFill>
                <a:latin typeface="Arial" panose="020B0604020202020204" pitchFamily="34" charset="0"/>
                <a:cs typeface="Arial" panose="020B0604020202020204" pitchFamily="34" charset="0"/>
              </a:rPr>
              <a:t>”</a:t>
            </a:r>
            <a:endParaRPr lang="en-US" altLang="ja-JP" i="1">
              <a:solidFill>
                <a:srgbClr val="000066"/>
              </a:solidFill>
              <a:latin typeface="Arial" panose="020B0604020202020204" pitchFamily="34" charset="0"/>
              <a:cs typeface="Arial" panose="020B0604020202020204" pitchFamily="34" charset="0"/>
            </a:endParaRPr>
          </a:p>
          <a:p>
            <a:pPr eaLnBrk="1" hangingPunct="1"/>
            <a:endParaRPr lang="en-US" altLang="en-US" i="1">
              <a:solidFill>
                <a:srgbClr val="000066"/>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rPr>
              <a:t>Encourage participants to raise hands as you </a:t>
            </a:r>
            <a:r>
              <a:rPr lang="en-US" altLang="en-US" b="1">
                <a:solidFill>
                  <a:srgbClr val="009900"/>
                </a:solidFill>
                <a:latin typeface="Arial" panose="020B0604020202020204" pitchFamily="34" charset="0"/>
                <a:ea typeface="ＭＳ Ｐゴシック" panose="020B0600070205080204" pitchFamily="34" charset="-128"/>
                <a:cs typeface="Arial" panose="020B0604020202020204" pitchFamily="34" charset="0"/>
              </a:rPr>
              <a:t>CLICK</a:t>
            </a:r>
            <a:r>
              <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rPr>
              <a:t> to enter objects onto page.</a:t>
            </a:r>
          </a:p>
          <a:p>
            <a:pPr eaLnBrk="1" hangingPunct="1"/>
            <a:endPar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a:solidFill>
                  <a:srgbClr val="009900"/>
                </a:solidFill>
                <a:latin typeface="Arial" panose="020B0604020202020204" pitchFamily="34" charset="0"/>
                <a:ea typeface="ＭＳ Ｐゴシック" panose="020B0600070205080204" pitchFamily="34" charset="-128"/>
                <a:cs typeface="Arial" panose="020B0604020202020204" pitchFamily="34" charset="0"/>
              </a:rPr>
              <a:t>CLICK</a:t>
            </a:r>
            <a:r>
              <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rPr>
              <a:t> to next slide. </a:t>
            </a:r>
          </a:p>
          <a:p>
            <a:pPr eaLnBrk="1" hangingPunct="1"/>
            <a:endPar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48C620-EC17-4733-9AAE-EC24CF79B613}"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7"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BCD20AF-D8FE-41AA-A94F-954A99BD75EB}" type="slidenum">
              <a:rPr lang="en-US" altLang="en-US" sz="1200">
                <a:latin typeface="Calibri" panose="020F0502020204030204" pitchFamily="34" charset="0"/>
              </a:rPr>
              <a:pPr algn="r"/>
              <a:t>49</a:t>
            </a:fld>
            <a:endParaRPr lang="en-US" altLang="en-US" sz="120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089186-E2F7-4F63-A91E-59D2A1B9CE33}"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 wheelchair is part of a person’s body space- don’t lean on it.</a:t>
            </a:r>
          </a:p>
          <a:p>
            <a:pPr eaLnBrk="1" hangingPunct="1">
              <a:spcBef>
                <a:spcPct val="0"/>
              </a:spcBef>
            </a:pPr>
            <a:r>
              <a:rPr lang="en-US" altLang="en-US"/>
              <a:t>Pushing the chair is a skill- don’t assume you know what you are doing.</a:t>
            </a:r>
          </a:p>
          <a:p>
            <a:pPr eaLnBrk="1" hangingPunct="1">
              <a:spcBef>
                <a:spcPct val="0"/>
              </a:spcBef>
            </a:pPr>
            <a:r>
              <a:rPr lang="en-US" altLang="en-US"/>
              <a:t>Sit at eye level of notable chats- don’t lean over them, sit down</a:t>
            </a:r>
          </a:p>
          <a:p>
            <a:pPr eaLnBrk="1" hangingPunct="1">
              <a:spcBef>
                <a:spcPct val="0"/>
              </a:spcBef>
            </a:pPr>
            <a:r>
              <a:rPr lang="en-US" altLang="en-US"/>
              <a:t>Offer help, but make sure it is provided in an unassuming manner.</a:t>
            </a:r>
          </a:p>
          <a:p>
            <a:pPr eaLnBrk="1" hangingPunct="1">
              <a:spcBef>
                <a:spcPct val="0"/>
              </a:spcBef>
            </a:pPr>
            <a:r>
              <a:rPr lang="en-US" altLang="en-US"/>
              <a:t>Follow through on whatever needs to be done.  Do not make a premature exit when assisting someone. </a:t>
            </a:r>
          </a:p>
          <a:p>
            <a:pPr eaLnBrk="1" hangingPunct="1">
              <a:spcBef>
                <a:spcPct val="0"/>
              </a:spcBef>
            </a:pPr>
            <a:r>
              <a:rPr lang="en-US" altLang="en-US"/>
              <a:t>Keep paths clear in buildings and outside</a:t>
            </a:r>
          </a:p>
          <a:p>
            <a:pPr eaLnBrk="1" hangingPunct="1">
              <a:spcBef>
                <a:spcPct val="0"/>
              </a:spcBef>
            </a:pPr>
            <a:r>
              <a:rPr lang="en-US" altLang="en-US"/>
              <a:t>Don’t use wide bathroom stalls if you don’t need them</a:t>
            </a:r>
          </a:p>
          <a:p>
            <a:pPr eaLnBrk="1" hangingPunct="1">
              <a:spcBef>
                <a:spcPct val="0"/>
              </a:spcBef>
            </a:pPr>
            <a:r>
              <a:rPr lang="en-US" altLang="en-US"/>
              <a:t>If you are driving, go easy on the brake.</a:t>
            </a:r>
          </a:p>
          <a:p>
            <a:pPr eaLnBrk="1" hangingPunct="1">
              <a:spcBef>
                <a:spcPct val="0"/>
              </a:spcBef>
            </a:pPr>
            <a:endParaRPr lang="en-US" altLang="en-US"/>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8F8F02-0399-4B0D-B926-4F1C8200D4AB}" type="slidenum">
              <a:rPr lang="en-US" altLang="en-US">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D374CF-BEC8-4E8D-85A8-E277C922CFAF}" type="slidenum">
              <a:rPr lang="en-US" altLang="en-US">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507570-3A52-4F4E-B7C2-7B197388863D}" type="slidenum">
              <a:rPr lang="en-US" altLang="en-US">
                <a:latin typeface="Calibri" panose="020F0502020204030204" pitchFamily="34" charset="0"/>
              </a:rPr>
              <a:pPr/>
              <a:t>54</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People who have speech disabilities may use a variety of ways to communicate.  The may use sign language, write, speak, use a communication device, or a combination of methods.  Find out the person’s preferred method and use it.</a:t>
            </a: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22AD8C-D4C7-44AB-8953-389FFC2ACF28}" type="slidenum">
              <a:rPr lang="en-US" altLang="en-US">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1CD9EF-B421-4305-A536-C959BFAEEE83}" type="slidenum">
              <a:rPr lang="en-US" altLang="en-US">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C9B86D-9476-433F-BD18-A31A820898E8}" type="slidenum">
              <a:rPr lang="en-US" altLang="en-US">
                <a:latin typeface="Calibri" panose="020F0502020204030204" pitchFamily="34" charset="0"/>
              </a:rPr>
              <a:pPr/>
              <a:t>57</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B2148F-82C5-47F6-B226-BB4D4C9C3B3A}" type="slidenum">
              <a:rPr lang="en-US" altLang="en-US">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05A1FD-2B3D-4D35-B96C-A239462CFC4C}" type="slidenum">
              <a:rPr lang="en-US" altLang="en-US">
                <a:ea typeface="ＭＳ Ｐゴシック" panose="020B0600070205080204" pitchFamily="34" charset="-128"/>
              </a:rPr>
              <a:pPr/>
              <a:t>6</a:t>
            </a:fld>
            <a:endParaRPr lang="en-US" altLang="en-US">
              <a:ea typeface="ＭＳ Ｐゴシック" panose="020B0600070205080204" pitchFamily="34" charset="-128"/>
            </a:endParaRPr>
          </a:p>
        </p:txBody>
      </p:sp>
      <p:sp>
        <p:nvSpPr>
          <p:cNvPr id="43010" name="Rectangle 7"/>
          <p:cNvSpPr txBox="1">
            <a:spLocks noGrp="1" noChangeArrowheads="1"/>
          </p:cNvSpPr>
          <p:nvPr/>
        </p:nvSpPr>
        <p:spPr bwMode="auto">
          <a:xfrm>
            <a:off x="3972560" y="8831981"/>
            <a:ext cx="3037840" cy="46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19163">
              <a:defRPr>
                <a:solidFill>
                  <a:schemeClr val="tx1"/>
                </a:solidFill>
                <a:latin typeface="Arial" panose="020B0604020202020204" pitchFamily="34" charset="0"/>
                <a:cs typeface="Arial" panose="020B0604020202020204" pitchFamily="34" charset="0"/>
              </a:defRPr>
            </a:lvl1pPr>
            <a:lvl2pPr marL="742950" indent="-285750" defTabSz="919163">
              <a:defRPr>
                <a:solidFill>
                  <a:schemeClr val="tx1"/>
                </a:solidFill>
                <a:latin typeface="Arial" panose="020B0604020202020204" pitchFamily="34" charset="0"/>
                <a:cs typeface="Arial" panose="020B0604020202020204" pitchFamily="34" charset="0"/>
              </a:defRPr>
            </a:lvl2pPr>
            <a:lvl3pPr marL="1143000" indent="-228600" defTabSz="919163">
              <a:defRPr>
                <a:solidFill>
                  <a:schemeClr val="tx1"/>
                </a:solidFill>
                <a:latin typeface="Arial" panose="020B0604020202020204" pitchFamily="34" charset="0"/>
                <a:cs typeface="Arial" panose="020B0604020202020204" pitchFamily="34" charset="0"/>
              </a:defRPr>
            </a:lvl3pPr>
            <a:lvl4pPr marL="1600200" indent="-228600" defTabSz="919163">
              <a:defRPr>
                <a:solidFill>
                  <a:schemeClr val="tx1"/>
                </a:solidFill>
                <a:latin typeface="Arial" panose="020B0604020202020204" pitchFamily="34" charset="0"/>
                <a:cs typeface="Arial" panose="020B0604020202020204" pitchFamily="34" charset="0"/>
              </a:defRPr>
            </a:lvl4pPr>
            <a:lvl5pPr marL="2057400" indent="-228600" defTabSz="919163">
              <a:defRPr>
                <a:solidFill>
                  <a:schemeClr val="tx1"/>
                </a:solidFill>
                <a:latin typeface="Arial" panose="020B0604020202020204" pitchFamily="34" charset="0"/>
                <a:cs typeface="Arial" panose="020B0604020202020204" pitchFamily="34" charset="0"/>
              </a:defRPr>
            </a:lvl5pPr>
            <a:lvl6pPr marL="25146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9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AE60BFF-53F2-47A7-B7D9-DCFC1055D51F}" type="slidenum">
              <a:rPr lang="en-US" altLang="en-US" sz="1200">
                <a:latin typeface="Times New Roman" panose="02020603050405020304" pitchFamily="18" charset="0"/>
                <a:ea typeface="ＭＳ Ｐゴシック" panose="020B0600070205080204" pitchFamily="34" charset="-128"/>
              </a:rPr>
              <a:pPr algn="r"/>
              <a:t>6</a:t>
            </a:fld>
            <a:endParaRPr lang="en-US" altLang="en-US" sz="1200">
              <a:latin typeface="Times New Roman" panose="02020603050405020304" pitchFamily="18" charset="0"/>
              <a:ea typeface="ＭＳ Ｐゴシック" panose="020B0600070205080204" pitchFamily="34" charset="-128"/>
            </a:endParaRPr>
          </a:p>
        </p:txBody>
      </p:sp>
      <p:sp>
        <p:nvSpPr>
          <p:cNvPr id="43011" name="Rectangle 2"/>
          <p:cNvSpPr>
            <a:spLocks noGrp="1" noRot="1" noChangeAspect="1" noChangeArrowheads="1" noTextEdit="1"/>
          </p:cNvSpPr>
          <p:nvPr>
            <p:ph type="sldImg"/>
          </p:nvPr>
        </p:nvSpPr>
        <p:spPr bwMode="auto">
          <a:xfrm>
            <a:off x="1184275" y="698500"/>
            <a:ext cx="4646613"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550122" y="4416791"/>
            <a:ext cx="5751124" cy="41813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1" rIns="93161" bIns="46581" numCol="1" anchor="t" anchorCtr="0" compatLnSpc="1">
            <a:prstTxWarp prst="textNoShape">
              <a:avLst/>
            </a:prstTxWarp>
          </a:bodyPr>
          <a:lstStyle/>
          <a:p>
            <a:pPr eaLnBrk="1" hangingPunct="1"/>
            <a:r>
              <a:rPr lang="en-US" altLang="en-US" u="sng">
                <a:solidFill>
                  <a:srgbClr val="800080"/>
                </a:solidFill>
                <a:latin typeface="Arial" panose="020B0604020202020204" pitchFamily="34" charset="0"/>
                <a:ea typeface="ＭＳ Ｐゴシック" panose="020B0600070205080204" pitchFamily="34" charset="-128"/>
                <a:cs typeface="Arial" panose="020B0604020202020204" pitchFamily="34" charset="0"/>
              </a:rPr>
              <a:t>Disability Survey-</a:t>
            </a:r>
            <a:r>
              <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rPr>
              <a:t>	Approximately 8 minutes total</a:t>
            </a:r>
            <a:endParaRPr lang="en-US" altLang="en-US" u="sng">
              <a:solidFill>
                <a:srgbClr val="80008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a:solidFill>
                  <a:srgbClr val="800080"/>
                </a:solidFill>
                <a:latin typeface="Arial" panose="020B0604020202020204" pitchFamily="34" charset="0"/>
                <a:ea typeface="ＭＳ Ｐゴシック" panose="020B0600070205080204" pitchFamily="34" charset="-128"/>
                <a:cs typeface="Arial" panose="020B0604020202020204" pitchFamily="34" charset="0"/>
              </a:rPr>
              <a:t>Ask </a:t>
            </a:r>
            <a:r>
              <a:rPr lang="ja-JP" altLang="en-US" i="1">
                <a:solidFill>
                  <a:srgbClr val="000066"/>
                </a:solidFill>
                <a:latin typeface="Arial" panose="020B0604020202020204" pitchFamily="34" charset="0"/>
                <a:cs typeface="Arial" panose="020B0604020202020204" pitchFamily="34" charset="0"/>
              </a:rPr>
              <a:t>“</a:t>
            </a:r>
            <a:r>
              <a:rPr lang="en-US" altLang="ja-JP" i="1">
                <a:solidFill>
                  <a:srgbClr val="000066"/>
                </a:solidFill>
                <a:latin typeface="Arial" panose="020B0604020202020204" pitchFamily="34" charset="0"/>
                <a:cs typeface="Arial" panose="020B0604020202020204" pitchFamily="34" charset="0"/>
              </a:rPr>
              <a:t>How many of you know someone who has a disability?</a:t>
            </a:r>
            <a:r>
              <a:rPr lang="ja-JP" altLang="en-US" i="1">
                <a:solidFill>
                  <a:srgbClr val="000066"/>
                </a:solidFill>
                <a:latin typeface="Arial" panose="020B0604020202020204" pitchFamily="34" charset="0"/>
                <a:cs typeface="Arial" panose="020B0604020202020204" pitchFamily="34" charset="0"/>
              </a:rPr>
              <a:t>”</a:t>
            </a:r>
            <a:endParaRPr lang="en-US" altLang="ja-JP" i="1">
              <a:solidFill>
                <a:srgbClr val="000066"/>
              </a:solidFill>
              <a:latin typeface="Arial" panose="020B0604020202020204" pitchFamily="34" charset="0"/>
              <a:cs typeface="Arial" panose="020B0604020202020204" pitchFamily="34" charset="0"/>
            </a:endParaRPr>
          </a:p>
          <a:p>
            <a:pPr eaLnBrk="1" hangingPunct="1"/>
            <a:endParaRPr lang="en-US" altLang="en-US" i="1">
              <a:solidFill>
                <a:srgbClr val="000066"/>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rPr>
              <a:t>Encourage participants to raise hands as you </a:t>
            </a:r>
            <a:r>
              <a:rPr lang="en-US" altLang="en-US" b="1">
                <a:solidFill>
                  <a:srgbClr val="009900"/>
                </a:solidFill>
                <a:latin typeface="Arial" panose="020B0604020202020204" pitchFamily="34" charset="0"/>
                <a:ea typeface="ＭＳ Ｐゴシック" panose="020B0600070205080204" pitchFamily="34" charset="-128"/>
                <a:cs typeface="Arial" panose="020B0604020202020204" pitchFamily="34" charset="0"/>
              </a:rPr>
              <a:t>CLICK</a:t>
            </a:r>
            <a:r>
              <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rPr>
              <a:t> to enter objects onto page.</a:t>
            </a:r>
          </a:p>
          <a:p>
            <a:pPr eaLnBrk="1" hangingPunct="1"/>
            <a:endPar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a:solidFill>
                  <a:srgbClr val="009900"/>
                </a:solidFill>
                <a:latin typeface="Arial" panose="020B0604020202020204" pitchFamily="34" charset="0"/>
                <a:ea typeface="ＭＳ Ｐゴシック" panose="020B0600070205080204" pitchFamily="34" charset="-128"/>
                <a:cs typeface="Arial" panose="020B0604020202020204" pitchFamily="34" charset="0"/>
              </a:rPr>
              <a:t>CLICK</a:t>
            </a:r>
            <a:r>
              <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rPr>
              <a:t> to next slide. </a:t>
            </a:r>
          </a:p>
          <a:p>
            <a:pPr eaLnBrk="1" hangingPunct="1"/>
            <a:endParaRPr lang="en-US" altLang="en-US">
              <a:solidFill>
                <a:srgbClr val="009900"/>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A7B034-857D-4692-8017-C0C746D3828A}" type="slidenum">
              <a:rPr lang="en-US" altLang="en-US">
                <a:latin typeface="Calibri" panose="020F0502020204030204" pitchFamily="34" charset="0"/>
              </a:rPr>
              <a:pPr/>
              <a:t>59</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5F916E-C9CA-44A5-BC94-FD90798C81C4}" type="slidenum">
              <a:rPr lang="en-US" altLang="en-US">
                <a:ea typeface="ＭＳ Ｐゴシック" panose="020B0600070205080204" pitchFamily="34" charset="-128"/>
              </a:rPr>
              <a:pPr/>
              <a:t>60</a:t>
            </a:fld>
            <a:endParaRPr lang="en-US" altLang="en-US">
              <a:ea typeface="ＭＳ Ｐゴシック" panose="020B0600070205080204" pitchFamily="34" charset="-128"/>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F9BAD1-742D-492A-96D7-9F122AEFCC67}" type="slidenum">
              <a:rPr lang="en-US" altLang="en-US">
                <a:ea typeface="ＭＳ Ｐゴシック" panose="020B0600070205080204" pitchFamily="34" charset="-128"/>
              </a:rPr>
              <a:pPr/>
              <a:t>61</a:t>
            </a:fld>
            <a:endParaRPr lang="en-US" altLang="en-US">
              <a:ea typeface="ＭＳ Ｐゴシック" panose="020B0600070205080204" pitchFamily="34" charset="-128"/>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10877F-A8F4-4F7B-AFD3-1C3755756D65}" type="slidenum">
              <a:rPr lang="en-US" altLang="en-US">
                <a:ea typeface="ＭＳ Ｐゴシック" panose="020B0600070205080204" pitchFamily="34" charset="-128"/>
              </a:rPr>
              <a:pPr/>
              <a:t>62</a:t>
            </a:fld>
            <a:endParaRPr lang="en-US" altLang="en-US">
              <a:ea typeface="ＭＳ Ｐゴシック" panose="020B0600070205080204" pitchFamily="34" charset="-128"/>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72F24C-0A48-4247-AF77-35AE51C6AE7E}" type="slidenum">
              <a:rPr lang="en-US" altLang="en-US">
                <a:ea typeface="ＭＳ Ｐゴシック" panose="020B0600070205080204" pitchFamily="34" charset="-128"/>
              </a:rPr>
              <a:pPr/>
              <a:t>63</a:t>
            </a:fld>
            <a:endParaRPr lang="en-US" altLang="en-US">
              <a:ea typeface="ＭＳ Ｐゴシック" panose="020B0600070205080204" pitchFamily="34" charset="-128"/>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D1BCDA-B28D-4B42-92BB-0E730627999E}" type="slidenum">
              <a:rPr lang="en-US" altLang="en-US">
                <a:ea typeface="ＭＳ Ｐゴシック" panose="020B0600070205080204" pitchFamily="34" charset="-128"/>
              </a:rPr>
              <a:pPr/>
              <a:t>64</a:t>
            </a:fld>
            <a:endParaRPr lang="en-US" altLang="en-US">
              <a:ea typeface="ＭＳ Ｐゴシック" panose="020B0600070205080204" pitchFamily="34" charset="-128"/>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2AE139-DF35-4A6C-898D-EEE6706B159B}" type="slidenum">
              <a:rPr lang="en-US" altLang="en-US">
                <a:ea typeface="ＭＳ Ｐゴシック" panose="020B0600070205080204" pitchFamily="34" charset="-128"/>
              </a:rPr>
              <a:pPr/>
              <a:t>65</a:t>
            </a:fld>
            <a:endParaRPr lang="en-US" altLang="en-US">
              <a:ea typeface="ＭＳ Ｐゴシック" panose="020B0600070205080204" pitchFamily="34" charset="-128"/>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40AA75-0B9C-48C9-B778-EF352FD91C22}" type="slidenum">
              <a:rPr lang="en-US" altLang="en-US">
                <a:ea typeface="ＭＳ Ｐゴシック" panose="020B0600070205080204" pitchFamily="34" charset="-128"/>
              </a:rPr>
              <a:pPr/>
              <a:t>66</a:t>
            </a:fld>
            <a:endParaRPr lang="en-US" altLang="en-US">
              <a:ea typeface="ＭＳ Ｐゴシック" panose="020B0600070205080204" pitchFamily="34" charset="-128"/>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0767A2-4CF9-4142-93A2-6BB3D68C1FB6}" type="slidenum">
              <a:rPr lang="en-US" altLang="en-US">
                <a:ea typeface="ＭＳ Ｐゴシック" panose="020B0600070205080204" pitchFamily="34" charset="-128"/>
              </a:rPr>
              <a:pPr/>
              <a:t>67</a:t>
            </a:fld>
            <a:endParaRPr lang="en-US" altLang="en-US">
              <a:ea typeface="ＭＳ Ｐゴシック" panose="020B0600070205080204" pitchFamily="34" charset="-128"/>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Photo: young woman with cat</a:t>
            </a:r>
          </a:p>
        </p:txBody>
      </p:sp>
      <p:sp>
        <p:nvSpPr>
          <p:cNvPr id="161795"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98F5CC5-EC58-4B04-8508-99FB9D957CF8}" type="slidenum">
              <a:rPr lang="en-US" altLang="en-US" sz="1200">
                <a:latin typeface="Calibri" panose="020F0502020204030204" pitchFamily="34" charset="0"/>
              </a:rPr>
              <a:pPr algn="r"/>
              <a:t>68</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67C52E-2AB9-439B-B4D3-57CA7AB5AC5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Photo: young woman with cat</a:t>
            </a:r>
          </a:p>
        </p:txBody>
      </p:sp>
      <p:sp>
        <p:nvSpPr>
          <p:cNvPr id="163843"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F668A1B-3EA1-4EE7-9FF4-EADBDC8F8E79}" type="slidenum">
              <a:rPr lang="en-US" altLang="en-US" sz="1200">
                <a:latin typeface="Calibri" panose="020F0502020204030204" pitchFamily="34" charset="0"/>
              </a:rPr>
              <a:pPr algn="r"/>
              <a:t>69</a:t>
            </a:fld>
            <a:endParaRPr lang="en-US" altLang="en-US" sz="120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5891"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887A8B9-C010-426A-9671-3757B4E8EA94}" type="slidenum">
              <a:rPr lang="en-US" altLang="en-US" sz="1200">
                <a:latin typeface="Calibri" panose="020F0502020204030204" pitchFamily="34" charset="0"/>
              </a:rPr>
              <a:pPr algn="r"/>
              <a:t>70</a:t>
            </a:fld>
            <a:endParaRPr lang="en-US" altLang="en-US" sz="120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7939"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6407F12-657C-4F19-9968-3833835C548B}" type="slidenum">
              <a:rPr lang="en-US" altLang="en-US" sz="1200">
                <a:latin typeface="Calibri" panose="020F0502020204030204" pitchFamily="34" charset="0"/>
              </a:rPr>
              <a:pPr algn="r"/>
              <a:t>71</a:t>
            </a:fld>
            <a:endParaRPr lang="en-US" altLang="en-US" sz="120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Photo: woman in wheelchair, dog with identifying vest and canned drink between teeth, bringing drink to woman. Drink cooler in background</a:t>
            </a:r>
          </a:p>
        </p:txBody>
      </p:sp>
      <p:sp>
        <p:nvSpPr>
          <p:cNvPr id="169987"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9F5661C-C89C-4996-90D2-CC3387F97582}" type="slidenum">
              <a:rPr lang="en-US" altLang="en-US" sz="1200">
                <a:latin typeface="Calibri" panose="020F0502020204030204" pitchFamily="34" charset="0"/>
              </a:rPr>
              <a:pPr algn="r"/>
              <a:t>72</a:t>
            </a:fld>
            <a:endParaRPr lang="en-US" altLang="en-US" sz="120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2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3D08B0-6DA4-4182-AE99-9CCBDB7CF804}" type="slidenum">
              <a:rPr lang="en-US" altLang="en-US">
                <a:latin typeface="Calibri" panose="020F0502020204030204" pitchFamily="34" charset="0"/>
              </a:rPr>
              <a:pPr/>
              <a:t>73</a:t>
            </a:fld>
            <a:endParaRPr lang="en-US"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083"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E069EDB-DE57-4675-8CD7-E84406855285}" type="slidenum">
              <a:rPr lang="en-US" altLang="en-US" sz="1200">
                <a:latin typeface="Calibri" panose="020F0502020204030204" pitchFamily="34" charset="0"/>
              </a:rPr>
              <a:pPr algn="r"/>
              <a:t>74</a:t>
            </a:fld>
            <a:endParaRPr lang="en-US" altLang="en-US" sz="120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7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80C20A-05E8-4705-9924-625153CDF57A}" type="slidenum">
              <a:rPr lang="en-US" altLang="en-US">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9203"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720B259-AD94-4BC7-A268-3973A3BBB44E}" type="slidenum">
              <a:rPr lang="en-US" altLang="en-US" sz="1200">
                <a:latin typeface="Calibri" panose="020F0502020204030204" pitchFamily="34" charset="0"/>
              </a:rPr>
              <a:pPr algn="r"/>
              <a:t>77</a:t>
            </a:fld>
            <a:endParaRPr lang="en-US" altLang="en-US" sz="120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1251"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63421DF-807D-4D8C-B95B-132028D828D5}" type="slidenum">
              <a:rPr lang="en-US" altLang="en-US" sz="1200">
                <a:latin typeface="Calibri" panose="020F0502020204030204" pitchFamily="34" charset="0"/>
              </a:rPr>
              <a:pPr algn="r"/>
              <a:t>78</a:t>
            </a:fld>
            <a:endParaRPr lang="en-US" altLang="en-US" sz="120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299"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8151A01-DAE6-4272-84CB-E89C66D3F5A2}" type="slidenum">
              <a:rPr lang="en-US" altLang="en-US" sz="1200">
                <a:latin typeface="Calibri" panose="020F0502020204030204" pitchFamily="34" charset="0"/>
              </a:rPr>
              <a:pPr algn="r"/>
              <a:t>79</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7"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E8012DD-920F-49AD-A285-4F85A7E6C0E0}" type="slidenum">
              <a:rPr lang="en-US" altLang="en-US" sz="1200">
                <a:latin typeface="Calibri" panose="020F0502020204030204" pitchFamily="34" charset="0"/>
              </a:rPr>
              <a:pPr algn="r"/>
              <a:t>8</a:t>
            </a:fld>
            <a:endParaRPr lang="en-US" altLang="en-US" sz="1200">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5347" name="Slide Number Placeholder 3"/>
          <p:cNvSpPr txBox="1">
            <a:spLocks noGrp="1"/>
          </p:cNvSpPr>
          <p:nvPr/>
        </p:nvSpPr>
        <p:spPr bwMode="auto">
          <a:xfrm>
            <a:off x="3970938" y="8828777"/>
            <a:ext cx="3037840" cy="46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6" tIns="46383" rIns="92766" bIns="4638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B5B7B51-F9DE-4E6F-8592-9470BAD584FC}" type="slidenum">
              <a:rPr lang="en-US" altLang="en-US" sz="1200">
                <a:latin typeface="Calibri" panose="020F0502020204030204" pitchFamily="34" charset="0"/>
              </a:rPr>
              <a:pPr algn="r"/>
              <a:t>80</a:t>
            </a:fld>
            <a:endParaRPr lang="en-US" altLang="en-US" sz="120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7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89120D-BA04-49E0-A4C7-56D845038074}" type="slidenum">
              <a:rPr lang="en-US" altLang="en-US">
                <a:latin typeface="Calibri" panose="020F0502020204030204" pitchFamily="34" charset="0"/>
              </a:rPr>
              <a:pPr/>
              <a:t>81</a:t>
            </a:fld>
            <a:endParaRPr lang="en-US" altLang="en-US">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41F350-1116-4A92-A6E9-16FD79EC1FA1}" type="slidenum">
              <a:rPr lang="en-US" altLang="en-US">
                <a:ea typeface="ＭＳ Ｐゴシック" panose="020B0600070205080204" pitchFamily="34" charset="-128"/>
              </a:rPr>
              <a:pPr/>
              <a:t>82</a:t>
            </a:fld>
            <a:endParaRPr lang="en-US" altLang="en-US">
              <a:ea typeface="ＭＳ Ｐゴシック" panose="020B0600070205080204" pitchFamily="34" charset="-128"/>
            </a:endParaRPr>
          </a:p>
        </p:txBody>
      </p:sp>
      <p:sp>
        <p:nvSpPr>
          <p:cNvPr id="189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Discussion on the various topics.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82B340-42CC-4617-B5AE-46D389441434}" type="slidenum">
              <a:rPr lang="en-US" altLang="en-US">
                <a:ea typeface="ＭＳ Ｐゴシック" panose="020B0600070205080204" pitchFamily="34" charset="-128"/>
              </a:rPr>
              <a:pPr/>
              <a:t>83</a:t>
            </a:fld>
            <a:endParaRPr lang="en-US" altLang="en-US">
              <a:ea typeface="ＭＳ Ｐゴシック" panose="020B0600070205080204" pitchFamily="34" charset="-128"/>
            </a:endParaRPr>
          </a:p>
        </p:txBody>
      </p:sp>
      <p:sp>
        <p:nvSpPr>
          <p:cNvPr id="191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C091D4-CFCD-4E1D-AE2E-A049A1B49B0A}" type="slidenum">
              <a:rPr lang="en-US" altLang="en-US">
                <a:ea typeface="ＭＳ Ｐゴシック" panose="020B0600070205080204" pitchFamily="34" charset="-128"/>
              </a:rPr>
              <a:pPr/>
              <a:t>84</a:t>
            </a:fld>
            <a:endParaRPr lang="en-US" altLang="en-US">
              <a:ea typeface="ＭＳ Ｐゴシック" panose="020B0600070205080204" pitchFamily="34" charset="-128"/>
            </a:endParaRPr>
          </a:p>
        </p:txBody>
      </p:sp>
      <p:sp>
        <p:nvSpPr>
          <p:cNvPr id="193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Discussion on the various topics.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5D32C2-E51C-45B2-8C23-7AE045217572}" type="slidenum">
              <a:rPr lang="en-US" altLang="en-US">
                <a:ea typeface="ＭＳ Ｐゴシック" panose="020B0600070205080204" pitchFamily="34" charset="-128"/>
              </a:rPr>
              <a:pPr/>
              <a:t>85</a:t>
            </a:fld>
            <a:endParaRPr lang="en-US" altLang="en-US">
              <a:ea typeface="ＭＳ Ｐゴシック" panose="020B0600070205080204" pitchFamily="34" charset="-128"/>
            </a:endParaRPr>
          </a:p>
        </p:txBody>
      </p:sp>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ea typeface="ＭＳ Ｐゴシック" panose="020B0600070205080204" pitchFamily="34" charset="-128"/>
                <a:cs typeface="Arial" panose="020B0604020202020204" pitchFamily="34" charset="0"/>
              </a:rPr>
              <a:t>Paraplegia</a:t>
            </a:r>
            <a:r>
              <a:rPr lang="en-US" altLang="en-US">
                <a:latin typeface="Arial" panose="020B0604020202020204" pitchFamily="34" charset="0"/>
                <a:ea typeface="ＭＳ Ｐゴシック" panose="020B0600070205080204" pitchFamily="34" charset="-128"/>
                <a:cs typeface="Arial" panose="020B0604020202020204" pitchFamily="34" charset="0"/>
              </a:rPr>
              <a:t> is an impairment in motor or sensory function of the lower extremities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36F4D7-663D-478C-8A6E-CA6D13EA5A03}" type="slidenum">
              <a:rPr lang="en-US" altLang="en-US">
                <a:ea typeface="ＭＳ Ｐゴシック" panose="020B0600070205080204" pitchFamily="34" charset="-128"/>
              </a:rPr>
              <a:pPr/>
              <a:t>86</a:t>
            </a:fld>
            <a:endParaRPr lang="en-US" altLang="en-US">
              <a:ea typeface="ＭＳ Ｐゴシック" panose="020B0600070205080204" pitchFamily="34" charset="-128"/>
            </a:endParaRPr>
          </a:p>
        </p:txBody>
      </p:sp>
      <p:sp>
        <p:nvSpPr>
          <p:cNvPr id="197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Discussion on the various topics.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32D517-5551-4082-966A-E97EBC8A24AC}" type="slidenum">
              <a:rPr lang="en-US" altLang="en-US">
                <a:ea typeface="ＭＳ Ｐゴシック" panose="020B0600070205080204" pitchFamily="34" charset="-128"/>
              </a:rPr>
              <a:pPr/>
              <a:t>87</a:t>
            </a:fld>
            <a:endParaRPr lang="en-US" altLang="en-US">
              <a:ea typeface="ＭＳ Ｐゴシック" panose="020B0600070205080204" pitchFamily="34" charset="-128"/>
            </a:endParaRPr>
          </a:p>
        </p:txBody>
      </p:sp>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B643A1-B152-443A-92C1-AFC46B309492}" type="slidenum">
              <a:rPr lang="en-US" altLang="en-US">
                <a:ea typeface="ＭＳ Ｐゴシック" panose="020B0600070205080204" pitchFamily="34" charset="-128"/>
              </a:rPr>
              <a:pPr/>
              <a:t>88</a:t>
            </a:fld>
            <a:endParaRPr lang="en-US" altLang="en-US">
              <a:ea typeface="ＭＳ Ｐゴシック" panose="020B0600070205080204" pitchFamily="34" charset="-128"/>
            </a:endParaRPr>
          </a:p>
        </p:txBody>
      </p:sp>
      <p:sp>
        <p:nvSpPr>
          <p:cNvPr id="201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477559-1394-4FB7-83B2-59F18B8D84CF}" type="slidenum">
              <a:rPr lang="en-US" altLang="en-US">
                <a:ea typeface="ＭＳ Ｐゴシック" panose="020B0600070205080204" pitchFamily="34" charset="-128"/>
              </a:rPr>
              <a:pPr/>
              <a:t>89</a:t>
            </a:fld>
            <a:endParaRPr lang="en-US" altLang="en-US">
              <a:ea typeface="ＭＳ Ｐゴシック" panose="020B0600070205080204" pitchFamily="34" charset="-128"/>
            </a:endParaRPr>
          </a:p>
        </p:txBody>
      </p:sp>
      <p:sp>
        <p:nvSpPr>
          <p:cNvPr id="203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B8E2A4-5EE9-40CF-85FC-1FF1F6905CD0}" type="slidenum">
              <a:rPr lang="en-US" altLang="en-US">
                <a:ea typeface="ＭＳ Ｐゴシック" panose="020B0600070205080204" pitchFamily="34" charset="-128"/>
              </a:rPr>
              <a:pPr/>
              <a:t>9</a:t>
            </a:fld>
            <a:endParaRPr lang="en-US" altLang="en-US">
              <a:ea typeface="ＭＳ Ｐゴシック" panose="020B0600070205080204" pitchFamily="34" charset="-128"/>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5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723" indent="-289893">
              <a:defRPr>
                <a:solidFill>
                  <a:schemeClr val="tx1"/>
                </a:solidFill>
                <a:latin typeface="Arial" panose="020B0604020202020204" pitchFamily="34" charset="0"/>
                <a:cs typeface="Arial" panose="020B0604020202020204" pitchFamily="34" charset="0"/>
              </a:defRPr>
            </a:lvl2pPr>
            <a:lvl3pPr marL="1159574" indent="-231915">
              <a:defRPr>
                <a:solidFill>
                  <a:schemeClr val="tx1"/>
                </a:solidFill>
                <a:latin typeface="Arial" panose="020B0604020202020204" pitchFamily="34" charset="0"/>
                <a:cs typeface="Arial" panose="020B0604020202020204" pitchFamily="34" charset="0"/>
              </a:defRPr>
            </a:lvl3pPr>
            <a:lvl4pPr marL="1623403" indent="-231915">
              <a:defRPr>
                <a:solidFill>
                  <a:schemeClr val="tx1"/>
                </a:solidFill>
                <a:latin typeface="Arial" panose="020B0604020202020204" pitchFamily="34" charset="0"/>
                <a:cs typeface="Arial" panose="020B0604020202020204" pitchFamily="34" charset="0"/>
              </a:defRPr>
            </a:lvl4pPr>
            <a:lvl5pPr marL="2087232" indent="-231915">
              <a:defRPr>
                <a:solidFill>
                  <a:schemeClr val="tx1"/>
                </a:solidFill>
                <a:latin typeface="Arial" panose="020B0604020202020204" pitchFamily="34" charset="0"/>
                <a:cs typeface="Arial" panose="020B0604020202020204" pitchFamily="34" charset="0"/>
              </a:defRPr>
            </a:lvl5pPr>
            <a:lvl6pPr marL="2551062"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ABFAC1-D40A-42ED-8E1C-73B949A4A0FB}" type="slidenum">
              <a:rPr lang="en-US" altLang="en-US">
                <a:latin typeface="Calibri" panose="020F0502020204030204" pitchFamily="34" charset="0"/>
              </a:rPr>
              <a:pPr/>
              <a:t>90</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775">
              <a:defRPr>
                <a:solidFill>
                  <a:schemeClr val="tx1"/>
                </a:solidFill>
                <a:latin typeface="Arial" panose="020B0604020202020204" pitchFamily="34" charset="0"/>
                <a:cs typeface="Arial" panose="020B0604020202020204" pitchFamily="34" charset="0"/>
              </a:defRPr>
            </a:lvl1pPr>
            <a:lvl2pPr marL="753723" indent="-289893" defTabSz="914775">
              <a:defRPr>
                <a:solidFill>
                  <a:schemeClr val="tx1"/>
                </a:solidFill>
                <a:latin typeface="Arial" panose="020B0604020202020204" pitchFamily="34" charset="0"/>
                <a:cs typeface="Arial" panose="020B0604020202020204" pitchFamily="34" charset="0"/>
              </a:defRPr>
            </a:lvl2pPr>
            <a:lvl3pPr marL="1159574" indent="-231915" defTabSz="914775">
              <a:defRPr>
                <a:solidFill>
                  <a:schemeClr val="tx1"/>
                </a:solidFill>
                <a:latin typeface="Arial" panose="020B0604020202020204" pitchFamily="34" charset="0"/>
                <a:cs typeface="Arial" panose="020B0604020202020204" pitchFamily="34" charset="0"/>
              </a:defRPr>
            </a:lvl3pPr>
            <a:lvl4pPr marL="1623403" indent="-231915" defTabSz="914775">
              <a:defRPr>
                <a:solidFill>
                  <a:schemeClr val="tx1"/>
                </a:solidFill>
                <a:latin typeface="Arial" panose="020B0604020202020204" pitchFamily="34" charset="0"/>
                <a:cs typeface="Arial" panose="020B0604020202020204" pitchFamily="34" charset="0"/>
              </a:defRPr>
            </a:lvl4pPr>
            <a:lvl5pPr marL="2087232" indent="-231915" defTabSz="914775">
              <a:defRPr>
                <a:solidFill>
                  <a:schemeClr val="tx1"/>
                </a:solidFill>
                <a:latin typeface="Arial" panose="020B0604020202020204" pitchFamily="34" charset="0"/>
                <a:cs typeface="Arial" panose="020B0604020202020204" pitchFamily="34" charset="0"/>
              </a:defRPr>
            </a:lvl5pPr>
            <a:lvl6pPr marL="2551062"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1489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78721"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942550" indent="-231915" defTabSz="9147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B29D11-0285-4D47-802B-A39BA8C83B0B}" type="slidenum">
              <a:rPr lang="en-US" altLang="en-US">
                <a:ea typeface="ＭＳ Ｐゴシック" panose="020B0600070205080204" pitchFamily="34" charset="-128"/>
              </a:rPr>
              <a:pPr/>
              <a:t>10</a:t>
            </a:fld>
            <a:endParaRPr lang="en-US" altLang="en-US">
              <a:ea typeface="ＭＳ Ｐゴシック" panose="020B0600070205080204" pitchFamily="34" charset="-128"/>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0" y="0"/>
            <a:ext cx="0" cy="0"/>
          </a:xfrm>
        </p:spPr>
        <p:txBody>
          <a:bodyPr/>
          <a:lstStyle>
            <a:lvl1pPr>
              <a:defRPr/>
            </a:lvl1pPr>
          </a:lstStyle>
          <a:p>
            <a:pPr>
              <a:defRPr/>
            </a:pPr>
            <a:fld id="{1ABC87C8-4229-468D-8AE8-31D58FCD2A80}" type="datetimeFigureOut">
              <a:rPr lang="en-US"/>
              <a:pPr>
                <a:defRPr/>
              </a:pPr>
              <a:t>7/28/2017</a:t>
            </a:fld>
            <a:endParaRPr 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E710A6C3-8771-4B97-B7F6-699FADD9D87F}" type="slidenum">
              <a:rPr lang="en-US" altLang="en-US"/>
              <a:pPr/>
              <a:t>‹#›</a:t>
            </a:fld>
            <a:endParaRPr lang="en-US" altLang="en-US"/>
          </a:p>
        </p:txBody>
      </p:sp>
    </p:spTree>
    <p:extLst>
      <p:ext uri="{BB962C8B-B14F-4D97-AF65-F5344CB8AC3E}">
        <p14:creationId xmlns:p14="http://schemas.microsoft.com/office/powerpoint/2010/main" val="134439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460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240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9021" y="1451604"/>
            <a:ext cx="3694713" cy="4674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78160" y="1451604"/>
            <a:ext cx="3694712" cy="467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025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2" y="76698"/>
            <a:ext cx="76038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69022" y="1369126"/>
            <a:ext cx="3645230" cy="7737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80878" y="2174875"/>
            <a:ext cx="36333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27643" y="1369126"/>
            <a:ext cx="3645229" cy="7737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327643" y="2174875"/>
            <a:ext cx="36452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64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7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79901CD-85CE-49A5-A263-C64B52B859D6}" type="datetimeFigureOut">
              <a:rPr lang="en-US"/>
              <a:pPr>
                <a:defRPr/>
              </a:pPr>
              <a:t>7/28/2017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FA8898-DAEF-417E-80BB-EE8F756E7F7B}" type="slidenum">
              <a:rPr lang="en-US" altLang="en-US"/>
              <a:pPr/>
              <a:t>‹#›</a:t>
            </a:fld>
            <a:endParaRPr lang="en-US" altLang="en-US"/>
          </a:p>
        </p:txBody>
      </p:sp>
    </p:spTree>
    <p:extLst>
      <p:ext uri="{BB962C8B-B14F-4D97-AF65-F5344CB8AC3E}">
        <p14:creationId xmlns:p14="http://schemas.microsoft.com/office/powerpoint/2010/main" val="1725013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774C15-AB42-4885-A654-FE77E4EA1189}" type="datetimeFigureOut">
              <a:rPr lang="en-US"/>
              <a:pPr>
                <a:defRPr/>
              </a:pPr>
              <a:t>7/28/2017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8A8A99-6117-4B97-BD8B-FAD6FE8BC2FB}" type="slidenum">
              <a:rPr lang="en-US" altLang="en-US"/>
              <a:pPr/>
              <a:t>‹#›</a:t>
            </a:fld>
            <a:endParaRPr lang="en-US" altLang="en-US"/>
          </a:p>
        </p:txBody>
      </p:sp>
    </p:spTree>
    <p:extLst>
      <p:ext uri="{BB962C8B-B14F-4D97-AF65-F5344CB8AC3E}">
        <p14:creationId xmlns:p14="http://schemas.microsoft.com/office/powerpoint/2010/main" val="546320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271E7DE-23BD-417E-9D23-A9B5A89B6670}" type="datetimeFigureOut">
              <a:rPr lang="en-US"/>
              <a:pPr>
                <a:defRPr/>
              </a:pPr>
              <a:t>7/28/2017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D9DAB2-D854-4FEA-8BC7-9DE3872BAEEB}" type="slidenum">
              <a:rPr lang="en-US" altLang="en-US"/>
              <a:pPr/>
              <a:t>‹#›</a:t>
            </a:fld>
            <a:endParaRPr lang="en-US" altLang="en-US"/>
          </a:p>
        </p:txBody>
      </p:sp>
    </p:spTree>
    <p:extLst>
      <p:ext uri="{BB962C8B-B14F-4D97-AF65-F5344CB8AC3E}">
        <p14:creationId xmlns:p14="http://schemas.microsoft.com/office/powerpoint/2010/main" val="1916098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B3EE40E-F8E5-4A87-A276-7498A50645E1}" type="datetimeFigureOut">
              <a:rPr lang="en-US"/>
              <a:pPr>
                <a:defRPr/>
              </a:pPr>
              <a:t>7/28/2017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604C839-DBC8-445C-A0CA-65AE221BCB71}" type="slidenum">
              <a:rPr lang="en-US" altLang="en-US"/>
              <a:pPr/>
              <a:t>‹#›</a:t>
            </a:fld>
            <a:endParaRPr lang="en-US" altLang="en-US"/>
          </a:p>
        </p:txBody>
      </p:sp>
    </p:spTree>
    <p:extLst>
      <p:ext uri="{BB962C8B-B14F-4D97-AF65-F5344CB8AC3E}">
        <p14:creationId xmlns:p14="http://schemas.microsoft.com/office/powerpoint/2010/main" val="336002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A504F7-80E6-403B-8853-0C4A962811D3}" type="datetimeFigureOut">
              <a:rPr lang="en-US"/>
              <a:pPr>
                <a:defRPr/>
              </a:pPr>
              <a:t>7/28/2017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F777AFD-C117-40E5-9CD7-74E0BEAA2E4A}" type="slidenum">
              <a:rPr lang="en-US" altLang="en-US"/>
              <a:pPr/>
              <a:t>‹#›</a:t>
            </a:fld>
            <a:endParaRPr lang="en-US" altLang="en-US"/>
          </a:p>
        </p:txBody>
      </p:sp>
    </p:spTree>
    <p:extLst>
      <p:ext uri="{BB962C8B-B14F-4D97-AF65-F5344CB8AC3E}">
        <p14:creationId xmlns:p14="http://schemas.microsoft.com/office/powerpoint/2010/main" val="271895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a:defRPr/>
            </a:pPr>
            <a:fld id="{E9990805-71B0-4CBE-BCCD-39B92AE3F6D5}" type="datetimeFigureOut">
              <a:rPr lang="en-US"/>
              <a:pPr>
                <a:defRPr/>
              </a:pPr>
              <a:t>7/28/2017</a:t>
            </a:fld>
            <a:endParaRPr lang="en-US"/>
          </a:p>
        </p:txBody>
      </p:sp>
      <p:sp>
        <p:nvSpPr>
          <p:cNvPr id="3" name="Footer Placeholder 2"/>
          <p:cNvSpPr>
            <a:spLocks noGrp="1"/>
          </p:cNvSpPr>
          <p:nvPr>
            <p:ph type="ftr" sz="quarter" idx="11"/>
          </p:nvPr>
        </p:nvSpPr>
        <p:spPr>
          <a:xfrm>
            <a:off x="0" y="0"/>
            <a:ext cx="0" cy="0"/>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77F2D859-BBE9-469A-AC4C-99D6EBD642A7}" type="slidenum">
              <a:rPr lang="en-US" altLang="en-US"/>
              <a:pPr/>
              <a:t>‹#›</a:t>
            </a:fld>
            <a:endParaRPr lang="en-US" altLang="en-US"/>
          </a:p>
        </p:txBody>
      </p:sp>
    </p:spTree>
    <p:extLst>
      <p:ext uri="{BB962C8B-B14F-4D97-AF65-F5344CB8AC3E}">
        <p14:creationId xmlns:p14="http://schemas.microsoft.com/office/powerpoint/2010/main" val="263336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48501A2-29B5-437B-8561-294A9B889D86}" type="datetimeFigureOut">
              <a:rPr lang="en-US"/>
              <a:pPr>
                <a:defRPr/>
              </a:pPr>
              <a:t>7/28/2017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C63E79-5AD4-4379-BE83-45B831E58A87}" type="slidenum">
              <a:rPr lang="en-US" altLang="en-US"/>
              <a:pPr/>
              <a:t>‹#›</a:t>
            </a:fld>
            <a:endParaRPr lang="en-US" altLang="en-US"/>
          </a:p>
        </p:txBody>
      </p:sp>
    </p:spTree>
    <p:extLst>
      <p:ext uri="{BB962C8B-B14F-4D97-AF65-F5344CB8AC3E}">
        <p14:creationId xmlns:p14="http://schemas.microsoft.com/office/powerpoint/2010/main" val="224035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4CDD9E-FB5A-46E8-8DBA-A087B735DE98}" type="datetimeFigureOut">
              <a:rPr lang="en-US"/>
              <a:pPr>
                <a:defRPr/>
              </a:pPr>
              <a:t>7/28/2017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AEACEBC-3AB0-40E0-A3BE-DBF51B319449}" type="slidenum">
              <a:rPr lang="en-US" altLang="en-US"/>
              <a:pPr/>
              <a:t>‹#›</a:t>
            </a:fld>
            <a:endParaRPr lang="en-US" altLang="en-US"/>
          </a:p>
        </p:txBody>
      </p:sp>
    </p:spTree>
    <p:extLst>
      <p:ext uri="{BB962C8B-B14F-4D97-AF65-F5344CB8AC3E}">
        <p14:creationId xmlns:p14="http://schemas.microsoft.com/office/powerpoint/2010/main" val="2087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A740E86-D1A5-4406-B7B6-496EA876A242}" type="datetimeFigureOut">
              <a:rPr lang="en-US"/>
              <a:pPr>
                <a:defRPr/>
              </a:pPr>
              <a:t>7/28/2017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61176F-AC32-476A-A400-E15E124AD2F9}" type="slidenum">
              <a:rPr lang="en-US" altLang="en-US"/>
              <a:pPr/>
              <a:t>‹#›</a:t>
            </a:fld>
            <a:endParaRPr lang="en-US" altLang="en-US"/>
          </a:p>
        </p:txBody>
      </p:sp>
    </p:spTree>
    <p:extLst>
      <p:ext uri="{BB962C8B-B14F-4D97-AF65-F5344CB8AC3E}">
        <p14:creationId xmlns:p14="http://schemas.microsoft.com/office/powerpoint/2010/main" val="3085827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86A9868-48AB-4BCC-AAD9-B1D2E5D6F24C}" type="datetimeFigureOut">
              <a:rPr lang="en-US"/>
              <a:pPr>
                <a:defRPr/>
              </a:pPr>
              <a:t>7/28/2017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B15AF0-CBBC-47AD-B174-E181672B3265}" type="slidenum">
              <a:rPr lang="en-US" altLang="en-US"/>
              <a:pPr/>
              <a:t>‹#›</a:t>
            </a:fld>
            <a:endParaRPr lang="en-US" altLang="en-US"/>
          </a:p>
        </p:txBody>
      </p:sp>
    </p:spTree>
    <p:extLst>
      <p:ext uri="{BB962C8B-B14F-4D97-AF65-F5344CB8AC3E}">
        <p14:creationId xmlns:p14="http://schemas.microsoft.com/office/powerpoint/2010/main" val="3087661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520706C-E2B5-4CB8-A8B0-B8FEEF7CA776}" type="datetimeFigureOut">
              <a:rPr lang="en-US"/>
              <a:pPr>
                <a:defRPr/>
              </a:pPr>
              <a:t>7/28/2017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2F0FF8-94BC-4B22-A1BE-15F4B83AB48F}" type="slidenum">
              <a:rPr lang="en-US" altLang="en-US"/>
              <a:pPr/>
              <a:t>‹#›</a:t>
            </a:fld>
            <a:endParaRPr lang="en-US" altLang="en-US"/>
          </a:p>
        </p:txBody>
      </p:sp>
    </p:spTree>
    <p:extLst>
      <p:ext uri="{BB962C8B-B14F-4D97-AF65-F5344CB8AC3E}">
        <p14:creationId xmlns:p14="http://schemas.microsoft.com/office/powerpoint/2010/main" val="417026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913576-9CAB-4FAE-8769-4C37615E867C}" type="datetimeFigureOut">
              <a:rPr lang="en-US"/>
              <a:pPr>
                <a:defRPr/>
              </a:pPr>
              <a:t>7/28/2017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A848E1-2277-4D72-BA29-F370EC3780D8}" type="slidenum">
              <a:rPr lang="en-US" altLang="en-US"/>
              <a:pPr/>
              <a:t>‹#›</a:t>
            </a:fld>
            <a:endParaRPr lang="en-US" altLang="en-US"/>
          </a:p>
        </p:txBody>
      </p:sp>
    </p:spTree>
    <p:extLst>
      <p:ext uri="{BB962C8B-B14F-4D97-AF65-F5344CB8AC3E}">
        <p14:creationId xmlns:p14="http://schemas.microsoft.com/office/powerpoint/2010/main" val="186350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0"/>
            <a:ext cx="0" cy="0"/>
          </a:xfrm>
        </p:spPr>
        <p:txBody>
          <a:bodyPr/>
          <a:lstStyle>
            <a:lvl1pPr>
              <a:defRPr/>
            </a:lvl1pPr>
          </a:lstStyle>
          <a:p>
            <a:pPr>
              <a:defRPr/>
            </a:pPr>
            <a:fld id="{D85DE53E-FB40-4754-9643-250CB5815B90}" type="datetimeFigureOut">
              <a:rPr lang="en-US"/>
              <a:pPr>
                <a:defRPr/>
              </a:pPr>
              <a:t>7/28/2017</a:t>
            </a:fld>
            <a:endParaRPr 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F76D5477-72FD-450B-ADB8-D8EDF675EEEA}" type="slidenum">
              <a:rPr lang="en-US" altLang="en-US"/>
              <a:pPr/>
              <a:t>‹#›</a:t>
            </a:fld>
            <a:endParaRPr lang="en-US" altLang="en-US"/>
          </a:p>
        </p:txBody>
      </p:sp>
    </p:spTree>
    <p:extLst>
      <p:ext uri="{BB962C8B-B14F-4D97-AF65-F5344CB8AC3E}">
        <p14:creationId xmlns:p14="http://schemas.microsoft.com/office/powerpoint/2010/main" val="415266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0" y="0"/>
            <a:ext cx="0" cy="0"/>
          </a:xfrm>
        </p:spPr>
        <p:txBody>
          <a:bodyPr/>
          <a:lstStyle>
            <a:lvl1pPr>
              <a:defRPr/>
            </a:lvl1pPr>
          </a:lstStyle>
          <a:p>
            <a:pPr>
              <a:defRPr/>
            </a:pPr>
            <a:fld id="{41A6682E-395D-4DC5-9782-1496A8AC30B6}" type="datetimeFigureOut">
              <a:rPr lang="en-US"/>
              <a:pPr>
                <a:defRPr/>
              </a:pPr>
              <a:t>7/28/2017</a:t>
            </a:fld>
            <a:endParaRPr lang="en-US"/>
          </a:p>
        </p:txBody>
      </p:sp>
      <p:sp>
        <p:nvSpPr>
          <p:cNvPr id="8" name="Footer Placeholder 7"/>
          <p:cNvSpPr>
            <a:spLocks noGrp="1"/>
          </p:cNvSpPr>
          <p:nvPr>
            <p:ph type="ftr" sz="quarter" idx="11"/>
          </p:nvPr>
        </p:nvSpPr>
        <p:spPr>
          <a:xfrm>
            <a:off x="0" y="0"/>
            <a:ext cx="0" cy="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11C3B39C-0467-459F-B129-FE2DB97CB9FD}" type="slidenum">
              <a:rPr lang="en-US" altLang="en-US"/>
              <a:pPr/>
              <a:t>‹#›</a:t>
            </a:fld>
            <a:endParaRPr lang="en-US" altLang="en-US"/>
          </a:p>
        </p:txBody>
      </p:sp>
    </p:spTree>
    <p:extLst>
      <p:ext uri="{BB962C8B-B14F-4D97-AF65-F5344CB8AC3E}">
        <p14:creationId xmlns:p14="http://schemas.microsoft.com/office/powerpoint/2010/main" val="23067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0" y="0"/>
            <a:ext cx="0" cy="0"/>
          </a:xfrm>
        </p:spPr>
        <p:txBody>
          <a:bodyPr/>
          <a:lstStyle>
            <a:lvl1pPr>
              <a:defRPr/>
            </a:lvl1pPr>
          </a:lstStyle>
          <a:p>
            <a:pPr>
              <a:defRPr/>
            </a:pPr>
            <a:fld id="{FF0C1B16-7A13-4A56-B34F-935F5335FE5D}" type="datetimeFigureOut">
              <a:rPr lang="en-US"/>
              <a:pPr>
                <a:defRPr/>
              </a:pPr>
              <a:t>7/28/2017</a:t>
            </a:fld>
            <a:endParaRPr lang="en-US"/>
          </a:p>
        </p:txBody>
      </p:sp>
      <p:sp>
        <p:nvSpPr>
          <p:cNvPr id="6" name="Footer Placeholder 5"/>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D13D80F6-69A0-4FBD-994D-53DF83D1C5CF}" type="slidenum">
              <a:rPr lang="en-US" altLang="en-US"/>
              <a:pPr/>
              <a:t>‹#›</a:t>
            </a:fld>
            <a:endParaRPr lang="en-US" altLang="en-US"/>
          </a:p>
        </p:txBody>
      </p:sp>
    </p:spTree>
    <p:extLst>
      <p:ext uri="{BB962C8B-B14F-4D97-AF65-F5344CB8AC3E}">
        <p14:creationId xmlns:p14="http://schemas.microsoft.com/office/powerpoint/2010/main" val="160324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0" y="0"/>
            <a:ext cx="0" cy="0"/>
          </a:xfrm>
        </p:spPr>
        <p:txBody>
          <a:bodyPr/>
          <a:lstStyle>
            <a:lvl1pPr>
              <a:defRPr/>
            </a:lvl1pPr>
          </a:lstStyle>
          <a:p>
            <a:pPr>
              <a:defRPr/>
            </a:pPr>
            <a:fld id="{C3CAF81B-AA54-457C-AD2F-DEC4AEF50F5A}" type="datetimeFigureOut">
              <a:rPr lang="en-US"/>
              <a:pPr>
                <a:defRPr/>
              </a:pPr>
              <a:t>7/28/2017</a:t>
            </a:fld>
            <a:endParaRPr lang="en-US"/>
          </a:p>
        </p:txBody>
      </p:sp>
      <p:sp>
        <p:nvSpPr>
          <p:cNvPr id="4" name="Footer Placeholder 3"/>
          <p:cNvSpPr>
            <a:spLocks noGrp="1"/>
          </p:cNvSpPr>
          <p:nvPr>
            <p:ph type="ftr" sz="quarter" idx="11"/>
          </p:nvPr>
        </p:nvSpPr>
        <p:spPr>
          <a:xfrm>
            <a:off x="0" y="0"/>
            <a:ext cx="0" cy="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F0508262-0E96-4349-974C-7B1D931F4419}" type="slidenum">
              <a:rPr lang="en-US" altLang="en-US"/>
              <a:pPr/>
              <a:t>‹#›</a:t>
            </a:fld>
            <a:endParaRPr lang="en-US" altLang="en-US"/>
          </a:p>
        </p:txBody>
      </p:sp>
    </p:spTree>
    <p:extLst>
      <p:ext uri="{BB962C8B-B14F-4D97-AF65-F5344CB8AC3E}">
        <p14:creationId xmlns:p14="http://schemas.microsoft.com/office/powerpoint/2010/main" val="404466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036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9021" y="1451604"/>
            <a:ext cx="3694713" cy="4674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78160" y="1451604"/>
            <a:ext cx="3694712" cy="467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00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2" y="76698"/>
            <a:ext cx="76038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69022" y="1369126"/>
            <a:ext cx="3645230" cy="7737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80878" y="2174875"/>
            <a:ext cx="36333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27643" y="1369126"/>
            <a:ext cx="3645229" cy="7737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327643" y="2174875"/>
            <a:ext cx="36452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29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550" y="4695825"/>
            <a:ext cx="6097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Lst>
  <p:hf hdr="0" ftr="0" dt="0"/>
  <p:txStyles>
    <p:titleStyle>
      <a:lvl1pPr algn="ctr" defTabSz="457200" rtl="0" eaLnBrk="0" fontAlgn="base" hangingPunct="0">
        <a:spcBef>
          <a:spcPct val="0"/>
        </a:spcBef>
        <a:spcAft>
          <a:spcPct val="0"/>
        </a:spcAft>
        <a:defRPr sz="3000" b="1" kern="1200">
          <a:solidFill>
            <a:schemeClr val="bg1"/>
          </a:solidFill>
          <a:latin typeface="Arial"/>
          <a:ea typeface="ＭＳ Ｐゴシック" charset="0"/>
          <a:cs typeface="ＭＳ Ｐゴシック" charset="0"/>
        </a:defRPr>
      </a:lvl1pPr>
      <a:lvl2pPr algn="ctr" defTabSz="457200"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5pPr>
      <a:lvl6pPr marL="457200" algn="ctr" defTabSz="457200" rtl="0" fontAlgn="base">
        <a:spcBef>
          <a:spcPct val="0"/>
        </a:spcBef>
        <a:spcAft>
          <a:spcPct val="0"/>
        </a:spcAft>
        <a:defRPr sz="3000" b="1">
          <a:solidFill>
            <a:schemeClr val="bg1"/>
          </a:solidFill>
          <a:latin typeface="Arial" charset="0"/>
          <a:ea typeface="ＭＳ Ｐゴシック" charset="0"/>
        </a:defRPr>
      </a:lvl6pPr>
      <a:lvl7pPr marL="914400" algn="ctr" defTabSz="457200" rtl="0" fontAlgn="base">
        <a:spcBef>
          <a:spcPct val="0"/>
        </a:spcBef>
        <a:spcAft>
          <a:spcPct val="0"/>
        </a:spcAft>
        <a:defRPr sz="3000" b="1">
          <a:solidFill>
            <a:schemeClr val="bg1"/>
          </a:solidFill>
          <a:latin typeface="Arial" charset="0"/>
          <a:ea typeface="ＭＳ Ｐゴシック" charset="0"/>
        </a:defRPr>
      </a:lvl7pPr>
      <a:lvl8pPr marL="1371600" algn="ctr" defTabSz="457200" rtl="0" fontAlgn="base">
        <a:spcBef>
          <a:spcPct val="0"/>
        </a:spcBef>
        <a:spcAft>
          <a:spcPct val="0"/>
        </a:spcAft>
        <a:defRPr sz="3000" b="1">
          <a:solidFill>
            <a:schemeClr val="bg1"/>
          </a:solidFill>
          <a:latin typeface="Arial" charset="0"/>
          <a:ea typeface="ＭＳ Ｐゴシック" charset="0"/>
        </a:defRPr>
      </a:lvl8pPr>
      <a:lvl9pPr marL="1828800" algn="ctr" defTabSz="457200" rtl="0" fontAlgn="base">
        <a:spcBef>
          <a:spcPct val="0"/>
        </a:spcBef>
        <a:spcAft>
          <a:spcPct val="0"/>
        </a:spcAft>
        <a:defRPr sz="3000" b="1">
          <a:solidFill>
            <a:schemeClr val="bg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368425" y="76200"/>
            <a:ext cx="760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1368425" y="1435100"/>
            <a:ext cx="7604125"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Text Box 9"/>
          <p:cNvSpPr txBox="1">
            <a:spLocks noChangeArrowheads="1"/>
          </p:cNvSpPr>
          <p:nvPr/>
        </p:nvSpPr>
        <p:spPr bwMode="auto">
          <a:xfrm>
            <a:off x="7753350" y="6318250"/>
            <a:ext cx="1219200" cy="33813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fld id="{89F2A61C-6DB1-491B-83DA-EF54639760BB}" type="slidenum">
              <a:rPr lang="en-US" altLang="en-US" sz="1600" b="1">
                <a:solidFill>
                  <a:srgbClr val="1D6EA0"/>
                </a:solidFill>
                <a:ea typeface="ＭＳ Ｐゴシック" panose="020B0600070205080204" pitchFamily="34" charset="-128"/>
              </a:rPr>
              <a:pPr algn="r">
                <a:spcBef>
                  <a:spcPct val="50000"/>
                </a:spcBef>
              </a:pPr>
              <a:t>‹#›</a:t>
            </a:fld>
            <a:endParaRPr lang="en-US" altLang="en-US" sz="1600" b="1">
              <a:solidFill>
                <a:srgbClr val="1D6EA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hf hdr="0" ftr="0" dt="0"/>
  <p:txStyles>
    <p:titleStyle>
      <a:lvl1pPr algn="ctr" defTabSz="457200" rtl="0" eaLnBrk="0" fontAlgn="base" hangingPunct="0">
        <a:spcBef>
          <a:spcPct val="0"/>
        </a:spcBef>
        <a:spcAft>
          <a:spcPct val="0"/>
        </a:spcAft>
        <a:defRPr sz="3600" kern="1200">
          <a:solidFill>
            <a:srgbClr val="FFFF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5pPr>
      <a:lvl6pPr marL="4572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8494B"/>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8494B"/>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8494B"/>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8494B"/>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8494B"/>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1368425" y="76200"/>
            <a:ext cx="760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1368425" y="1435100"/>
            <a:ext cx="7604125"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Text Box 9"/>
          <p:cNvSpPr txBox="1">
            <a:spLocks noChangeArrowheads="1"/>
          </p:cNvSpPr>
          <p:nvPr/>
        </p:nvSpPr>
        <p:spPr bwMode="auto">
          <a:xfrm>
            <a:off x="7753350" y="6318250"/>
            <a:ext cx="1219200" cy="33813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fld id="{FE2AA0FE-4AFB-4CE2-ADF8-1045017D7D0B}" type="slidenum">
              <a:rPr lang="en-US" altLang="en-US" sz="1600" b="1">
                <a:solidFill>
                  <a:srgbClr val="1D6EA0"/>
                </a:solidFill>
                <a:ea typeface="ＭＳ Ｐゴシック" panose="020B0600070205080204" pitchFamily="34" charset="-128"/>
              </a:rPr>
              <a:pPr algn="r">
                <a:spcBef>
                  <a:spcPct val="50000"/>
                </a:spcBef>
              </a:pPr>
              <a:t>‹#›</a:t>
            </a:fld>
            <a:endParaRPr lang="en-US" altLang="en-US" sz="1600" b="1">
              <a:solidFill>
                <a:srgbClr val="1D6EA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Lst>
  <p:hf hdr="0" ftr="0" dt="0"/>
  <p:txStyles>
    <p:titleStyle>
      <a:lvl1pPr algn="ctr" defTabSz="457200" rtl="0" eaLnBrk="0" fontAlgn="base" hangingPunct="0">
        <a:spcBef>
          <a:spcPct val="0"/>
        </a:spcBef>
        <a:spcAft>
          <a:spcPct val="0"/>
        </a:spcAft>
        <a:defRPr sz="3600" kern="1200">
          <a:solidFill>
            <a:srgbClr val="FFFF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5pPr>
      <a:lvl6pPr marL="4572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8494B"/>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8494B"/>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8494B"/>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8494B"/>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8494B"/>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817440-7B63-4CBD-A6DA-9D106A11BD9D}" type="datetimeFigureOut">
              <a:rPr lang="en-US"/>
              <a:pPr>
                <a:defRPr/>
              </a:pPr>
              <a:t>7/28/2017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EC2090-85A5-4850-8654-47B38AD9B9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Gv1aDEFlXq8" TargetMode="External"/><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valleymetro.org/accessibility/reasonable_modifications"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7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mailto:Kristy.Ruiz@phoenix.gov"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hyperlink" Target="mailto:Peter.Fischer@phoenix.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1"/>
          <p:cNvSpPr>
            <a:spLocks/>
          </p:cNvSpPr>
          <p:nvPr/>
        </p:nvSpPr>
        <p:spPr bwMode="auto">
          <a:xfrm>
            <a:off x="990600" y="3124200"/>
            <a:ext cx="7239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1"/>
              </a:buClr>
              <a:buSzPct val="85000"/>
              <a:buFont typeface="Wingdings 2" panose="05020102010507070707" pitchFamily="18" charset="2"/>
              <a:buNone/>
            </a:pPr>
            <a:endParaRPr lang="en-US" altLang="en-US" sz="2000" b="1">
              <a:solidFill>
                <a:schemeClr val="tx2"/>
              </a:solidFill>
              <a:latin typeface="Georgia" panose="02040502050405020303" pitchFamily="18" charset="0"/>
            </a:endParaRPr>
          </a:p>
        </p:txBody>
      </p:sp>
      <p:sp>
        <p:nvSpPr>
          <p:cNvPr id="32770" name="Rectangle 1"/>
          <p:cNvSpPr>
            <a:spLocks noChangeArrowheads="1"/>
          </p:cNvSpPr>
          <p:nvPr/>
        </p:nvSpPr>
        <p:spPr bwMode="auto">
          <a:xfrm>
            <a:off x="762000" y="762000"/>
            <a:ext cx="7696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1"/>
              </a:buClr>
              <a:buSzPct val="85000"/>
              <a:buFont typeface="Wingdings 2" panose="05020102010507070707" pitchFamily="18" charset="2"/>
              <a:buNone/>
            </a:pPr>
            <a:r>
              <a:rPr lang="en-US" altLang="en-US" sz="3600" b="1">
                <a:solidFill>
                  <a:schemeClr val="bg1"/>
                </a:solidFill>
                <a:latin typeface="Georgia" panose="02040502050405020303" pitchFamily="18" charset="0"/>
              </a:rPr>
              <a:t>ADA Sensitivity </a:t>
            </a:r>
            <a:r>
              <a:rPr lang="en-US" altLang="en-US" sz="3600" b="1" dirty="0">
                <a:solidFill>
                  <a:schemeClr val="bg1"/>
                </a:solidFill>
                <a:latin typeface="Georgia" panose="02040502050405020303" pitchFamily="18" charset="0"/>
              </a:rPr>
              <a:t>and </a:t>
            </a:r>
          </a:p>
          <a:p>
            <a:pPr algn="ctr">
              <a:spcBef>
                <a:spcPct val="20000"/>
              </a:spcBef>
              <a:buClr>
                <a:schemeClr val="accent1"/>
              </a:buClr>
              <a:buSzPct val="85000"/>
              <a:buFont typeface="Wingdings 2" panose="05020102010507070707" pitchFamily="18" charset="2"/>
              <a:buNone/>
            </a:pPr>
            <a:r>
              <a:rPr lang="en-US" altLang="en-US" sz="3600" b="1" dirty="0">
                <a:solidFill>
                  <a:schemeClr val="bg1"/>
                </a:solidFill>
                <a:latin typeface="Georgia" panose="02040502050405020303" pitchFamily="18" charset="0"/>
              </a:rPr>
              <a:t>Transit Policies for </a:t>
            </a:r>
          </a:p>
          <a:p>
            <a:pPr algn="ctr">
              <a:spcBef>
                <a:spcPct val="20000"/>
              </a:spcBef>
              <a:buClr>
                <a:schemeClr val="accent1"/>
              </a:buClr>
              <a:buSzPct val="85000"/>
              <a:buFont typeface="Wingdings 2" panose="05020102010507070707" pitchFamily="18" charset="2"/>
              <a:buNone/>
            </a:pPr>
            <a:r>
              <a:rPr lang="en-US" altLang="en-US" sz="3600" b="1" dirty="0">
                <a:solidFill>
                  <a:schemeClr val="bg1"/>
                </a:solidFill>
                <a:latin typeface="Georgia" panose="02040502050405020303" pitchFamily="18" charset="0"/>
              </a:rPr>
              <a:t>Persons with Disabilities</a:t>
            </a:r>
          </a:p>
          <a:p>
            <a:pPr algn="ctr">
              <a:spcBef>
                <a:spcPct val="20000"/>
              </a:spcBef>
              <a:buClr>
                <a:schemeClr val="accent1"/>
              </a:buClr>
              <a:buSzPct val="85000"/>
              <a:buFont typeface="Wingdings 2" panose="05020102010507070707" pitchFamily="18" charset="2"/>
              <a:buNone/>
            </a:pPr>
            <a:endParaRPr lang="en-US" altLang="en-US" sz="2800" b="1" dirty="0">
              <a:solidFill>
                <a:schemeClr val="bg1"/>
              </a:solidFill>
              <a:latin typeface="Georgia" panose="02040502050405020303" pitchFamily="18" charset="0"/>
            </a:endParaRPr>
          </a:p>
          <a:p>
            <a:pPr algn="ctr">
              <a:spcBef>
                <a:spcPct val="20000"/>
              </a:spcBef>
              <a:buClr>
                <a:schemeClr val="accent1"/>
              </a:buClr>
              <a:buSzPct val="85000"/>
              <a:buFont typeface="Wingdings 2" panose="05020102010507070707" pitchFamily="18" charset="2"/>
              <a:buNone/>
            </a:pPr>
            <a:r>
              <a:rPr lang="en-US" altLang="en-US" sz="2800" b="1" dirty="0">
                <a:solidFill>
                  <a:schemeClr val="bg1"/>
                </a:solidFill>
                <a:latin typeface="Georgia" panose="02040502050405020303" pitchFamily="18" charset="0"/>
              </a:rPr>
              <a:t>July 25, 26 and 27, 2017</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Local Government and the ADA</a:t>
            </a:r>
          </a:p>
        </p:txBody>
      </p:sp>
      <p:pic>
        <p:nvPicPr>
          <p:cNvPr id="50178" name="Picture 13" descr="accessories,jewelers,jewelry,jewelry making,men,occupations,people with disabilities,person with disabilities,persons,wheelchai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0200" y="3200400"/>
            <a:ext cx="3095625" cy="3095625"/>
          </a:xfrm>
        </p:spPr>
      </p:pic>
      <p:sp>
        <p:nvSpPr>
          <p:cNvPr id="49155" name="Rectangle 3"/>
          <p:cNvSpPr>
            <a:spLocks noGrp="1" noChangeArrowheads="1"/>
          </p:cNvSpPr>
          <p:nvPr>
            <p:ph type="body" idx="4294967295"/>
          </p:nvPr>
        </p:nvSpPr>
        <p:spPr>
          <a:xfrm>
            <a:off x="1447800" y="1697038"/>
            <a:ext cx="8534400" cy="4598987"/>
          </a:xfrm>
        </p:spPr>
        <p:txBody>
          <a:bodyPr/>
          <a:lstStyle/>
          <a:p>
            <a:pPr eaLnBrk="1" hangingPunct="1"/>
            <a:r>
              <a:rPr lang="en-US" altLang="en-US">
                <a:ea typeface="ＭＳ Ｐゴシック" panose="020B0600070205080204" pitchFamily="34" charset="-128"/>
              </a:rPr>
              <a:t>Focus of today’s training</a:t>
            </a:r>
          </a:p>
          <a:p>
            <a:pPr eaLnBrk="1" hangingPunct="1"/>
            <a:r>
              <a:rPr lang="en-US" altLang="en-US">
                <a:ea typeface="ＭＳ Ｐゴシック" panose="020B0600070205080204" pitchFamily="34" charset="-128"/>
              </a:rPr>
              <a:t>ADA requires that we provide</a:t>
            </a:r>
          </a:p>
          <a:p>
            <a:pPr lvl="1" eaLnBrk="1" hangingPunct="1"/>
            <a:r>
              <a:rPr lang="en-US" altLang="en-US">
                <a:solidFill>
                  <a:srgbClr val="C00000"/>
                </a:solidFill>
                <a:ea typeface="ＭＳ Ｐゴシック" panose="020B0600070205080204" pitchFamily="34" charset="-128"/>
              </a:rPr>
              <a:t>Equal access to</a:t>
            </a:r>
          </a:p>
          <a:p>
            <a:pPr lvl="2" eaLnBrk="1" hangingPunct="1"/>
            <a:r>
              <a:rPr lang="en-US" altLang="en-US" sz="2800">
                <a:solidFill>
                  <a:srgbClr val="C00000"/>
                </a:solidFill>
                <a:ea typeface="ＭＳ Ｐゴシック" panose="020B0600070205080204" pitchFamily="34" charset="-128"/>
              </a:rPr>
              <a:t>Programs</a:t>
            </a:r>
          </a:p>
          <a:p>
            <a:pPr lvl="2" eaLnBrk="1" hangingPunct="1"/>
            <a:r>
              <a:rPr lang="en-US" altLang="en-US" sz="2800">
                <a:solidFill>
                  <a:srgbClr val="C00000"/>
                </a:solidFill>
                <a:ea typeface="ＭＳ Ｐゴシック" panose="020B0600070205080204" pitchFamily="34" charset="-128"/>
              </a:rPr>
              <a:t>Facilities</a:t>
            </a:r>
          </a:p>
          <a:p>
            <a:pPr lvl="2" eaLnBrk="1" hangingPunct="1"/>
            <a:r>
              <a:rPr lang="en-US" altLang="en-US" sz="2800">
                <a:solidFill>
                  <a:srgbClr val="C00000"/>
                </a:solidFill>
                <a:ea typeface="ＭＳ Ｐゴシック" panose="020B0600070205080204" pitchFamily="34" charset="-128"/>
              </a:rPr>
              <a:t>Activities</a:t>
            </a:r>
          </a:p>
          <a:p>
            <a:pPr lvl="2" eaLnBrk="1" hangingPunct="1"/>
            <a:r>
              <a:rPr lang="en-US" altLang="en-US" sz="2800">
                <a:solidFill>
                  <a:srgbClr val="C00000"/>
                </a:solidFill>
                <a:ea typeface="ＭＳ Ｐゴシック" panose="020B0600070205080204" pitchFamily="34" charset="-128"/>
              </a:rPr>
              <a:t>Services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5"/>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Five Titles of the ADA</a:t>
            </a:r>
          </a:p>
        </p:txBody>
      </p:sp>
      <p:sp>
        <p:nvSpPr>
          <p:cNvPr id="29698" name="Content Placeholder 3"/>
          <p:cNvSpPr>
            <a:spLocks noGrp="1"/>
          </p:cNvSpPr>
          <p:nvPr>
            <p:ph idx="1"/>
          </p:nvPr>
        </p:nvSpPr>
        <p:spPr>
          <a:xfrm>
            <a:off x="1368425" y="1524000"/>
            <a:ext cx="7604125" cy="4843463"/>
          </a:xfrm>
        </p:spPr>
        <p:txBody>
          <a:bodyPr>
            <a:normAutofit fontScale="92500" lnSpcReduction="10000"/>
          </a:bodyPr>
          <a:lstStyle/>
          <a:p>
            <a:pPr marL="0" indent="0">
              <a:spcAft>
                <a:spcPts val="1200"/>
              </a:spcAft>
              <a:buFont typeface="Arial" panose="020B0604020202020204" pitchFamily="34" charset="0"/>
              <a:buNone/>
              <a:defRPr/>
            </a:pPr>
            <a:r>
              <a:rPr lang="en-US" b="1" dirty="0"/>
              <a:t>Title 1. Employment</a:t>
            </a:r>
            <a:br>
              <a:rPr lang="en-US" dirty="0"/>
            </a:br>
            <a:r>
              <a:rPr lang="en-US" dirty="0"/>
              <a:t>Prohibits disability discrimination in all employment processes.</a:t>
            </a:r>
          </a:p>
          <a:p>
            <a:pPr marL="0" indent="0">
              <a:spcAft>
                <a:spcPts val="1200"/>
              </a:spcAft>
              <a:buFont typeface="Arial" panose="020B0604020202020204" pitchFamily="34" charset="0"/>
              <a:buNone/>
              <a:defRPr/>
            </a:pPr>
            <a:r>
              <a:rPr lang="en-US" b="1" dirty="0">
                <a:solidFill>
                  <a:schemeClr val="tx1"/>
                </a:solidFill>
              </a:rPr>
              <a:t>Title 2. Accessibility in public entities</a:t>
            </a:r>
            <a:br>
              <a:rPr lang="en-US" dirty="0">
                <a:solidFill>
                  <a:schemeClr val="tx1"/>
                </a:solidFill>
              </a:rPr>
            </a:br>
            <a:r>
              <a:rPr lang="en-US" dirty="0">
                <a:solidFill>
                  <a:schemeClr val="tx1"/>
                </a:solidFill>
              </a:rPr>
              <a:t>Physical and program access in State/local governments.</a:t>
            </a:r>
          </a:p>
          <a:p>
            <a:pPr marL="0" indent="0">
              <a:spcAft>
                <a:spcPts val="1200"/>
              </a:spcAft>
              <a:buFont typeface="Arial" panose="020B0604020202020204" pitchFamily="34" charset="0"/>
              <a:buNone/>
              <a:defRPr/>
            </a:pPr>
            <a:r>
              <a:rPr lang="en-US" b="1" dirty="0">
                <a:solidFill>
                  <a:schemeClr val="tx1"/>
                </a:solidFill>
              </a:rPr>
              <a:t>Title 3. Accessibility in businesses</a:t>
            </a:r>
            <a:br>
              <a:rPr lang="en-US" dirty="0">
                <a:solidFill>
                  <a:schemeClr val="tx1"/>
                </a:solidFill>
              </a:rPr>
            </a:br>
            <a:r>
              <a:rPr lang="en-US" dirty="0">
                <a:solidFill>
                  <a:schemeClr val="tx1"/>
                </a:solidFill>
              </a:rPr>
              <a:t>Physical and program access in restaurants, hotels, stores, places of business, and transit facilities.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500"/>
                                  </p:stCondLst>
                                  <p:childTnLst>
                                    <p:set>
                                      <p:cBhvr>
                                        <p:cTn id="9" dur="1" fill="hold">
                                          <p:stCondLst>
                                            <p:cond delay="0"/>
                                          </p:stCondLst>
                                        </p:cTn>
                                        <p:tgtEl>
                                          <p:spTgt spid="29698">
                                            <p:txEl>
                                              <p:pRg st="1" end="1"/>
                                            </p:txEl>
                                          </p:spTgt>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nodeType="afterEffect">
                                  <p:stCondLst>
                                    <p:cond delay="2500"/>
                                  </p:stCondLst>
                                  <p:childTnLst>
                                    <p:set>
                                      <p:cBhvr>
                                        <p:cTn id="12"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Five Titles of the ADA</a:t>
            </a:r>
          </a:p>
        </p:txBody>
      </p:sp>
      <p:sp>
        <p:nvSpPr>
          <p:cNvPr id="53250" name="Content Placeholder 3"/>
          <p:cNvSpPr>
            <a:spLocks noGrp="1"/>
          </p:cNvSpPr>
          <p:nvPr>
            <p:ph idx="1"/>
          </p:nvPr>
        </p:nvSpPr>
        <p:spPr/>
        <p:txBody>
          <a:bodyPr/>
          <a:lstStyle/>
          <a:p>
            <a:pPr marL="0" indent="0">
              <a:spcAft>
                <a:spcPts val="1200"/>
              </a:spcAft>
              <a:buFont typeface="Arial" panose="020B0604020202020204" pitchFamily="34" charset="0"/>
              <a:buNone/>
            </a:pPr>
            <a:r>
              <a:rPr lang="en-US" altLang="en-US" b="1">
                <a:ea typeface="ＭＳ Ｐゴシック" panose="020B0600070205080204" pitchFamily="34" charset="-128"/>
              </a:rPr>
              <a:t>Title 4. Telecommunications </a:t>
            </a:r>
            <a:br>
              <a:rPr lang="en-US" altLang="en-US">
                <a:ea typeface="ＭＳ Ｐゴシック" panose="020B0600070205080204" pitchFamily="34" charset="-128"/>
              </a:rPr>
            </a:br>
            <a:r>
              <a:rPr lang="en-US" altLang="en-US">
                <a:ea typeface="ＭＳ Ｐゴシック" panose="020B0600070205080204" pitchFamily="34" charset="-128"/>
              </a:rPr>
              <a:t>Ensures accessibility to public telephone and communications systems.</a:t>
            </a:r>
          </a:p>
          <a:p>
            <a:pPr marL="0" indent="0">
              <a:spcAft>
                <a:spcPts val="1200"/>
              </a:spcAft>
              <a:buFont typeface="Arial" panose="020B0604020202020204" pitchFamily="34" charset="0"/>
              <a:buNone/>
            </a:pPr>
            <a:r>
              <a:rPr lang="en-US" altLang="en-US" b="1">
                <a:ea typeface="ＭＳ Ｐゴシック" panose="020B0600070205080204" pitchFamily="34" charset="-128"/>
              </a:rPr>
              <a:t>Title 5. Miscellaneous </a:t>
            </a:r>
            <a:endParaRPr lang="en-US" altLang="en-US">
              <a:ea typeface="ＭＳ Ｐゴシック" panose="020B0600070205080204" pitchFamily="34" charset="-128"/>
            </a:endParaRPr>
          </a:p>
        </p:txBody>
      </p:sp>
      <p:pic>
        <p:nvPicPr>
          <p:cNvPr id="542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2209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7" descr="MP9003998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41788"/>
            <a:ext cx="312420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par>
                                <p:cTn id="7" presetID="1" presetClass="entr" presetSubtype="0" fill="hold" nodeType="withEffect">
                                  <p:stCondLst>
                                    <p:cond delay="2500"/>
                                  </p:stCondLst>
                                  <p:childTnLst>
                                    <p:set>
                                      <p:cBhvr>
                                        <p:cTn id="8"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Title II of the ADA</a:t>
            </a:r>
          </a:p>
        </p:txBody>
      </p:sp>
      <p:sp>
        <p:nvSpPr>
          <p:cNvPr id="55298" name="Content Placeholder 3"/>
          <p:cNvSpPr>
            <a:spLocks noGrp="1"/>
          </p:cNvSpPr>
          <p:nvPr>
            <p:ph idx="1"/>
          </p:nvPr>
        </p:nvSpPr>
        <p:spPr>
          <a:xfrm>
            <a:off x="1368425" y="1524000"/>
            <a:ext cx="7604125" cy="4843463"/>
          </a:xfrm>
        </p:spPr>
        <p:txBody>
          <a:bodyPr/>
          <a:lstStyle/>
          <a:p>
            <a:pPr eaLnBrk="1" hangingPunct="1"/>
            <a:r>
              <a:rPr lang="en-US" altLang="en-US" sz="2600">
                <a:ea typeface="ＭＳ Ｐゴシック" panose="020B0600070205080204" pitchFamily="34" charset="-128"/>
              </a:rPr>
              <a:t>The Americans with Disabilities Act, Title II, states that no otherwise qualified disabled individual shall, solely by reason of such disability, be excluded from the participation in, be denied the benefits of, or be subjected to discrimination in programs, services or activities sponsored by a public entity.</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en-US" sz="4400">
                <a:latin typeface="Georgia" panose="02040502050405020303" pitchFamily="18" charset="0"/>
                <a:ea typeface="ＭＳ Ｐゴシック" panose="020B0600070205080204" pitchFamily="34" charset="-128"/>
              </a:rPr>
              <a:t>Title III of the ADA</a:t>
            </a:r>
          </a:p>
        </p:txBody>
      </p:sp>
      <p:sp>
        <p:nvSpPr>
          <p:cNvPr id="30722" name="Rectangle 3"/>
          <p:cNvSpPr>
            <a:spLocks noGrp="1" noChangeArrowheads="1"/>
          </p:cNvSpPr>
          <p:nvPr>
            <p:ph idx="1"/>
          </p:nvPr>
        </p:nvSpPr>
        <p:spPr>
          <a:xfrm>
            <a:off x="3048000" y="1760538"/>
            <a:ext cx="5562600" cy="4692650"/>
          </a:xfrm>
        </p:spPr>
        <p:txBody>
          <a:bodyPr>
            <a:normAutofit fontScale="92500"/>
          </a:bodyPr>
          <a:lstStyle/>
          <a:p>
            <a:pPr eaLnBrk="1" hangingPunct="1">
              <a:defRPr/>
            </a:pPr>
            <a:r>
              <a:rPr lang="en-US" altLang="en-US" sz="2800" dirty="0"/>
              <a:t>Prohibits discrimination on the basis of disability in public accommodations, which includes transportation facilities.</a:t>
            </a:r>
          </a:p>
          <a:p>
            <a:pPr eaLnBrk="1" hangingPunct="1">
              <a:defRPr/>
            </a:pPr>
            <a:endParaRPr lang="en-US" altLang="en-US" sz="2800" dirty="0"/>
          </a:p>
          <a:p>
            <a:pPr eaLnBrk="1" hangingPunct="1">
              <a:defRPr/>
            </a:pPr>
            <a:r>
              <a:rPr lang="en-US" altLang="en-US" sz="2800" dirty="0">
                <a:solidFill>
                  <a:srgbClr val="C00000"/>
                </a:solidFill>
              </a:rPr>
              <a:t>Places of public accommodation and commercial facilities to be designed, constructed, and altered in compliance with accessibility standards.</a:t>
            </a:r>
          </a:p>
        </p:txBody>
      </p:sp>
      <p:pic>
        <p:nvPicPr>
          <p:cNvPr id="57347" name="Picture 11" descr="There could be a fire, don't park here if you're disab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2732088"/>
            <a:ext cx="289401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p:cNvSpPr>
            <a:spLocks noGrp="1"/>
          </p:cNvSpPr>
          <p:nvPr>
            <p:ph type="title"/>
          </p:nvPr>
        </p:nvSpPr>
        <p:spPr/>
        <p:txBody>
          <a:bodyPr/>
          <a:lstStyle/>
          <a:p>
            <a:r>
              <a:rPr lang="en-US" altLang="en-US">
                <a:latin typeface="Cambria" panose="02040503050406030204" pitchFamily="18" charset="0"/>
                <a:ea typeface="ＭＳ Ｐゴシック" panose="020B0600070205080204" pitchFamily="34" charset="-128"/>
              </a:rPr>
              <a:t>Five (5) Criteria of Discrimination</a:t>
            </a:r>
            <a:endParaRPr lang="en-US" altLang="en-US">
              <a:ea typeface="ＭＳ Ｐゴシック" panose="020B0600070205080204" pitchFamily="34" charset="-128"/>
            </a:endParaRPr>
          </a:p>
        </p:txBody>
      </p:sp>
      <p:sp>
        <p:nvSpPr>
          <p:cNvPr id="2" name="Text Placeholder 1"/>
          <p:cNvSpPr>
            <a:spLocks noGrp="1"/>
          </p:cNvSpPr>
          <p:nvPr>
            <p:ph idx="1"/>
          </p:nvPr>
        </p:nvSpPr>
        <p:spPr/>
        <p:txBody>
          <a:bodyPr/>
          <a:lstStyle/>
          <a:p>
            <a:pPr marL="971550" lvl="1" indent="-514350">
              <a:spcBef>
                <a:spcPts val="0"/>
              </a:spcBef>
              <a:spcAft>
                <a:spcPts val="600"/>
              </a:spcAft>
              <a:buClr>
                <a:srgbClr val="226068"/>
              </a:buClr>
              <a:buFont typeface="+mj-lt"/>
              <a:buAutoNum type="arabicPeriod"/>
              <a:defRPr/>
            </a:pPr>
            <a:r>
              <a:rPr lang="en-US" dirty="0">
                <a:latin typeface="+mj-lt"/>
                <a:cs typeface="Calibri" panose="020F0502020204030204" pitchFamily="34" charset="0"/>
              </a:rPr>
              <a:t>Was there a denial of benefits or services? </a:t>
            </a:r>
          </a:p>
          <a:p>
            <a:pPr marL="971550" lvl="1" indent="-514350">
              <a:spcBef>
                <a:spcPts val="0"/>
              </a:spcBef>
              <a:spcAft>
                <a:spcPts val="600"/>
              </a:spcAft>
              <a:buClr>
                <a:srgbClr val="226068"/>
              </a:buClr>
              <a:buFont typeface="+mj-lt"/>
              <a:buAutoNum type="arabicPeriod"/>
              <a:defRPr/>
            </a:pPr>
            <a:r>
              <a:rPr lang="en-US" dirty="0">
                <a:latin typeface="+mj-lt"/>
                <a:cs typeface="Calibri" panose="020F0502020204030204" pitchFamily="34" charset="0"/>
              </a:rPr>
              <a:t>Did we provide a different service or a service in a different way than we provided it to others?</a:t>
            </a:r>
          </a:p>
          <a:p>
            <a:pPr marL="971550" lvl="1" indent="-514350">
              <a:spcBef>
                <a:spcPts val="0"/>
              </a:spcBef>
              <a:spcAft>
                <a:spcPts val="600"/>
              </a:spcAft>
              <a:buClr>
                <a:srgbClr val="226068"/>
              </a:buClr>
              <a:buFont typeface="+mj-lt"/>
              <a:buAutoNum type="arabicPeriod"/>
              <a:defRPr/>
            </a:pPr>
            <a:r>
              <a:rPr lang="en-US" dirty="0">
                <a:latin typeface="+mj-lt"/>
                <a:cs typeface="Calibri" panose="020F0502020204030204" pitchFamily="34" charset="0"/>
              </a:rPr>
              <a:t>Did we segregate or separately treat individuals?</a:t>
            </a:r>
          </a:p>
          <a:p>
            <a:pPr marL="971550" lvl="1" indent="-514350">
              <a:spcBef>
                <a:spcPts val="0"/>
              </a:spcBef>
              <a:spcAft>
                <a:spcPts val="600"/>
              </a:spcAft>
              <a:buClr>
                <a:srgbClr val="226068"/>
              </a:buClr>
              <a:buFont typeface="+mj-lt"/>
              <a:buAutoNum type="arabicPeriod"/>
              <a:defRPr/>
            </a:pPr>
            <a:r>
              <a:rPr lang="en-US" dirty="0">
                <a:latin typeface="+mj-lt"/>
                <a:cs typeface="Calibri" panose="020F0502020204030204" pitchFamily="34" charset="0"/>
              </a:rPr>
              <a:t>Was there direct discrimination?</a:t>
            </a:r>
          </a:p>
          <a:p>
            <a:pPr marL="971550" lvl="1" indent="-514350">
              <a:spcBef>
                <a:spcPts val="0"/>
              </a:spcBef>
              <a:spcAft>
                <a:spcPts val="600"/>
              </a:spcAft>
              <a:buClr>
                <a:srgbClr val="226068"/>
              </a:buClr>
              <a:buFont typeface="+mj-lt"/>
              <a:buAutoNum type="arabicPeriod"/>
              <a:defRPr/>
            </a:pPr>
            <a:r>
              <a:rPr lang="en-US" dirty="0">
                <a:latin typeface="+mj-lt"/>
                <a:cs typeface="Calibri" panose="020F0502020204030204" pitchFamily="34" charset="0"/>
              </a:rPr>
              <a:t>Did the customer specifically mention that they were discriminated against?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1"/>
          <p:cNvSpPr>
            <a:spLocks noGrp="1"/>
          </p:cNvSpPr>
          <p:nvPr>
            <p:ph idx="1"/>
          </p:nvPr>
        </p:nvSpPr>
        <p:spPr>
          <a:xfrm>
            <a:off x="1219200" y="1676400"/>
            <a:ext cx="7604125" cy="4691063"/>
          </a:xfrm>
        </p:spPr>
        <p:txBody>
          <a:bodyPr/>
          <a:lstStyle/>
          <a:p>
            <a:pPr marL="0" indent="0" algn="ctr" eaLnBrk="1" hangingPunct="1">
              <a:lnSpc>
                <a:spcPct val="90000"/>
              </a:lnSpc>
              <a:buFont typeface="Wingdings 2" panose="05020102010507070707" pitchFamily="18" charset="2"/>
              <a:buNone/>
            </a:pPr>
            <a:r>
              <a:rPr lang="en-US" altLang="en-US" sz="2800" b="1">
                <a:solidFill>
                  <a:schemeClr val="tx2"/>
                </a:solidFill>
                <a:ea typeface="ＭＳ Ｐゴシック" panose="020B0600070205080204" pitchFamily="34" charset="-128"/>
              </a:rPr>
              <a:t>USE COMMON SENSE </a:t>
            </a:r>
          </a:p>
          <a:p>
            <a:pPr marL="0" indent="0" algn="ctr" eaLnBrk="1" hangingPunct="1">
              <a:lnSpc>
                <a:spcPct val="90000"/>
              </a:lnSpc>
              <a:buFont typeface="Wingdings 2" panose="05020102010507070707" pitchFamily="18" charset="2"/>
              <a:buNone/>
            </a:pPr>
            <a:endParaRPr lang="en-US" altLang="en-US" sz="2800" b="1">
              <a:solidFill>
                <a:schemeClr val="tx2"/>
              </a:solidFill>
              <a:ea typeface="ＭＳ Ｐゴシック" panose="020B0600070205080204" pitchFamily="34" charset="-128"/>
            </a:endParaRPr>
          </a:p>
          <a:p>
            <a:pPr marL="0" indent="0" algn="ctr" eaLnBrk="1" hangingPunct="1">
              <a:lnSpc>
                <a:spcPct val="90000"/>
              </a:lnSpc>
              <a:buFont typeface="Wingdings 2" panose="05020102010507070707" pitchFamily="18" charset="2"/>
              <a:buNone/>
            </a:pPr>
            <a:r>
              <a:rPr lang="en-US" altLang="en-US" sz="2800" b="1">
                <a:solidFill>
                  <a:schemeClr val="tx2"/>
                </a:solidFill>
                <a:ea typeface="ＭＳ Ｐゴシック" panose="020B0600070205080204" pitchFamily="34" charset="-128"/>
              </a:rPr>
              <a:t>BE INCLUSIVE</a:t>
            </a:r>
          </a:p>
          <a:p>
            <a:pPr marL="0" indent="0" algn="ctr" eaLnBrk="1" hangingPunct="1">
              <a:lnSpc>
                <a:spcPct val="90000"/>
              </a:lnSpc>
              <a:buFont typeface="Wingdings 2" panose="05020102010507070707" pitchFamily="18" charset="2"/>
              <a:buNone/>
            </a:pPr>
            <a:endParaRPr lang="en-US" altLang="en-US" sz="2800" b="1">
              <a:solidFill>
                <a:schemeClr val="tx2"/>
              </a:solidFill>
              <a:ea typeface="ＭＳ Ｐゴシック" panose="020B0600070205080204" pitchFamily="34" charset="-128"/>
            </a:endParaRPr>
          </a:p>
          <a:p>
            <a:pPr marL="0" indent="0" algn="ctr" eaLnBrk="1" hangingPunct="1">
              <a:lnSpc>
                <a:spcPct val="90000"/>
              </a:lnSpc>
              <a:buFont typeface="Wingdings 2" panose="05020102010507070707" pitchFamily="18" charset="2"/>
              <a:buNone/>
            </a:pPr>
            <a:r>
              <a:rPr lang="en-US" altLang="en-US" sz="2800" b="1">
                <a:solidFill>
                  <a:schemeClr val="tx2"/>
                </a:solidFill>
                <a:ea typeface="ＭＳ Ｐゴシック" panose="020B0600070205080204" pitchFamily="34" charset="-128"/>
              </a:rPr>
              <a:t>ENSURE ACCESSIBILITY</a:t>
            </a:r>
          </a:p>
          <a:p>
            <a:pPr marL="0" indent="0" algn="ctr" eaLnBrk="1" hangingPunct="1">
              <a:lnSpc>
                <a:spcPct val="90000"/>
              </a:lnSpc>
              <a:buFont typeface="Wingdings 2" panose="05020102010507070707" pitchFamily="18" charset="2"/>
              <a:buNone/>
            </a:pPr>
            <a:endParaRPr lang="en-US" altLang="en-US" sz="2800" b="1">
              <a:solidFill>
                <a:schemeClr val="tx2"/>
              </a:solidFill>
              <a:ea typeface="ＭＳ Ｐゴシック" panose="020B0600070205080204" pitchFamily="34" charset="-128"/>
            </a:endParaRPr>
          </a:p>
          <a:p>
            <a:pPr marL="0" indent="0" algn="ctr" eaLnBrk="1" hangingPunct="1">
              <a:lnSpc>
                <a:spcPct val="90000"/>
              </a:lnSpc>
              <a:buFont typeface="Wingdings 2" panose="05020102010507070707" pitchFamily="18" charset="2"/>
              <a:buNone/>
            </a:pPr>
            <a:r>
              <a:rPr lang="en-US" altLang="en-US" sz="2800" b="1">
                <a:solidFill>
                  <a:schemeClr val="tx2"/>
                </a:solidFill>
                <a:ea typeface="ＭＳ Ｐゴシック" panose="020B0600070205080204" pitchFamily="34" charset="-128"/>
              </a:rPr>
              <a:t>MAKE ACCOMMODATIONS</a:t>
            </a:r>
          </a:p>
          <a:p>
            <a:pPr marL="0" indent="0" algn="ctr" eaLnBrk="1" hangingPunct="1">
              <a:lnSpc>
                <a:spcPct val="90000"/>
              </a:lnSpc>
              <a:buFont typeface="Wingdings 2" panose="05020102010507070707" pitchFamily="18" charset="2"/>
              <a:buNone/>
            </a:pPr>
            <a:endParaRPr lang="en-US" altLang="en-US" sz="2800" b="1">
              <a:solidFill>
                <a:schemeClr val="tx2"/>
              </a:solidFill>
              <a:ea typeface="ＭＳ Ｐゴシック" panose="020B0600070205080204" pitchFamily="34" charset="-128"/>
            </a:endParaRPr>
          </a:p>
          <a:p>
            <a:pPr marL="0" indent="0" algn="ctr" eaLnBrk="1" hangingPunct="1">
              <a:lnSpc>
                <a:spcPct val="90000"/>
              </a:lnSpc>
              <a:buFont typeface="Wingdings 2" panose="05020102010507070707" pitchFamily="18" charset="2"/>
              <a:buNone/>
            </a:pPr>
            <a:r>
              <a:rPr lang="en-US" altLang="en-US" sz="2800" b="1">
                <a:solidFill>
                  <a:schemeClr val="tx2"/>
                </a:solidFill>
                <a:ea typeface="ＭＳ Ｐゴシック" panose="020B0600070205080204" pitchFamily="34" charset="-128"/>
              </a:rPr>
              <a:t>PROTECT RIGHTS</a:t>
            </a:r>
          </a:p>
          <a:p>
            <a:pPr marL="0" indent="0" algn="ctr" eaLnBrk="1" hangingPunct="1">
              <a:lnSpc>
                <a:spcPct val="90000"/>
              </a:lnSpc>
              <a:buFont typeface="Wingdings 2" panose="05020102010507070707" pitchFamily="18" charset="2"/>
              <a:buNone/>
            </a:pPr>
            <a:endParaRPr lang="en-US" altLang="en-US" sz="2800" b="1">
              <a:solidFill>
                <a:schemeClr val="tx2"/>
              </a:solidFill>
              <a:ea typeface="ＭＳ Ｐゴシック" panose="020B0600070205080204" pitchFamily="34" charset="-128"/>
            </a:endParaRPr>
          </a:p>
          <a:p>
            <a:pPr marL="0" indent="0" algn="ctr" eaLnBrk="1" hangingPunct="1">
              <a:lnSpc>
                <a:spcPct val="90000"/>
              </a:lnSpc>
              <a:buFont typeface="Wingdings 2" panose="05020102010507070707" pitchFamily="18" charset="2"/>
              <a:buNone/>
            </a:pPr>
            <a:endParaRPr lang="en-US" altLang="en-US" sz="2200" b="1">
              <a:solidFill>
                <a:schemeClr val="tx2"/>
              </a:solidFill>
              <a:ea typeface="ＭＳ Ｐゴシック" panose="020B0600070205080204" pitchFamily="34" charset="-128"/>
            </a:endParaRPr>
          </a:p>
        </p:txBody>
      </p:sp>
      <p:sp>
        <p:nvSpPr>
          <p:cNvPr id="61442" name="Title 1"/>
          <p:cNvSpPr>
            <a:spLocks/>
          </p:cNvSpPr>
          <p:nvPr/>
        </p:nvSpPr>
        <p:spPr bwMode="auto">
          <a:xfrm>
            <a:off x="903288" y="1524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chemeClr val="bg1"/>
                </a:solidFill>
                <a:latin typeface="Georgia" panose="02040502050405020303" pitchFamily="18" charset="0"/>
              </a:rPr>
              <a:t>Avoiding Discrimination and Harassment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Protection of Rights    </a:t>
            </a:r>
          </a:p>
        </p:txBody>
      </p:sp>
      <p:sp>
        <p:nvSpPr>
          <p:cNvPr id="3" name="Content Placeholder 2"/>
          <p:cNvSpPr>
            <a:spLocks noGrp="1"/>
          </p:cNvSpPr>
          <p:nvPr>
            <p:ph idx="1"/>
          </p:nvPr>
        </p:nvSpPr>
        <p:spPr>
          <a:xfrm>
            <a:off x="1539875" y="1600200"/>
            <a:ext cx="7604125" cy="4691063"/>
          </a:xfrm>
        </p:spPr>
        <p:txBody>
          <a:bodyPr/>
          <a:lstStyle/>
          <a:p>
            <a:pPr eaLnBrk="1" hangingPunct="1">
              <a:spcAft>
                <a:spcPts val="600"/>
              </a:spcAft>
            </a:pPr>
            <a:r>
              <a:rPr lang="en-US" altLang="en-US">
                <a:ea typeface="ＭＳ Ｐゴシック" panose="020B0600070205080204" pitchFamily="34" charset="-128"/>
              </a:rPr>
              <a:t>DO relax and make people feel comfortable.</a:t>
            </a:r>
          </a:p>
          <a:p>
            <a:pPr eaLnBrk="1" hangingPunct="1">
              <a:spcAft>
                <a:spcPts val="600"/>
              </a:spcAft>
            </a:pPr>
            <a:r>
              <a:rPr lang="en-US" altLang="en-US">
                <a:ea typeface="ＭＳ Ｐゴシック" panose="020B0600070205080204" pitchFamily="34" charset="-128"/>
              </a:rPr>
              <a:t>DO provide reasonable accommodations.</a:t>
            </a:r>
          </a:p>
          <a:p>
            <a:pPr eaLnBrk="1" hangingPunct="1">
              <a:spcAft>
                <a:spcPts val="600"/>
              </a:spcAft>
            </a:pPr>
            <a:r>
              <a:rPr lang="en-US" altLang="en-US">
                <a:ea typeface="ＭＳ Ｐゴシック" panose="020B0600070205080204" pitchFamily="34" charset="-128"/>
              </a:rPr>
              <a:t>DO learn where to find and recruit people with disabilities.</a:t>
            </a:r>
          </a:p>
          <a:p>
            <a:pPr eaLnBrk="1" hangingPunct="1"/>
            <a:endParaRPr lang="en-US" altLang="en-US">
              <a:ea typeface="ＭＳ Ｐゴシック" panose="020B0600070205080204" pitchFamily="34" charset="-128"/>
            </a:endParaRPr>
          </a:p>
        </p:txBody>
      </p:sp>
      <p:sp>
        <p:nvSpPr>
          <p:cNvPr id="63491" name="TextBox 3"/>
          <p:cNvSpPr txBox="1">
            <a:spLocks noChangeArrowheads="1"/>
          </p:cNvSpPr>
          <p:nvPr/>
        </p:nvSpPr>
        <p:spPr bwMode="auto">
          <a:xfrm>
            <a:off x="228600" y="64008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buFontTx/>
              <a:buChar char="•"/>
            </a:pPr>
            <a:r>
              <a:rPr lang="en-US" altLang="en-US">
                <a:solidFill>
                  <a:schemeClr val="bg1"/>
                </a:solidFill>
                <a:latin typeface="Georgia" panose="02040502050405020303" pitchFamily="18" charset="0"/>
              </a:rPr>
              <a:t>City of Sacramento, CA (2011). </a:t>
            </a:r>
            <a:r>
              <a:rPr lang="en-US" altLang="en-US" i="1">
                <a:solidFill>
                  <a:schemeClr val="bg1"/>
                </a:solidFill>
                <a:latin typeface="Georgia" panose="02040502050405020303" pitchFamily="18" charset="0"/>
              </a:rPr>
              <a:t>Do and Don’ts</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219200" y="155575"/>
            <a:ext cx="7604125" cy="1143000"/>
          </a:xfrm>
        </p:spPr>
        <p:txBody>
          <a:bodyPr/>
          <a:lstStyle/>
          <a:p>
            <a:pPr eaLnBrk="1" hangingPunct="1"/>
            <a:r>
              <a:rPr lang="en-US" altLang="en-US" sz="5000">
                <a:latin typeface="Georgia" panose="02040502050405020303" pitchFamily="18" charset="0"/>
                <a:ea typeface="ＭＳ Ｐゴシック" panose="020B0600070205080204" pitchFamily="34" charset="-128"/>
              </a:rPr>
              <a:t>Protection of Rights    </a:t>
            </a:r>
          </a:p>
        </p:txBody>
      </p:sp>
      <p:sp>
        <p:nvSpPr>
          <p:cNvPr id="3" name="Content Placeholder 2"/>
          <p:cNvSpPr>
            <a:spLocks noGrp="1"/>
          </p:cNvSpPr>
          <p:nvPr>
            <p:ph idx="1"/>
          </p:nvPr>
        </p:nvSpPr>
        <p:spPr/>
        <p:txBody>
          <a:bodyPr/>
          <a:lstStyle/>
          <a:p>
            <a:pPr eaLnBrk="1" hangingPunct="1">
              <a:spcAft>
                <a:spcPts val="600"/>
              </a:spcAft>
            </a:pPr>
            <a:endParaRPr lang="en-US" altLang="en-US" dirty="0">
              <a:ea typeface="ＭＳ Ｐゴシック" panose="020B0600070205080204" pitchFamily="34" charset="-128"/>
            </a:endParaRPr>
          </a:p>
          <a:p>
            <a:pPr eaLnBrk="1" hangingPunct="1">
              <a:spcAft>
                <a:spcPts val="600"/>
              </a:spcAft>
            </a:pPr>
            <a:r>
              <a:rPr lang="en-US" altLang="en-US" dirty="0">
                <a:ea typeface="ＭＳ Ｐゴシック" panose="020B0600070205080204" pitchFamily="34" charset="-128"/>
              </a:rPr>
              <a:t>DO learn how to communicate with people who have disabilities.</a:t>
            </a:r>
          </a:p>
          <a:p>
            <a:pPr eaLnBrk="1" hangingPunct="1">
              <a:spcAft>
                <a:spcPts val="600"/>
              </a:spcAft>
            </a:pPr>
            <a:r>
              <a:rPr lang="en-US" altLang="en-US" dirty="0">
                <a:ea typeface="ＭＳ Ｐゴシック" panose="020B0600070205080204" pitchFamily="34" charset="-128"/>
              </a:rPr>
              <a:t>DO ensure that your publications, meeting agendas, etc. are in formats that are accessible to all persons with disabilities.</a:t>
            </a:r>
          </a:p>
        </p:txBody>
      </p:sp>
      <p:sp>
        <p:nvSpPr>
          <p:cNvPr id="64515" name="TextBox 3"/>
          <p:cNvSpPr txBox="1">
            <a:spLocks noChangeArrowheads="1"/>
          </p:cNvSpPr>
          <p:nvPr/>
        </p:nvSpPr>
        <p:spPr bwMode="auto">
          <a:xfrm>
            <a:off x="228600" y="6400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chemeClr val="bg1"/>
                </a:solidFill>
                <a:latin typeface="Georgia" panose="02040502050405020303" pitchFamily="18" charset="0"/>
              </a:rPr>
              <a:t>City of Sacramento, CA (2011). </a:t>
            </a:r>
            <a:r>
              <a:rPr lang="en-US" altLang="en-US" i="1">
                <a:solidFill>
                  <a:schemeClr val="bg1"/>
                </a:solidFill>
                <a:latin typeface="Georgia" panose="02040502050405020303" pitchFamily="18" charset="0"/>
              </a:rPr>
              <a:t>Do and Don’ts</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Protection of Rights    </a:t>
            </a:r>
          </a:p>
        </p:txBody>
      </p:sp>
      <p:sp>
        <p:nvSpPr>
          <p:cNvPr id="3" name="Content Placeholder 2"/>
          <p:cNvSpPr>
            <a:spLocks noGrp="1"/>
          </p:cNvSpPr>
          <p:nvPr>
            <p:ph idx="1"/>
          </p:nvPr>
        </p:nvSpPr>
        <p:spPr>
          <a:xfrm>
            <a:off x="1311275" y="1709738"/>
            <a:ext cx="7604125" cy="4691062"/>
          </a:xfrm>
        </p:spPr>
        <p:txBody>
          <a:bodyPr/>
          <a:lstStyle/>
          <a:p>
            <a:pPr marL="273050" indent="-273050" eaLnBrk="1" hangingPunct="1">
              <a:spcAft>
                <a:spcPts val="600"/>
              </a:spcAft>
              <a:buFont typeface="Wingdings 2" panose="05020102010507070707" pitchFamily="18" charset="2"/>
              <a:buChar char=""/>
            </a:pPr>
            <a:r>
              <a:rPr lang="en-US" altLang="en-US" sz="2800" dirty="0">
                <a:ea typeface="ＭＳ Ｐゴシック" panose="020B0600070205080204" pitchFamily="34" charset="-128"/>
              </a:rPr>
              <a:t>DO understand that access includes not only environmental access but also making forms accessible to people with visual or cognitive disabilities and making alarms and signals accessible to people with hearing disabilities.</a:t>
            </a:r>
          </a:p>
          <a:p>
            <a:pPr marL="273050" indent="-273050" eaLnBrk="1" hangingPunct="1">
              <a:spcAft>
                <a:spcPts val="600"/>
              </a:spcAft>
              <a:buFont typeface="Wingdings 2" panose="05020102010507070707" pitchFamily="18" charset="2"/>
              <a:buChar char=""/>
            </a:pPr>
            <a:r>
              <a:rPr lang="en-US" altLang="en-US" sz="2800" dirty="0">
                <a:ea typeface="ＭＳ Ｐゴシック" panose="020B0600070205080204" pitchFamily="34" charset="-128"/>
              </a:rPr>
              <a:t>DO develop procedures for maintaining and protecting confidential medical records.</a:t>
            </a:r>
          </a:p>
          <a:p>
            <a:pPr marL="273050" indent="-273050" eaLnBrk="1" hangingPunct="1">
              <a:spcAft>
                <a:spcPts val="600"/>
              </a:spcAft>
              <a:buFont typeface="Wingdings 2" panose="05020102010507070707" pitchFamily="18" charset="2"/>
              <a:buChar char=""/>
            </a:pPr>
            <a:r>
              <a:rPr lang="en-US" altLang="en-US" sz="2800" dirty="0">
                <a:ea typeface="ＭＳ Ｐゴシック" panose="020B0600070205080204" pitchFamily="34" charset="-128"/>
              </a:rPr>
              <a:t>DO train supervisors on making reasonable accommodations for employees and patrons.</a:t>
            </a:r>
          </a:p>
        </p:txBody>
      </p:sp>
      <p:sp>
        <p:nvSpPr>
          <p:cNvPr id="66563" name="TextBox 3"/>
          <p:cNvSpPr txBox="1">
            <a:spLocks noChangeArrowheads="1"/>
          </p:cNvSpPr>
          <p:nvPr/>
        </p:nvSpPr>
        <p:spPr bwMode="auto">
          <a:xfrm>
            <a:off x="228600" y="6400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chemeClr val="bg1"/>
                </a:solidFill>
                <a:latin typeface="Georgia" panose="02040502050405020303" pitchFamily="18" charset="0"/>
              </a:rPr>
              <a:t>City of Sacramento, CA (2011). </a:t>
            </a:r>
            <a:r>
              <a:rPr lang="en-US" altLang="en-US" i="1">
                <a:solidFill>
                  <a:schemeClr val="bg1"/>
                </a:solidFill>
                <a:latin typeface="Georgia" panose="02040502050405020303" pitchFamily="18" charset="0"/>
              </a:rPr>
              <a:t>Do and Don’ts</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Introductions</a:t>
            </a:r>
          </a:p>
        </p:txBody>
      </p:sp>
      <p:pic>
        <p:nvPicPr>
          <p:cNvPr id="34818" name="Picture 7" descr="BU009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71600"/>
            <a:ext cx="2286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1328672">
            <a:off x="6596063" y="1787525"/>
            <a:ext cx="1743075" cy="2062163"/>
          </a:xfrm>
          <a:prstGeom prst="rect">
            <a:avLst/>
          </a:prstGeom>
          <a:noFill/>
        </p:spPr>
        <p:txBody>
          <a:bodyPr>
            <a:spAutoFit/>
          </a:bodyPr>
          <a:lstStyle/>
          <a:p>
            <a:pPr algn="ctr">
              <a:defRPr/>
            </a:pPr>
            <a:r>
              <a:rPr lang="en-US" sz="3200" b="1" dirty="0">
                <a:ln w="0"/>
                <a:effectLst>
                  <a:outerShdw blurRad="38100" dist="19050" dir="2700000" algn="tl" rotWithShape="0">
                    <a:schemeClr val="dk1">
                      <a:alpha val="40000"/>
                    </a:schemeClr>
                  </a:outerShdw>
                </a:effectLst>
                <a:latin typeface="Bradley Hand ITC" panose="03070402050302030203" pitchFamily="66" charset="0"/>
              </a:rPr>
              <a:t>What do you hope to learn today?</a:t>
            </a:r>
          </a:p>
        </p:txBody>
      </p:sp>
      <p:sp>
        <p:nvSpPr>
          <p:cNvPr id="34820" name="TextBox 3"/>
          <p:cNvSpPr txBox="1">
            <a:spLocks noChangeArrowheads="1"/>
          </p:cNvSpPr>
          <p:nvPr/>
        </p:nvSpPr>
        <p:spPr bwMode="auto">
          <a:xfrm>
            <a:off x="1393825" y="1905000"/>
            <a:ext cx="502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Kristy Ruiz</a:t>
            </a:r>
          </a:p>
          <a:p>
            <a:r>
              <a:rPr lang="en-US" altLang="en-US" sz="2400"/>
              <a:t>City of Phoenix</a:t>
            </a:r>
          </a:p>
          <a:p>
            <a:r>
              <a:rPr lang="en-US" altLang="en-US" sz="2400"/>
              <a:t>Public Transit Department</a:t>
            </a:r>
          </a:p>
          <a:p>
            <a:r>
              <a:rPr lang="en-US" altLang="en-US" sz="2400"/>
              <a:t>ADA Coordinator</a:t>
            </a:r>
          </a:p>
          <a:p>
            <a:endParaRPr lang="en-US" altLang="en-US" sz="2400"/>
          </a:p>
          <a:p>
            <a:r>
              <a:rPr lang="en-US" altLang="en-US" sz="2400" b="1"/>
              <a:t>Peter Fischer</a:t>
            </a:r>
          </a:p>
          <a:p>
            <a:r>
              <a:rPr lang="en-US" altLang="en-US" sz="2400"/>
              <a:t>City of Phoenix </a:t>
            </a:r>
          </a:p>
          <a:p>
            <a:r>
              <a:rPr lang="en-US" altLang="en-US" sz="2400"/>
              <a:t>Equal Opportunity Department</a:t>
            </a:r>
          </a:p>
          <a:p>
            <a:r>
              <a:rPr lang="en-US" altLang="en-US" sz="2400"/>
              <a:t>City-wide ADA Coordinator</a:t>
            </a:r>
          </a:p>
          <a:p>
            <a:r>
              <a:rPr lang="en-US" altLang="en-US" sz="2400"/>
              <a:t> </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143000" y="17463"/>
            <a:ext cx="7604125" cy="1143000"/>
          </a:xfrm>
        </p:spPr>
        <p:txBody>
          <a:bodyPr/>
          <a:lstStyle/>
          <a:p>
            <a:pPr eaLnBrk="1" hangingPunct="1"/>
            <a:r>
              <a:rPr lang="en-US" altLang="en-US" sz="5000">
                <a:latin typeface="Georgia" panose="02040502050405020303" pitchFamily="18" charset="0"/>
                <a:ea typeface="ＭＳ Ｐゴシック" panose="020B0600070205080204" pitchFamily="34" charset="-128"/>
              </a:rPr>
              <a:t>Protection of Rights    </a:t>
            </a:r>
          </a:p>
        </p:txBody>
      </p:sp>
      <p:sp>
        <p:nvSpPr>
          <p:cNvPr id="3" name="Content Placeholder 2"/>
          <p:cNvSpPr>
            <a:spLocks noGrp="1"/>
          </p:cNvSpPr>
          <p:nvPr>
            <p:ph idx="1"/>
          </p:nvPr>
        </p:nvSpPr>
        <p:spPr/>
        <p:txBody>
          <a:bodyPr/>
          <a:lstStyle/>
          <a:p>
            <a:pPr eaLnBrk="1" hangingPunct="1">
              <a:spcAft>
                <a:spcPts val="600"/>
              </a:spcAft>
            </a:pPr>
            <a:r>
              <a:rPr lang="en-US" altLang="en-US">
                <a:ea typeface="ＭＳ Ｐゴシック" panose="020B0600070205080204" pitchFamily="34" charset="-128"/>
              </a:rPr>
              <a:t>DON’T  ask if a person has a disability.</a:t>
            </a:r>
            <a:endParaRPr lang="en-US" altLang="en-US" sz="1800">
              <a:ea typeface="ＭＳ Ｐゴシック" panose="020B0600070205080204" pitchFamily="34" charset="-128"/>
            </a:endParaRPr>
          </a:p>
          <a:p>
            <a:pPr eaLnBrk="1" hangingPunct="1">
              <a:spcAft>
                <a:spcPts val="600"/>
              </a:spcAft>
            </a:pPr>
            <a:r>
              <a:rPr lang="en-US" altLang="en-US">
                <a:ea typeface="ＭＳ Ｐゴシック" panose="020B0600070205080204" pitchFamily="34" charset="-128"/>
              </a:rPr>
              <a:t>DON’T assume that you must provide every accommodation to a person with a disability.</a:t>
            </a:r>
            <a:endParaRPr lang="en-US" altLang="en-US" sz="1800">
              <a:ea typeface="ＭＳ Ｐゴシック" panose="020B0600070205080204" pitchFamily="34" charset="-128"/>
            </a:endParaRPr>
          </a:p>
          <a:p>
            <a:pPr eaLnBrk="1" hangingPunct="1">
              <a:spcAft>
                <a:spcPts val="600"/>
              </a:spcAft>
            </a:pPr>
            <a:r>
              <a:rPr lang="en-US" altLang="en-US">
                <a:ea typeface="ＭＳ Ｐゴシック" panose="020B0600070205080204" pitchFamily="34" charset="-128"/>
              </a:rPr>
              <a:t>DON’T speculate or try to imagine how you would perform a specific job, task, or activity if you had the person’s disability.</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68611" name="TextBox 3"/>
          <p:cNvSpPr txBox="1">
            <a:spLocks noChangeArrowheads="1"/>
          </p:cNvSpPr>
          <p:nvPr/>
        </p:nvSpPr>
        <p:spPr bwMode="auto">
          <a:xfrm>
            <a:off x="228600" y="6400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chemeClr val="bg1"/>
                </a:solidFill>
                <a:latin typeface="Georgia" panose="02040502050405020303" pitchFamily="18" charset="0"/>
              </a:rPr>
              <a:t>City of Sacramento, CA (2011). </a:t>
            </a:r>
            <a:r>
              <a:rPr lang="en-US" altLang="en-US" i="1">
                <a:solidFill>
                  <a:schemeClr val="bg1"/>
                </a:solidFill>
                <a:latin typeface="Georgia" panose="02040502050405020303" pitchFamily="18" charset="0"/>
              </a:rPr>
              <a:t>Do and Don’ts</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Protection of Rights    </a:t>
            </a:r>
          </a:p>
        </p:txBody>
      </p:sp>
      <p:sp>
        <p:nvSpPr>
          <p:cNvPr id="3" name="Content Placeholder 2"/>
          <p:cNvSpPr>
            <a:spLocks noGrp="1"/>
          </p:cNvSpPr>
          <p:nvPr>
            <p:ph idx="1"/>
          </p:nvPr>
        </p:nvSpPr>
        <p:spPr/>
        <p:txBody>
          <a:bodyPr/>
          <a:lstStyle/>
          <a:p>
            <a:pPr eaLnBrk="1" hangingPunct="1">
              <a:spcAft>
                <a:spcPts val="600"/>
              </a:spcAft>
            </a:pPr>
            <a:r>
              <a:rPr lang="en-US" altLang="en-US">
                <a:ea typeface="ＭＳ Ｐゴシック" panose="020B0600070205080204" pitchFamily="34" charset="-128"/>
              </a:rPr>
              <a:t>DON’T  assume that your workplace, and facility is accessible.</a:t>
            </a:r>
            <a:endParaRPr lang="en-US" altLang="en-US" sz="1800">
              <a:ea typeface="ＭＳ Ｐゴシック" panose="020B0600070205080204" pitchFamily="34" charset="-128"/>
            </a:endParaRPr>
          </a:p>
          <a:p>
            <a:pPr eaLnBrk="1" hangingPunct="1">
              <a:spcAft>
                <a:spcPts val="600"/>
              </a:spcAft>
            </a:pPr>
            <a:r>
              <a:rPr lang="en-US" altLang="en-US">
                <a:ea typeface="ＭＳ Ｐゴシック" panose="020B0600070205080204" pitchFamily="34" charset="-128"/>
              </a:rPr>
              <a:t>DON’T make medical judgments.</a:t>
            </a:r>
            <a:endParaRPr lang="en-US" altLang="en-US" sz="1800">
              <a:ea typeface="ＭＳ Ｐゴシック" panose="020B0600070205080204" pitchFamily="34" charset="-128"/>
            </a:endParaRPr>
          </a:p>
          <a:p>
            <a:pPr eaLnBrk="1" hangingPunct="1">
              <a:spcAft>
                <a:spcPts val="600"/>
              </a:spcAft>
            </a:pPr>
            <a:r>
              <a:rPr lang="en-US" altLang="en-US">
                <a:ea typeface="ＭＳ Ｐゴシック" panose="020B0600070205080204" pitchFamily="34" charset="-128"/>
              </a:rPr>
              <a:t>DON’T assume that a person with a disability can’t do a job, task, or activity due to apparent or non-apparent disabilities.  </a:t>
            </a:r>
            <a:endParaRPr lang="en-US" altLang="en-US" sz="1800">
              <a:ea typeface="ＭＳ Ｐゴシック" panose="020B0600070205080204" pitchFamily="34" charset="-128"/>
            </a:endParaRPr>
          </a:p>
          <a:p>
            <a:pPr eaLnBrk="1" hangingPunct="1">
              <a:spcAft>
                <a:spcPts val="600"/>
              </a:spcAft>
            </a:pPr>
            <a:r>
              <a:rPr lang="en-US" altLang="en-US">
                <a:ea typeface="ＭＳ Ｐゴシック" panose="020B0600070205080204" pitchFamily="34" charset="-128"/>
              </a:rPr>
              <a:t>DON’T assume that reasonable accommodations are expensive.</a:t>
            </a:r>
          </a:p>
          <a:p>
            <a:pPr eaLnBrk="1" hangingPunct="1"/>
            <a:endParaRPr lang="en-US" altLang="en-US">
              <a:ea typeface="ＭＳ Ｐゴシック" panose="020B0600070205080204" pitchFamily="34" charset="-128"/>
            </a:endParaRPr>
          </a:p>
        </p:txBody>
      </p:sp>
      <p:sp>
        <p:nvSpPr>
          <p:cNvPr id="70659" name="TextBox 3"/>
          <p:cNvSpPr txBox="1">
            <a:spLocks noChangeArrowheads="1"/>
          </p:cNvSpPr>
          <p:nvPr/>
        </p:nvSpPr>
        <p:spPr bwMode="auto">
          <a:xfrm>
            <a:off x="228600" y="6400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chemeClr val="bg1"/>
                </a:solidFill>
                <a:latin typeface="Georgia" panose="02040502050405020303" pitchFamily="18" charset="0"/>
              </a:rPr>
              <a:t>City of Sacramento, CA (2011). </a:t>
            </a:r>
            <a:r>
              <a:rPr lang="en-US" altLang="en-US" i="1">
                <a:solidFill>
                  <a:schemeClr val="bg1"/>
                </a:solidFill>
                <a:latin typeface="Georgia" panose="02040502050405020303" pitchFamily="18" charset="0"/>
              </a:rPr>
              <a:t>Do and Don’ts</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Key Elements to Inclusion</a:t>
            </a:r>
          </a:p>
        </p:txBody>
      </p:sp>
      <p:sp>
        <p:nvSpPr>
          <p:cNvPr id="3" name="Content Placeholder 2"/>
          <p:cNvSpPr>
            <a:spLocks noGrp="1"/>
          </p:cNvSpPr>
          <p:nvPr>
            <p:ph idx="1"/>
          </p:nvPr>
        </p:nvSpPr>
        <p:spPr/>
        <p:txBody>
          <a:bodyPr>
            <a:normAutofit/>
          </a:bodyPr>
          <a:lstStyle/>
          <a:p>
            <a:pPr marL="0" indent="0" eaLnBrk="1" hangingPunct="1">
              <a:spcAft>
                <a:spcPts val="600"/>
              </a:spcAft>
              <a:buFont typeface="Wingdings 2" panose="05020102010507070707" pitchFamily="18" charset="2"/>
              <a:buNone/>
              <a:defRPr/>
            </a:pPr>
            <a:endParaRPr lang="en-US" altLang="en-US" sz="2800" dirty="0">
              <a:solidFill>
                <a:srgbClr val="C00000"/>
              </a:solidFill>
            </a:endParaRPr>
          </a:p>
          <a:p>
            <a:pPr eaLnBrk="1" hangingPunct="1">
              <a:spcAft>
                <a:spcPts val="600"/>
              </a:spcAft>
              <a:defRPr/>
            </a:pPr>
            <a:r>
              <a:rPr lang="en-US" altLang="en-US" sz="2800" dirty="0"/>
              <a:t>Universal Precautions</a:t>
            </a:r>
          </a:p>
          <a:p>
            <a:pPr lvl="1" eaLnBrk="1" hangingPunct="1">
              <a:spcAft>
                <a:spcPts val="600"/>
              </a:spcAft>
              <a:defRPr/>
            </a:pPr>
            <a:r>
              <a:rPr lang="en-US" altLang="en-US" dirty="0">
                <a:solidFill>
                  <a:srgbClr val="C00000"/>
                </a:solidFill>
              </a:rPr>
              <a:t>Treating all people with sensitivity, patience, and respect</a:t>
            </a:r>
          </a:p>
          <a:p>
            <a:pPr eaLnBrk="1" hangingPunct="1">
              <a:spcAft>
                <a:spcPts val="600"/>
              </a:spcAft>
              <a:defRPr/>
            </a:pPr>
            <a:r>
              <a:rPr lang="en-US" altLang="en-US" sz="2800" dirty="0"/>
              <a:t>Inclusiveness is a priority</a:t>
            </a:r>
          </a:p>
          <a:p>
            <a:pPr eaLnBrk="1" hangingPunct="1">
              <a:lnSpc>
                <a:spcPct val="90000"/>
              </a:lnSpc>
              <a:defRPr/>
            </a:pPr>
            <a:endParaRPr lang="en-US" altLang="en-US" dirty="0"/>
          </a:p>
        </p:txBody>
      </p:sp>
      <p:sp>
        <p:nvSpPr>
          <p:cNvPr id="72707" name="TextBox 3"/>
          <p:cNvSpPr txBox="1">
            <a:spLocks noChangeArrowheads="1"/>
          </p:cNvSpPr>
          <p:nvPr/>
        </p:nvSpPr>
        <p:spPr bwMode="auto">
          <a:xfrm>
            <a:off x="228600" y="6400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bg1"/>
                </a:solidFill>
                <a:latin typeface="Georgia" panose="02040502050405020303" pitchFamily="18" charset="0"/>
              </a:rPr>
              <a:t>Burton Blatt Institute, Syracuse University (2010). </a:t>
            </a:r>
            <a:r>
              <a:rPr lang="en-US" altLang="en-US" i="1">
                <a:solidFill>
                  <a:schemeClr val="bg1"/>
                </a:solidFill>
                <a:latin typeface="Georgia" panose="02040502050405020303" pitchFamily="18" charset="0"/>
              </a:rPr>
              <a:t>What is an Inclusive Culture?</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Key Elements to Inclusion</a:t>
            </a:r>
          </a:p>
        </p:txBody>
      </p:sp>
      <p:sp>
        <p:nvSpPr>
          <p:cNvPr id="3" name="Content Placeholder 2"/>
          <p:cNvSpPr>
            <a:spLocks noGrp="1"/>
          </p:cNvSpPr>
          <p:nvPr>
            <p:ph idx="1"/>
          </p:nvPr>
        </p:nvSpPr>
        <p:spPr/>
        <p:txBody>
          <a:bodyPr/>
          <a:lstStyle/>
          <a:p>
            <a:pPr eaLnBrk="1" hangingPunct="1">
              <a:defRPr/>
            </a:pPr>
            <a:r>
              <a:rPr lang="en-US" altLang="en-US" sz="2800" dirty="0">
                <a:latin typeface="+mj-lt"/>
              </a:rPr>
              <a:t>Thinking </a:t>
            </a:r>
            <a:r>
              <a:rPr lang="ja-JP" altLang="en-US" sz="2800" dirty="0">
                <a:latin typeface="+mj-lt"/>
                <a:ea typeface="ＭＳ Ｐゴシック" panose="020B0600070205080204" pitchFamily="34" charset="-128"/>
              </a:rPr>
              <a:t>“</a:t>
            </a:r>
            <a:r>
              <a:rPr lang="en-US" altLang="ja-JP" sz="2800" dirty="0">
                <a:latin typeface="+mj-lt"/>
                <a:ea typeface="ＭＳ Ｐゴシック" panose="020B0600070205080204" pitchFamily="34" charset="-128"/>
              </a:rPr>
              <a:t>universally</a:t>
            </a:r>
            <a:r>
              <a:rPr lang="ja-JP" altLang="en-US" sz="2800" dirty="0">
                <a:latin typeface="+mj-lt"/>
                <a:ea typeface="ＭＳ Ｐゴシック" panose="020B0600070205080204" pitchFamily="34" charset="-128"/>
              </a:rPr>
              <a:t>” </a:t>
            </a:r>
            <a:r>
              <a:rPr lang="en-US" altLang="ja-JP" sz="2800" dirty="0">
                <a:latin typeface="+mj-lt"/>
                <a:ea typeface="ＭＳ Ｐゴシック" panose="020B0600070205080204" pitchFamily="34" charset="-128"/>
              </a:rPr>
              <a:t>with </a:t>
            </a:r>
            <a:r>
              <a:rPr lang="en-US" altLang="en-US" sz="2800" dirty="0">
                <a:latin typeface="+mj-lt"/>
              </a:rPr>
              <a:t>Universal Design</a:t>
            </a:r>
          </a:p>
          <a:p>
            <a:pPr lvl="1" eaLnBrk="1" hangingPunct="1">
              <a:defRPr/>
            </a:pPr>
            <a:r>
              <a:rPr lang="en-US" altLang="en-US" dirty="0">
                <a:solidFill>
                  <a:srgbClr val="C00000"/>
                </a:solidFill>
                <a:latin typeface="+mj-lt"/>
              </a:rPr>
              <a:t>Strive to only develop those things that will meet the needs of the largest number of people</a:t>
            </a:r>
          </a:p>
          <a:p>
            <a:pPr eaLnBrk="1" hangingPunct="1">
              <a:lnSpc>
                <a:spcPct val="90000"/>
              </a:lnSpc>
              <a:defRPr/>
            </a:pPr>
            <a:endParaRPr lang="en-US" altLang="en-US" dirty="0"/>
          </a:p>
        </p:txBody>
      </p:sp>
      <p:sp>
        <p:nvSpPr>
          <p:cNvPr id="74755" name="TextBox 3"/>
          <p:cNvSpPr txBox="1">
            <a:spLocks noChangeArrowheads="1"/>
          </p:cNvSpPr>
          <p:nvPr/>
        </p:nvSpPr>
        <p:spPr bwMode="auto">
          <a:xfrm>
            <a:off x="228600" y="64008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bg1"/>
                </a:solidFill>
                <a:latin typeface="Georgia" panose="02040502050405020303" pitchFamily="18" charset="0"/>
              </a:rPr>
              <a:t>Burton Blatt Institute, Syracuse University (2010). </a:t>
            </a:r>
            <a:r>
              <a:rPr lang="en-US" altLang="en-US" i="1">
                <a:solidFill>
                  <a:schemeClr val="bg1"/>
                </a:solidFill>
                <a:latin typeface="Georgia" panose="02040502050405020303" pitchFamily="18" charset="0"/>
              </a:rPr>
              <a:t>What is an Inclusive Culture?</a:t>
            </a:r>
            <a:endParaRPr lang="en-US" altLang="en-US">
              <a:solidFill>
                <a:schemeClr val="bg1"/>
              </a:solidFill>
              <a:latin typeface="Georgia" panose="020405020504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3" y="4181475"/>
            <a:ext cx="36226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6004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37973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2"/>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Disability Facts</a:t>
            </a:r>
          </a:p>
        </p:txBody>
      </p:sp>
      <p:sp>
        <p:nvSpPr>
          <p:cNvPr id="6" name="TextBox 5"/>
          <p:cNvSpPr txBox="1">
            <a:spLocks noChangeArrowheads="1"/>
          </p:cNvSpPr>
          <p:nvPr/>
        </p:nvSpPr>
        <p:spPr bwMode="auto">
          <a:xfrm>
            <a:off x="1703388" y="1541463"/>
            <a:ext cx="6934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solidFill>
                  <a:srgbClr val="C00000"/>
                </a:solidFill>
                <a:latin typeface="Georgia" panose="02040502050405020303" pitchFamily="18" charset="0"/>
              </a:rPr>
              <a:t>People with disabilities are America’s largest minority group, making up 20% of the population.</a:t>
            </a:r>
          </a:p>
          <a:p>
            <a:pPr>
              <a:buFont typeface="Arial" panose="020B0604020202020204" pitchFamily="34" charset="0"/>
              <a:buChar char="•"/>
            </a:pPr>
            <a:endParaRPr lang="en-US" altLang="en-US">
              <a:latin typeface="Georgia" panose="02040502050405020303" pitchFamily="18" charset="0"/>
            </a:endParaRPr>
          </a:p>
          <a:p>
            <a:r>
              <a:rPr lang="en-US" altLang="en-US" sz="3200" b="1">
                <a:solidFill>
                  <a:srgbClr val="0070C0"/>
                </a:solidFill>
                <a:latin typeface="Georgia" panose="02040502050405020303" pitchFamily="18" charset="0"/>
              </a:rPr>
              <a:t>That’s about 56.7 million people</a:t>
            </a:r>
          </a:p>
          <a:p>
            <a:pPr>
              <a:buFont typeface="Arial" panose="020B0604020202020204" pitchFamily="34" charset="0"/>
              <a:buChar char="•"/>
            </a:pPr>
            <a:endParaRPr lang="en-US" altLang="en-US">
              <a:latin typeface="Georgia" panose="02040502050405020303" pitchFamily="18" charset="0"/>
            </a:endParaRPr>
          </a:p>
          <a:p>
            <a:r>
              <a:rPr lang="en-US" altLang="en-US" sz="3200">
                <a:latin typeface="Georgia" panose="02040502050405020303" pitchFamily="18" charset="0"/>
              </a:rPr>
              <a:t>It is the only minority group that you can become part of at ANY time.</a:t>
            </a:r>
          </a:p>
          <a:p>
            <a:endParaRPr lang="en-US" altLang="en-US" sz="3200">
              <a:latin typeface="Georgia" panose="02040502050405020303" pitchFamily="18" charset="0"/>
            </a:endParaRPr>
          </a:p>
        </p:txBody>
      </p:sp>
      <p:sp>
        <p:nvSpPr>
          <p:cNvPr id="76803" name="TextBox 6"/>
          <p:cNvSpPr txBox="1">
            <a:spLocks noChangeArrowheads="1"/>
          </p:cNvSpPr>
          <p:nvPr/>
        </p:nvSpPr>
        <p:spPr bwMode="auto">
          <a:xfrm>
            <a:off x="304800" y="64008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i="1">
                <a:solidFill>
                  <a:schemeClr val="bg1"/>
                </a:solidFill>
                <a:latin typeface="Georgia" panose="02040502050405020303" pitchFamily="18" charset="0"/>
              </a:rPr>
              <a:t>2010 U.S. Census data.</a:t>
            </a:r>
            <a:endParaRPr lang="en-US" altLang="en-US">
              <a:solidFill>
                <a:schemeClr val="bg1"/>
              </a:solidFill>
              <a:latin typeface="Georgia" panose="020405020504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WordArt 2"/>
          <p:cNvSpPr>
            <a:spLocks noChangeArrowheads="1" noChangeShapeType="1" noTextEdit="1"/>
          </p:cNvSpPr>
          <p:nvPr/>
        </p:nvSpPr>
        <p:spPr bwMode="auto">
          <a:xfrm>
            <a:off x="1616075" y="1533525"/>
            <a:ext cx="6530975" cy="4749800"/>
          </a:xfrm>
          <a:prstGeom prst="rect">
            <a:avLst/>
          </a:prstGeom>
          <a:extLst>
            <a:ext uri="{909E8E84-426E-40DD-AFC4-6F175D3DCCD1}">
              <a14:hiddenFill xmlns:a14="http://schemas.microsoft.com/office/drawing/2010/main">
                <a:solidFill>
                  <a:srgbClr val="FFFFFF"/>
                </a:solidFill>
              </a14:hiddenFill>
            </a:ext>
          </a:extLst>
        </p:spPr>
        <p:txBody>
          <a:bodyPr wrap="none" fromWordArt="1">
            <a:prstTxWarp prst="textPlain">
              <a:avLst>
                <a:gd name="adj" fmla="val 50000"/>
              </a:avLst>
            </a:prstTxWarp>
          </a:bodyPr>
          <a:lstStyle/>
          <a:p>
            <a:pPr algn="ctr"/>
            <a:r>
              <a:rPr lang="en-US" sz="3600" kern="10">
                <a:ln w="9525">
                  <a:solidFill>
                    <a:schemeClr val="bg1"/>
                  </a:solidFill>
                  <a:round/>
                  <a:headEnd/>
                  <a:tailEnd/>
                </a:ln>
                <a:noFill/>
                <a:latin typeface="Arial Black" panose="020B0A04020102020204" pitchFamily="34" charset="0"/>
              </a:rPr>
              <a:t>"Those"</a:t>
            </a:r>
          </a:p>
          <a:p>
            <a:pPr algn="ctr"/>
            <a:r>
              <a:rPr lang="en-US" sz="3600" kern="10">
                <a:ln w="9525">
                  <a:solidFill>
                    <a:schemeClr val="bg1"/>
                  </a:solidFill>
                  <a:round/>
                  <a:headEnd/>
                  <a:tailEnd/>
                </a:ln>
                <a:noFill/>
                <a:latin typeface="Arial Black" panose="020B0A04020102020204" pitchFamily="34" charset="0"/>
              </a:rPr>
              <a:t>People</a:t>
            </a:r>
          </a:p>
        </p:txBody>
      </p:sp>
      <p:sp>
        <p:nvSpPr>
          <p:cNvPr id="2528259" name="AutoShape 3"/>
          <p:cNvSpPr>
            <a:spLocks noChangeArrowheads="1"/>
          </p:cNvSpPr>
          <p:nvPr/>
        </p:nvSpPr>
        <p:spPr bwMode="auto">
          <a:xfrm rot="20935357">
            <a:off x="2409825" y="3375025"/>
            <a:ext cx="4089400" cy="2193925"/>
          </a:xfrm>
          <a:prstGeom prst="irregularSeal2">
            <a:avLst/>
          </a:prstGeom>
          <a:solidFill>
            <a:schemeClr val="accent4">
              <a:lumMod val="40000"/>
              <a:lumOff val="6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Diabetes</a:t>
            </a:r>
          </a:p>
          <a:p>
            <a:pPr algn="ctr">
              <a:spcBef>
                <a:spcPct val="0"/>
              </a:spcBef>
              <a:buFontTx/>
              <a:buNone/>
              <a:defRPr/>
            </a:pPr>
            <a:r>
              <a:rPr lang="en-US" altLang="en-US" sz="1800" dirty="0"/>
              <a:t>23.6 million</a:t>
            </a:r>
          </a:p>
          <a:p>
            <a:pPr algn="ctr">
              <a:spcBef>
                <a:spcPct val="0"/>
              </a:spcBef>
              <a:buFontTx/>
              <a:buNone/>
              <a:defRPr/>
            </a:pPr>
            <a:r>
              <a:rPr lang="en-US" altLang="en-US" sz="1800" dirty="0"/>
              <a:t>5.7 million unaware</a:t>
            </a:r>
          </a:p>
          <a:p>
            <a:pPr algn="ctr">
              <a:spcBef>
                <a:spcPct val="0"/>
              </a:spcBef>
              <a:buFontTx/>
              <a:buNone/>
              <a:defRPr/>
            </a:pPr>
            <a:r>
              <a:rPr lang="en-US" altLang="en-US" sz="1800" dirty="0"/>
              <a:t>1.6 million new per yr.</a:t>
            </a:r>
          </a:p>
        </p:txBody>
      </p:sp>
      <p:sp>
        <p:nvSpPr>
          <p:cNvPr id="2528260" name="AutoShape 4"/>
          <p:cNvSpPr>
            <a:spLocks noChangeArrowheads="1"/>
          </p:cNvSpPr>
          <p:nvPr/>
        </p:nvSpPr>
        <p:spPr bwMode="auto">
          <a:xfrm>
            <a:off x="1371600" y="1404938"/>
            <a:ext cx="2316163" cy="1781175"/>
          </a:xfrm>
          <a:prstGeom prst="irregularSeal2">
            <a:avLst/>
          </a:prstGeom>
          <a:solidFill>
            <a:schemeClr val="accent5">
              <a:lumMod val="20000"/>
              <a:lumOff val="8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Arthritis</a:t>
            </a:r>
          </a:p>
          <a:p>
            <a:pPr algn="ctr">
              <a:spcBef>
                <a:spcPct val="0"/>
              </a:spcBef>
              <a:buFontTx/>
              <a:buNone/>
              <a:defRPr/>
            </a:pPr>
            <a:r>
              <a:rPr lang="en-US" altLang="en-US" sz="1800" dirty="0"/>
              <a:t>46 million</a:t>
            </a:r>
          </a:p>
          <a:p>
            <a:pPr algn="ctr">
              <a:spcBef>
                <a:spcPct val="0"/>
              </a:spcBef>
              <a:buFontTx/>
              <a:buNone/>
              <a:defRPr/>
            </a:pPr>
            <a:r>
              <a:rPr lang="en-US" altLang="en-US" sz="1800" dirty="0"/>
              <a:t>67 million 2030</a:t>
            </a:r>
          </a:p>
        </p:txBody>
      </p:sp>
      <p:sp>
        <p:nvSpPr>
          <p:cNvPr id="2528261" name="AutoShape 5"/>
          <p:cNvSpPr>
            <a:spLocks noChangeArrowheads="1"/>
          </p:cNvSpPr>
          <p:nvPr/>
        </p:nvSpPr>
        <p:spPr bwMode="auto">
          <a:xfrm rot="2087315">
            <a:off x="5994400" y="1408113"/>
            <a:ext cx="2692400" cy="1431925"/>
          </a:xfrm>
          <a:prstGeom prst="irregularSeal2">
            <a:avLst/>
          </a:prstGeom>
          <a:solidFill>
            <a:schemeClr val="accent3">
              <a:lumMod val="40000"/>
              <a:lumOff val="60000"/>
            </a:schemeClr>
          </a:solidFill>
          <a:ln w="38100">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ADHD</a:t>
            </a:r>
          </a:p>
          <a:p>
            <a:pPr algn="ctr">
              <a:spcBef>
                <a:spcPct val="0"/>
              </a:spcBef>
              <a:buFontTx/>
              <a:buNone/>
              <a:defRPr/>
            </a:pPr>
            <a:r>
              <a:rPr lang="en-US" altLang="en-US" sz="1800" dirty="0"/>
              <a:t>4.5 million/U.S.</a:t>
            </a:r>
          </a:p>
        </p:txBody>
      </p:sp>
      <p:sp>
        <p:nvSpPr>
          <p:cNvPr id="2528262" name="AutoShape 6"/>
          <p:cNvSpPr>
            <a:spLocks noChangeArrowheads="1"/>
          </p:cNvSpPr>
          <p:nvPr/>
        </p:nvSpPr>
        <p:spPr bwMode="auto">
          <a:xfrm rot="1821788">
            <a:off x="4838700" y="1719263"/>
            <a:ext cx="2463800" cy="1447800"/>
          </a:xfrm>
          <a:prstGeom prst="irregularSeal2">
            <a:avLst/>
          </a:prstGeom>
          <a:solidFill>
            <a:schemeClr val="accent2">
              <a:lumMod val="40000"/>
              <a:lumOff val="6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Back Condition</a:t>
            </a:r>
          </a:p>
          <a:p>
            <a:pPr algn="ctr">
              <a:spcBef>
                <a:spcPct val="0"/>
              </a:spcBef>
              <a:buFontTx/>
              <a:buNone/>
              <a:defRPr/>
            </a:pPr>
            <a:r>
              <a:rPr lang="en-US" altLang="en-US" sz="1800" dirty="0"/>
              <a:t>75%</a:t>
            </a:r>
          </a:p>
        </p:txBody>
      </p:sp>
      <p:sp>
        <p:nvSpPr>
          <p:cNvPr id="2528263" name="AutoShape 7"/>
          <p:cNvSpPr>
            <a:spLocks noChangeArrowheads="1"/>
          </p:cNvSpPr>
          <p:nvPr/>
        </p:nvSpPr>
        <p:spPr bwMode="auto">
          <a:xfrm>
            <a:off x="3575050" y="1295400"/>
            <a:ext cx="1958975" cy="1247775"/>
          </a:xfrm>
          <a:prstGeom prst="irregularSeal2">
            <a:avLst/>
          </a:prstGeom>
          <a:solidFill>
            <a:schemeClr val="accent3">
              <a:lumMod val="40000"/>
              <a:lumOff val="60000"/>
            </a:schemeClr>
          </a:solidFill>
          <a:ln w="38100">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Bipolar</a:t>
            </a:r>
          </a:p>
          <a:p>
            <a:pPr algn="ctr">
              <a:spcBef>
                <a:spcPct val="0"/>
              </a:spcBef>
              <a:buFontTx/>
              <a:buNone/>
              <a:defRPr/>
            </a:pPr>
            <a:r>
              <a:rPr lang="en-US" altLang="en-US" sz="1800" dirty="0"/>
              <a:t> 5.7 million U.S.</a:t>
            </a:r>
          </a:p>
        </p:txBody>
      </p:sp>
      <p:sp>
        <p:nvSpPr>
          <p:cNvPr id="2528264" name="AutoShape 8"/>
          <p:cNvSpPr>
            <a:spLocks noChangeArrowheads="1"/>
          </p:cNvSpPr>
          <p:nvPr/>
        </p:nvSpPr>
        <p:spPr bwMode="auto">
          <a:xfrm rot="20823754">
            <a:off x="1419225" y="2452688"/>
            <a:ext cx="3521075" cy="1939925"/>
          </a:xfrm>
          <a:prstGeom prst="irregularSeal2">
            <a:avLst/>
          </a:prstGeom>
          <a:solidFill>
            <a:schemeClr val="accent2">
              <a:lumMod val="40000"/>
              <a:lumOff val="6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Brain Injury</a:t>
            </a:r>
          </a:p>
          <a:p>
            <a:pPr algn="ctr">
              <a:spcBef>
                <a:spcPct val="0"/>
              </a:spcBef>
              <a:buFontTx/>
              <a:buNone/>
              <a:defRPr/>
            </a:pPr>
            <a:r>
              <a:rPr lang="en-US" altLang="en-US" sz="1800" dirty="0"/>
              <a:t>Every 21 </a:t>
            </a:r>
          </a:p>
          <a:p>
            <a:pPr algn="ctr">
              <a:spcBef>
                <a:spcPct val="0"/>
              </a:spcBef>
              <a:buFontTx/>
              <a:buNone/>
              <a:defRPr/>
            </a:pPr>
            <a:r>
              <a:rPr lang="en-US" altLang="en-US" sz="1800" dirty="0"/>
              <a:t>Seconds</a:t>
            </a:r>
          </a:p>
          <a:p>
            <a:pPr algn="ctr">
              <a:spcBef>
                <a:spcPct val="0"/>
              </a:spcBef>
              <a:buFontTx/>
              <a:buNone/>
              <a:defRPr/>
            </a:pPr>
            <a:r>
              <a:rPr lang="en-US" altLang="en-US" sz="1800" dirty="0"/>
              <a:t>1.7 million annually</a:t>
            </a:r>
          </a:p>
        </p:txBody>
      </p:sp>
      <p:sp>
        <p:nvSpPr>
          <p:cNvPr id="2528265" name="AutoShape 9"/>
          <p:cNvSpPr>
            <a:spLocks noChangeArrowheads="1"/>
          </p:cNvSpPr>
          <p:nvPr/>
        </p:nvSpPr>
        <p:spPr bwMode="auto">
          <a:xfrm rot="2478206">
            <a:off x="6321425" y="2473325"/>
            <a:ext cx="2222500" cy="1533525"/>
          </a:xfrm>
          <a:prstGeom prst="irregularSeal2">
            <a:avLst/>
          </a:prstGeom>
          <a:solidFill>
            <a:schemeClr val="accent4">
              <a:lumMod val="40000"/>
              <a:lumOff val="6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Cerebral Palsy</a:t>
            </a:r>
          </a:p>
          <a:p>
            <a:pPr algn="ctr">
              <a:spcBef>
                <a:spcPct val="0"/>
              </a:spcBef>
              <a:buFontTx/>
              <a:buNone/>
              <a:defRPr/>
            </a:pPr>
            <a:r>
              <a:rPr lang="en-US" altLang="en-US" sz="1800" dirty="0"/>
              <a:t>800,000</a:t>
            </a:r>
          </a:p>
        </p:txBody>
      </p:sp>
      <p:sp>
        <p:nvSpPr>
          <p:cNvPr id="2528266" name="AutoShape 10"/>
          <p:cNvSpPr>
            <a:spLocks noChangeArrowheads="1"/>
          </p:cNvSpPr>
          <p:nvPr/>
        </p:nvSpPr>
        <p:spPr bwMode="auto">
          <a:xfrm rot="536254">
            <a:off x="4070350" y="2571750"/>
            <a:ext cx="2330450" cy="1333500"/>
          </a:xfrm>
          <a:prstGeom prst="irregularSeal2">
            <a:avLst/>
          </a:prstGeom>
          <a:solidFill>
            <a:schemeClr val="accent3">
              <a:lumMod val="40000"/>
              <a:lumOff val="60000"/>
            </a:schemeClr>
          </a:solidFill>
          <a:ln w="38100">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a:t>Hearing Loss</a:t>
            </a:r>
          </a:p>
          <a:p>
            <a:pPr algn="ctr">
              <a:spcBef>
                <a:spcPct val="0"/>
              </a:spcBef>
              <a:buFontTx/>
              <a:buNone/>
              <a:defRPr/>
            </a:pPr>
            <a:r>
              <a:rPr lang="en-US" altLang="en-US" sz="1800"/>
              <a:t>28 million</a:t>
            </a:r>
          </a:p>
        </p:txBody>
      </p:sp>
      <p:sp>
        <p:nvSpPr>
          <p:cNvPr id="2528267" name="AutoShape 11"/>
          <p:cNvSpPr>
            <a:spLocks noChangeArrowheads="1"/>
          </p:cNvSpPr>
          <p:nvPr/>
        </p:nvSpPr>
        <p:spPr bwMode="auto">
          <a:xfrm>
            <a:off x="5670550" y="3408363"/>
            <a:ext cx="2635250" cy="2139950"/>
          </a:xfrm>
          <a:prstGeom prst="irregularSeal2">
            <a:avLst/>
          </a:prstGeom>
          <a:solidFill>
            <a:schemeClr val="accent5">
              <a:lumMod val="20000"/>
              <a:lumOff val="8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Epilepsy </a:t>
            </a:r>
          </a:p>
          <a:p>
            <a:pPr algn="ctr">
              <a:spcBef>
                <a:spcPct val="0"/>
              </a:spcBef>
              <a:buFontTx/>
              <a:buNone/>
              <a:defRPr/>
            </a:pPr>
            <a:r>
              <a:rPr lang="en-US" altLang="en-US" sz="1800" dirty="0"/>
              <a:t>3 million</a:t>
            </a:r>
          </a:p>
          <a:p>
            <a:pPr algn="ctr">
              <a:spcBef>
                <a:spcPct val="0"/>
              </a:spcBef>
              <a:buFontTx/>
              <a:buNone/>
              <a:defRPr/>
            </a:pPr>
            <a:r>
              <a:rPr lang="en-US" altLang="en-US" sz="1800" dirty="0"/>
              <a:t>200,000 new per yr.</a:t>
            </a:r>
          </a:p>
          <a:p>
            <a:pPr algn="ctr">
              <a:spcBef>
                <a:spcPct val="0"/>
              </a:spcBef>
              <a:buFontTx/>
              <a:buNone/>
              <a:defRPr/>
            </a:pPr>
            <a:r>
              <a:rPr lang="en-US" altLang="en-US" sz="1800" dirty="0"/>
              <a:t>42 million worldwide</a:t>
            </a:r>
          </a:p>
        </p:txBody>
      </p:sp>
      <p:sp>
        <p:nvSpPr>
          <p:cNvPr id="2528268" name="AutoShape 12"/>
          <p:cNvSpPr>
            <a:spLocks noChangeArrowheads="1"/>
          </p:cNvSpPr>
          <p:nvPr/>
        </p:nvSpPr>
        <p:spPr bwMode="auto">
          <a:xfrm>
            <a:off x="1373188" y="4683125"/>
            <a:ext cx="2613025" cy="1365250"/>
          </a:xfrm>
          <a:prstGeom prst="irregularSeal2">
            <a:avLst/>
          </a:prstGeom>
          <a:solidFill>
            <a:schemeClr val="accent2">
              <a:lumMod val="40000"/>
              <a:lumOff val="6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Wheelchair Users</a:t>
            </a:r>
          </a:p>
          <a:p>
            <a:pPr algn="ctr">
              <a:spcBef>
                <a:spcPct val="0"/>
              </a:spcBef>
              <a:buFontTx/>
              <a:buNone/>
              <a:defRPr/>
            </a:pPr>
            <a:r>
              <a:rPr lang="en-US" altLang="en-US" sz="1800" dirty="0"/>
              <a:t>1.7 million</a:t>
            </a:r>
          </a:p>
        </p:txBody>
      </p:sp>
      <p:sp>
        <p:nvSpPr>
          <p:cNvPr id="2528269" name="AutoShape 13"/>
          <p:cNvSpPr>
            <a:spLocks noChangeArrowheads="1"/>
          </p:cNvSpPr>
          <p:nvPr/>
        </p:nvSpPr>
        <p:spPr bwMode="auto">
          <a:xfrm>
            <a:off x="3700463" y="4929188"/>
            <a:ext cx="2493962" cy="1722437"/>
          </a:xfrm>
          <a:prstGeom prst="irregularSeal2">
            <a:avLst/>
          </a:prstGeom>
          <a:solidFill>
            <a:schemeClr val="accent3">
              <a:lumMod val="40000"/>
              <a:lumOff val="60000"/>
            </a:schemeClr>
          </a:solidFill>
          <a:ln w="38100">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Vision Loss</a:t>
            </a:r>
          </a:p>
          <a:p>
            <a:pPr algn="ctr">
              <a:spcBef>
                <a:spcPct val="0"/>
              </a:spcBef>
              <a:buFontTx/>
              <a:buNone/>
              <a:defRPr/>
            </a:pPr>
            <a:r>
              <a:rPr lang="en-US" altLang="en-US" sz="1800" dirty="0"/>
              <a:t>10 million</a:t>
            </a:r>
          </a:p>
          <a:p>
            <a:pPr algn="ctr">
              <a:spcBef>
                <a:spcPct val="0"/>
              </a:spcBef>
              <a:buFontTx/>
              <a:buNone/>
              <a:defRPr/>
            </a:pPr>
            <a:r>
              <a:rPr lang="en-US" altLang="en-US" sz="1800" dirty="0"/>
              <a:t>40 million worldwide</a:t>
            </a:r>
          </a:p>
        </p:txBody>
      </p:sp>
      <p:sp>
        <p:nvSpPr>
          <p:cNvPr id="2528270" name="AutoShape 14"/>
          <p:cNvSpPr>
            <a:spLocks noChangeArrowheads="1"/>
          </p:cNvSpPr>
          <p:nvPr/>
        </p:nvSpPr>
        <p:spPr bwMode="auto">
          <a:xfrm rot="21005428">
            <a:off x="6073775" y="4784725"/>
            <a:ext cx="2328863" cy="1636713"/>
          </a:xfrm>
          <a:prstGeom prst="irregularSeal2">
            <a:avLst/>
          </a:prstGeom>
          <a:solidFill>
            <a:schemeClr val="accent2">
              <a:lumMod val="40000"/>
              <a:lumOff val="60000"/>
            </a:schemeClr>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1800" dirty="0"/>
              <a:t>Psychiatric</a:t>
            </a:r>
          </a:p>
          <a:p>
            <a:pPr algn="ctr">
              <a:spcBef>
                <a:spcPct val="0"/>
              </a:spcBef>
              <a:buFontTx/>
              <a:buNone/>
              <a:defRPr/>
            </a:pPr>
            <a:r>
              <a:rPr lang="en-US" altLang="en-US" sz="1800" dirty="0"/>
              <a:t>26.2% (1 in 4)</a:t>
            </a:r>
          </a:p>
          <a:p>
            <a:pPr algn="ctr">
              <a:spcBef>
                <a:spcPct val="0"/>
              </a:spcBef>
              <a:buFontTx/>
              <a:buNone/>
              <a:defRPr/>
            </a:pPr>
            <a:r>
              <a:rPr lang="en-US" altLang="en-US" sz="1800" dirty="0"/>
              <a:t>57.7 million</a:t>
            </a:r>
          </a:p>
        </p:txBody>
      </p:sp>
      <p:sp>
        <p:nvSpPr>
          <p:cNvPr id="78862" name="Title 2"/>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Disability Facts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5282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52826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52826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52826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52826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52826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528260"/>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528262"/>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528266"/>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2528268"/>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2528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8259" grpId="0" animBg="1"/>
      <p:bldP spid="2528260" grpId="0" animBg="1"/>
      <p:bldP spid="2528261" grpId="0" animBg="1"/>
      <p:bldP spid="2528262" grpId="0" animBg="1"/>
      <p:bldP spid="2528263" grpId="0" animBg="1"/>
      <p:bldP spid="2528264" grpId="0" animBg="1"/>
      <p:bldP spid="2528266" grpId="0" animBg="1"/>
      <p:bldP spid="2528267" grpId="0" animBg="1"/>
      <p:bldP spid="2528268" grpId="0" animBg="1"/>
      <p:bldP spid="2528269" grpId="0" animBg="1"/>
      <p:bldP spid="25282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2"/>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Types of Disabilities</a:t>
            </a:r>
          </a:p>
        </p:txBody>
      </p:sp>
      <p:sp>
        <p:nvSpPr>
          <p:cNvPr id="80898" name="TextBox 3"/>
          <p:cNvSpPr txBox="1">
            <a:spLocks noChangeArrowheads="1"/>
          </p:cNvSpPr>
          <p:nvPr/>
        </p:nvSpPr>
        <p:spPr bwMode="auto">
          <a:xfrm>
            <a:off x="1219200" y="1752600"/>
            <a:ext cx="6858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latin typeface="Arial Rounded MT Bold" panose="020F0704030504030204" pitchFamily="34" charset="0"/>
              </a:rPr>
              <a:t>"It was ability that mattered, not disability, which is a word I'm not crazy about using.”</a:t>
            </a:r>
          </a:p>
          <a:p>
            <a:endParaRPr lang="en-US" altLang="en-US">
              <a:latin typeface="Georgia" panose="02040502050405020303" pitchFamily="18" charset="0"/>
            </a:endParaRPr>
          </a:p>
          <a:p>
            <a:r>
              <a:rPr lang="en-US" altLang="en-US">
                <a:latin typeface="Georgia" panose="02040502050405020303" pitchFamily="18" charset="0"/>
              </a:rPr>
              <a:t> 			</a:t>
            </a:r>
            <a:r>
              <a:rPr lang="en-US" altLang="en-US">
                <a:latin typeface="Boopee" panose="02000506020000020003" pitchFamily="2" charset="0"/>
              </a:rPr>
              <a:t>	</a:t>
            </a:r>
            <a:r>
              <a:rPr lang="en-US" altLang="en-US" sz="3600">
                <a:latin typeface="Boopee" panose="02000506020000020003" pitchFamily="2" charset="0"/>
              </a:rPr>
              <a:t>- Marlee Matlin</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5"/>
          <p:cNvSpPr>
            <a:spLocks noGrp="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Variations in Disability Types</a:t>
            </a:r>
          </a:p>
        </p:txBody>
      </p:sp>
      <p:pic>
        <p:nvPicPr>
          <p:cNvPr id="82946" name="Picture 12" descr="C:\Documents and Settings\Administrator\Local Settings\Temporary Internet Files\Content.IE5\RCN3985M\MP900438373[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19263" y="2160588"/>
            <a:ext cx="2838450" cy="3819525"/>
          </a:xfrm>
          <a:ln>
            <a:solidFill>
              <a:schemeClr val="tx1"/>
            </a:solidFill>
            <a:miter lim="800000"/>
            <a:headEnd/>
            <a:tailEnd/>
          </a:ln>
        </p:spPr>
      </p:pic>
      <p:sp>
        <p:nvSpPr>
          <p:cNvPr id="2" name="Text Placeholder 1"/>
          <p:cNvSpPr>
            <a:spLocks noGrp="1"/>
          </p:cNvSpPr>
          <p:nvPr>
            <p:ph type="body" idx="4294967295"/>
          </p:nvPr>
        </p:nvSpPr>
        <p:spPr>
          <a:xfrm>
            <a:off x="1368425" y="1149350"/>
            <a:ext cx="3868738" cy="1011238"/>
          </a:xfrm>
        </p:spPr>
        <p:txBody>
          <a:bodyPr>
            <a:normAutofit fontScale="92500" lnSpcReduction="10000"/>
          </a:bodyPr>
          <a:lstStyle/>
          <a:p>
            <a:pPr eaLnBrk="1" fontAlgn="auto" hangingPunct="1">
              <a:spcAft>
                <a:spcPts val="0"/>
              </a:spcAft>
              <a:buFont typeface="Wingdings 2"/>
              <a:buNone/>
              <a:defRPr/>
            </a:pPr>
            <a:endParaRPr dirty="0"/>
          </a:p>
          <a:p>
            <a:pPr algn="ctr" eaLnBrk="1" fontAlgn="auto" hangingPunct="1">
              <a:spcAft>
                <a:spcPts val="0"/>
              </a:spcAft>
              <a:buFont typeface="Wingdings 2"/>
              <a:buNone/>
              <a:defRPr/>
            </a:pPr>
            <a:r>
              <a:rPr sz="3000" dirty="0"/>
              <a:t>Adult Onset</a:t>
            </a:r>
          </a:p>
          <a:p>
            <a:pPr eaLnBrk="1" fontAlgn="auto" hangingPunct="1">
              <a:spcAft>
                <a:spcPts val="0"/>
              </a:spcAft>
              <a:buFont typeface="Wingdings 2"/>
              <a:buNone/>
              <a:defRPr/>
            </a:pPr>
            <a:endParaRPr sz="3000" dirty="0"/>
          </a:p>
          <a:p>
            <a:pPr eaLnBrk="1" fontAlgn="auto" hangingPunct="1">
              <a:spcAft>
                <a:spcPts val="0"/>
              </a:spcAft>
              <a:buFont typeface="Wingdings 2"/>
              <a:buNone/>
              <a:defRPr/>
            </a:pPr>
            <a:endParaRPr dirty="0"/>
          </a:p>
        </p:txBody>
      </p:sp>
      <p:sp>
        <p:nvSpPr>
          <p:cNvPr id="82948" name="Text Placeholder 2"/>
          <p:cNvSpPr>
            <a:spLocks noGrp="1"/>
          </p:cNvSpPr>
          <p:nvPr>
            <p:ph type="body" sz="quarter" idx="4294967295"/>
          </p:nvPr>
        </p:nvSpPr>
        <p:spPr>
          <a:xfrm>
            <a:off x="4808538" y="1536700"/>
            <a:ext cx="3887787" cy="823913"/>
          </a:xfrm>
        </p:spPr>
        <p:txBody>
          <a:bodyPr/>
          <a:lstStyle/>
          <a:p>
            <a:pPr algn="ctr" eaLnBrk="1" hangingPunct="1">
              <a:buFont typeface="Wingdings 2" panose="05020102010507070707" pitchFamily="18" charset="2"/>
              <a:buNone/>
            </a:pPr>
            <a:r>
              <a:rPr lang="en-US" altLang="en-US" sz="2800">
                <a:ea typeface="ＭＳ Ｐゴシック" panose="020B0600070205080204" pitchFamily="34" charset="-128"/>
              </a:rPr>
              <a:t>Childhood Onset</a:t>
            </a:r>
          </a:p>
          <a:p>
            <a:pPr algn="ctr" eaLnBrk="1" hangingPunct="1">
              <a:buFont typeface="Wingdings 2" panose="05020102010507070707" pitchFamily="18" charset="2"/>
              <a:buNone/>
            </a:pPr>
            <a:endParaRPr lang="en-US" altLang="en-US">
              <a:ea typeface="ＭＳ Ｐゴシック" panose="020B0600070205080204" pitchFamily="34" charset="-128"/>
            </a:endParaRPr>
          </a:p>
        </p:txBody>
      </p:sp>
      <p:pic>
        <p:nvPicPr>
          <p:cNvPr id="82949" name="Picture 15" descr="C:\Documents and Settings\Administrator\Local Settings\Temporary Internet Files\Content.IE5\CW6UTEX8\MP900439319[1].jpg"/>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4954588" y="2160588"/>
            <a:ext cx="3751262" cy="3819525"/>
          </a:xfrm>
          <a:ln>
            <a:solidFill>
              <a:schemeClr val="tx1"/>
            </a:solidFill>
            <a:miter lim="800000"/>
            <a:headEnd/>
            <a:tailEnd/>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5"/>
          <p:cNvSpPr>
            <a:spLocks noGrp="1"/>
          </p:cNvSpPr>
          <p:nvPr>
            <p:ph type="title"/>
          </p:nvPr>
        </p:nvSpPr>
        <p:spPr>
          <a:xfrm>
            <a:off x="533400" y="76200"/>
            <a:ext cx="8534400" cy="1143000"/>
          </a:xfrm>
        </p:spPr>
        <p:txBody>
          <a:bodyPr/>
          <a:lstStyle/>
          <a:p>
            <a:pPr eaLnBrk="1" hangingPunct="1"/>
            <a:r>
              <a:rPr lang="en-US" altLang="en-US" sz="4000">
                <a:latin typeface="Georgia" panose="02040502050405020303" pitchFamily="18" charset="0"/>
                <a:ea typeface="ＭＳ Ｐゴシック" panose="020B0600070205080204" pitchFamily="34" charset="-128"/>
              </a:rPr>
              <a:t>Variations in Disability Types</a:t>
            </a:r>
          </a:p>
        </p:txBody>
      </p:sp>
      <p:pic>
        <p:nvPicPr>
          <p:cNvPr id="84994" name="Picture 4" descr="C:\Documents and Settings\Administrator\Local Settings\Temporary Internet Files\Content.IE5\AVWRY7SF\MP90028909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2493963"/>
            <a:ext cx="2419350" cy="3657600"/>
          </a:xfrm>
        </p:spPr>
      </p:pic>
      <p:sp>
        <p:nvSpPr>
          <p:cNvPr id="2" name="Text Placeholder 1"/>
          <p:cNvSpPr>
            <a:spLocks noGrp="1"/>
          </p:cNvSpPr>
          <p:nvPr>
            <p:ph type="body" idx="4294967295"/>
          </p:nvPr>
        </p:nvSpPr>
        <p:spPr>
          <a:xfrm>
            <a:off x="931863" y="1411288"/>
            <a:ext cx="4249737" cy="849312"/>
          </a:xfrm>
        </p:spPr>
        <p:txBody>
          <a:bodyPr>
            <a:normAutofit fontScale="85000" lnSpcReduction="20000"/>
          </a:bodyPr>
          <a:lstStyle/>
          <a:p>
            <a:pPr eaLnBrk="1" fontAlgn="auto" hangingPunct="1">
              <a:spcAft>
                <a:spcPts val="0"/>
              </a:spcAft>
              <a:buFont typeface="Wingdings 2"/>
              <a:buNone/>
              <a:defRPr/>
            </a:pPr>
            <a:endParaRPr dirty="0"/>
          </a:p>
          <a:p>
            <a:pPr algn="ctr" eaLnBrk="1" fontAlgn="auto" hangingPunct="1">
              <a:spcAft>
                <a:spcPts val="0"/>
              </a:spcAft>
              <a:buFont typeface="Wingdings 2"/>
              <a:buNone/>
              <a:defRPr/>
            </a:pPr>
            <a:r>
              <a:rPr sz="3300" dirty="0"/>
              <a:t>Visible</a:t>
            </a:r>
          </a:p>
          <a:p>
            <a:pPr eaLnBrk="1" fontAlgn="auto" hangingPunct="1">
              <a:spcAft>
                <a:spcPts val="0"/>
              </a:spcAft>
              <a:buFont typeface="Wingdings 2"/>
              <a:buNone/>
              <a:defRPr/>
            </a:pPr>
            <a:endParaRPr dirty="0"/>
          </a:p>
          <a:p>
            <a:pPr eaLnBrk="1" fontAlgn="auto" hangingPunct="1">
              <a:spcAft>
                <a:spcPts val="0"/>
              </a:spcAft>
              <a:buFont typeface="Wingdings 2"/>
              <a:buNone/>
              <a:defRPr/>
            </a:pPr>
            <a:endParaRPr dirty="0"/>
          </a:p>
        </p:txBody>
      </p:sp>
      <p:sp>
        <p:nvSpPr>
          <p:cNvPr id="84996" name="Text Placeholder 2"/>
          <p:cNvSpPr>
            <a:spLocks noGrp="1"/>
          </p:cNvSpPr>
          <p:nvPr>
            <p:ph type="body" sz="quarter" idx="4294967295"/>
          </p:nvPr>
        </p:nvSpPr>
        <p:spPr>
          <a:xfrm>
            <a:off x="4800600" y="1717675"/>
            <a:ext cx="3887788" cy="823913"/>
          </a:xfrm>
        </p:spPr>
        <p:txBody>
          <a:bodyPr/>
          <a:lstStyle/>
          <a:p>
            <a:pPr algn="ctr" eaLnBrk="1" hangingPunct="1">
              <a:buFont typeface="Wingdings 2" panose="05020102010507070707" pitchFamily="18" charset="2"/>
              <a:buNone/>
            </a:pPr>
            <a:r>
              <a:rPr lang="en-US" altLang="en-US" sz="2800">
                <a:ea typeface="ＭＳ Ｐゴシック" panose="020B0600070205080204" pitchFamily="34" charset="-128"/>
              </a:rPr>
              <a:t>Invisible</a:t>
            </a:r>
          </a:p>
          <a:p>
            <a:pPr eaLnBrk="1" hangingPunct="1">
              <a:buFont typeface="Wingdings 2" panose="05020102010507070707" pitchFamily="18" charset="2"/>
              <a:buNone/>
            </a:pPr>
            <a:endParaRPr lang="en-US" altLang="en-US">
              <a:ea typeface="ＭＳ Ｐゴシック" panose="020B0600070205080204" pitchFamily="34" charset="-128"/>
            </a:endParaRPr>
          </a:p>
        </p:txBody>
      </p:sp>
      <p:pic>
        <p:nvPicPr>
          <p:cNvPr id="84997" name="Picture 9" descr="C:\Documents and Settings\Administrator\Local Settings\Temporary Internet Files\Content.IE5\AVWRY7SF\MP9003998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438400"/>
            <a:ext cx="25146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5"/>
          <p:cNvSpPr>
            <a:spLocks noGrp="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Variations in Disability Types</a:t>
            </a:r>
          </a:p>
        </p:txBody>
      </p:sp>
      <p:sp>
        <p:nvSpPr>
          <p:cNvPr id="86018" name="Text Placeholder 1"/>
          <p:cNvSpPr>
            <a:spLocks noGrp="1"/>
          </p:cNvSpPr>
          <p:nvPr>
            <p:ph idx="1"/>
          </p:nvPr>
        </p:nvSpPr>
        <p:spPr>
          <a:xfrm>
            <a:off x="1533525" y="1211263"/>
            <a:ext cx="2660650" cy="1196975"/>
          </a:xfrm>
        </p:spPr>
        <p:txBody>
          <a:bodyPr/>
          <a:lstStyle/>
          <a:p>
            <a:pPr eaLnBrk="1" hangingPunct="1">
              <a:buFont typeface="Wingdings 2" panose="05020102010507070707" pitchFamily="18" charset="2"/>
              <a:buNone/>
            </a:pPr>
            <a:endParaRPr lang="en-US" altLang="en-US">
              <a:ea typeface="ＭＳ Ｐゴシック" panose="020B0600070205080204" pitchFamily="34" charset="-128"/>
            </a:endParaRPr>
          </a:p>
          <a:p>
            <a:pPr algn="ctr" eaLnBrk="1" hangingPunct="1">
              <a:buFont typeface="Wingdings 2" panose="05020102010507070707" pitchFamily="18" charset="2"/>
              <a:buNone/>
            </a:pPr>
            <a:r>
              <a:rPr lang="en-US" altLang="en-US" sz="2800">
                <a:ea typeface="ＭＳ Ｐゴシック" panose="020B0600070205080204" pitchFamily="34" charset="-128"/>
              </a:rPr>
              <a:t>Temporary</a:t>
            </a:r>
          </a:p>
          <a:p>
            <a:pPr eaLnBrk="1" hangingPunct="1">
              <a:buFont typeface="Wingdings 2" panose="05020102010507070707" pitchFamily="18" charset="2"/>
              <a:buNone/>
            </a:pPr>
            <a:endParaRPr lang="en-US" altLang="en-US">
              <a:ea typeface="ＭＳ Ｐゴシック" panose="020B0600070205080204" pitchFamily="34" charset="-128"/>
            </a:endParaRPr>
          </a:p>
        </p:txBody>
      </p:sp>
      <p:sp>
        <p:nvSpPr>
          <p:cNvPr id="3" name="Text Placeholder 2"/>
          <p:cNvSpPr>
            <a:spLocks noGrp="1"/>
          </p:cNvSpPr>
          <p:nvPr>
            <p:ph type="body" sz="quarter" idx="4294967295"/>
          </p:nvPr>
        </p:nvSpPr>
        <p:spPr>
          <a:xfrm>
            <a:off x="5099050" y="1344613"/>
            <a:ext cx="3887788" cy="1036637"/>
          </a:xfrm>
        </p:spPr>
        <p:txBody>
          <a:bodyPr>
            <a:normAutofit fontScale="92500" lnSpcReduction="10000"/>
          </a:bodyPr>
          <a:lstStyle/>
          <a:p>
            <a:pPr eaLnBrk="1" fontAlgn="auto" hangingPunct="1">
              <a:spcAft>
                <a:spcPts val="0"/>
              </a:spcAft>
              <a:buFont typeface="Wingdings 2"/>
              <a:buNone/>
              <a:defRPr/>
            </a:pPr>
            <a:endParaRPr lang="en-US" dirty="0"/>
          </a:p>
          <a:p>
            <a:pPr algn="ctr" eaLnBrk="1" fontAlgn="auto" hangingPunct="1">
              <a:spcAft>
                <a:spcPts val="0"/>
              </a:spcAft>
              <a:buFont typeface="Wingdings 2"/>
              <a:buNone/>
              <a:defRPr/>
            </a:pPr>
            <a:r>
              <a:rPr lang="en-US" sz="3000" dirty="0"/>
              <a:t>Chronic</a:t>
            </a:r>
          </a:p>
          <a:p>
            <a:pPr eaLnBrk="1" fontAlgn="auto" hangingPunct="1">
              <a:spcAft>
                <a:spcPts val="0"/>
              </a:spcAft>
              <a:buFont typeface="Wingdings 2"/>
              <a:buNone/>
              <a:defRPr/>
            </a:pPr>
            <a:endParaRPr lang="en-US" dirty="0"/>
          </a:p>
        </p:txBody>
      </p:sp>
      <p:pic>
        <p:nvPicPr>
          <p:cNvPr id="86020" name="Picture 4" descr="http://cerebralpalsysigns.org/images/cerebral-pals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81250"/>
            <a:ext cx="25050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8" descr="http://us.123rf.com/400wm/400/400/ginasanders/ginasanders1010/ginasanders101000974/8007639-young-woman-with-a-leg-cast-and-crutches-in-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00300"/>
            <a:ext cx="2593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Session Goal</a:t>
            </a:r>
          </a:p>
        </p:txBody>
      </p:sp>
      <p:sp>
        <p:nvSpPr>
          <p:cNvPr id="17409" name="Text Placeholder 1"/>
          <p:cNvSpPr>
            <a:spLocks noGrp="1"/>
          </p:cNvSpPr>
          <p:nvPr>
            <p:ph idx="1"/>
          </p:nvPr>
        </p:nvSpPr>
        <p:spPr>
          <a:xfrm>
            <a:off x="1368425" y="2286000"/>
            <a:ext cx="7604125" cy="3840163"/>
          </a:xfrm>
        </p:spPr>
        <p:txBody>
          <a:bodyPr/>
          <a:lstStyle/>
          <a:p>
            <a:pPr marL="0" indent="0" eaLnBrk="1" hangingPunct="1">
              <a:spcBef>
                <a:spcPts val="0"/>
              </a:spcBef>
              <a:buFont typeface="Arial" panose="020B0604020202020204" pitchFamily="34" charset="0"/>
              <a:buNone/>
              <a:defRPr/>
            </a:pPr>
            <a:r>
              <a:rPr lang="en-US" altLang="en-US" sz="2800" dirty="0"/>
              <a:t>Improve customer service through improved awareness of human disabilities and increase levels of comfort in working with diverse groups of people.</a:t>
            </a:r>
          </a:p>
          <a:p>
            <a:pPr eaLnBrk="1" hangingPunct="1">
              <a:defRPr/>
            </a:pPr>
            <a:endParaRPr lang="en-US" altLang="en-US" sz="2800"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descr="http://i.dailymail.co.uk/i/pix/2009/07/01/article-1196755-058DCDF9000005DC-866_634x7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94113"/>
            <a:ext cx="218122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Title 5"/>
          <p:cNvSpPr>
            <a:spLocks noGrp="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Variations in Disability Types</a:t>
            </a:r>
          </a:p>
        </p:txBody>
      </p:sp>
      <p:sp>
        <p:nvSpPr>
          <p:cNvPr id="87043" name="Text Placeholder 1"/>
          <p:cNvSpPr>
            <a:spLocks noGrp="1"/>
          </p:cNvSpPr>
          <p:nvPr>
            <p:ph idx="1"/>
          </p:nvPr>
        </p:nvSpPr>
        <p:spPr>
          <a:xfrm>
            <a:off x="1368425" y="1435100"/>
            <a:ext cx="3432175" cy="820738"/>
          </a:xfrm>
        </p:spPr>
        <p:txBody>
          <a:bodyPr/>
          <a:lstStyle/>
          <a:p>
            <a:pPr eaLnBrk="1" hangingPunct="1">
              <a:buFont typeface="Wingdings 2" panose="05020102010507070707" pitchFamily="18" charset="2"/>
              <a:buNone/>
            </a:pPr>
            <a:r>
              <a:rPr lang="en-US" altLang="en-US" sz="2800">
                <a:ea typeface="ＭＳ Ｐゴシック" panose="020B0600070205080204" pitchFamily="34" charset="-128"/>
              </a:rPr>
              <a:t>Nominally impairing</a:t>
            </a:r>
          </a:p>
          <a:p>
            <a:pPr eaLnBrk="1" hangingPunct="1">
              <a:buFont typeface="Wingdings 2" panose="05020102010507070707" pitchFamily="18" charset="2"/>
              <a:buNone/>
            </a:pPr>
            <a:endParaRPr lang="en-US" altLang="en-US">
              <a:ea typeface="ＭＳ Ｐゴシック" panose="020B0600070205080204" pitchFamily="34" charset="-128"/>
            </a:endParaRPr>
          </a:p>
        </p:txBody>
      </p:sp>
      <p:pic>
        <p:nvPicPr>
          <p:cNvPr id="87044" name="Picture 2" descr="http://topnews.in/files/Guide.Dogs.Blind.Peo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2211388"/>
            <a:ext cx="2181225"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Placeholder 2"/>
          <p:cNvSpPr>
            <a:spLocks noGrp="1"/>
          </p:cNvSpPr>
          <p:nvPr>
            <p:ph type="body" sz="quarter" idx="4294967295"/>
          </p:nvPr>
        </p:nvSpPr>
        <p:spPr>
          <a:xfrm>
            <a:off x="5019675" y="1479550"/>
            <a:ext cx="4124325" cy="731838"/>
          </a:xfrm>
        </p:spPr>
        <p:txBody>
          <a:bodyPr/>
          <a:lstStyle/>
          <a:p>
            <a:pPr eaLnBrk="1" hangingPunct="1">
              <a:buFont typeface="Wingdings 2" panose="05020102010507070707" pitchFamily="18" charset="2"/>
              <a:buNone/>
            </a:pPr>
            <a:r>
              <a:rPr lang="en-US" altLang="en-US" sz="2800">
                <a:ea typeface="ＭＳ Ｐゴシック" panose="020B0600070205080204" pitchFamily="34" charset="-128"/>
              </a:rPr>
              <a:t>Significantly impairing</a:t>
            </a:r>
          </a:p>
          <a:p>
            <a:pPr eaLnBrk="1" hangingPunct="1">
              <a:buFont typeface="Wingdings 2" panose="05020102010507070707" pitchFamily="18" charset="2"/>
              <a:buNone/>
            </a:pPr>
            <a:endParaRPr lang="en-US" altLang="en-US">
              <a:ea typeface="ＭＳ Ｐゴシック" panose="020B0600070205080204" pitchFamily="34" charset="-128"/>
            </a:endParaRPr>
          </a:p>
        </p:txBody>
      </p:sp>
      <p:pic>
        <p:nvPicPr>
          <p:cNvPr id="87046" name="Picture 2" descr="http://blogs.reuters.com/uknews/files/2008/11/dow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3694113"/>
            <a:ext cx="22098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4" descr="http://blog.amsvans.com/wp-content/uploads/2011/01/aw.jpg"/>
          <p:cNvPicPr>
            <a:picLocks noChangeAspect="1" noChangeArrowheads="1"/>
          </p:cNvPicPr>
          <p:nvPr/>
        </p:nvPicPr>
        <p:blipFill>
          <a:blip r:embed="rId6">
            <a:extLst>
              <a:ext uri="{28A0092B-C50C-407E-A947-70E740481C1C}">
                <a14:useLocalDpi xmlns:a14="http://schemas.microsoft.com/office/drawing/2010/main" val="0"/>
              </a:ext>
            </a:extLst>
          </a:blip>
          <a:srcRect l="31667" r="6667"/>
          <a:stretch>
            <a:fillRect/>
          </a:stretch>
        </p:blipFill>
        <p:spPr bwMode="auto">
          <a:xfrm>
            <a:off x="442913" y="2255838"/>
            <a:ext cx="207168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5"/>
          <p:cNvSpPr>
            <a:spLocks noGrp="1"/>
          </p:cNvSpPr>
          <p:nvPr>
            <p:ph type="title"/>
          </p:nvPr>
        </p:nvSpPr>
        <p:spPr/>
        <p:txBody>
          <a:bodyPr/>
          <a:lstStyle/>
          <a:p>
            <a:pPr eaLnBrk="1" hangingPunct="1"/>
            <a:r>
              <a:rPr lang="en-US" altLang="en-US">
                <a:latin typeface="Georgia" panose="02040502050405020303" pitchFamily="18" charset="0"/>
                <a:ea typeface="ＭＳ Ｐゴシック" panose="020B0600070205080204" pitchFamily="34" charset="-128"/>
              </a:rPr>
              <a:t>Variations in Disability Types</a:t>
            </a:r>
          </a:p>
        </p:txBody>
      </p:sp>
      <p:sp>
        <p:nvSpPr>
          <p:cNvPr id="89090" name="Text Placeholder 12"/>
          <p:cNvSpPr>
            <a:spLocks noGrp="1"/>
          </p:cNvSpPr>
          <p:nvPr>
            <p:ph idx="1"/>
          </p:nvPr>
        </p:nvSpPr>
        <p:spPr>
          <a:xfrm>
            <a:off x="1668463" y="1714500"/>
            <a:ext cx="1516062" cy="757238"/>
          </a:xfrm>
        </p:spPr>
        <p:txBody>
          <a:bodyPr/>
          <a:lstStyle/>
          <a:p>
            <a:pPr eaLnBrk="1" hangingPunct="1">
              <a:buFont typeface="Wingdings 2" panose="05020102010507070707" pitchFamily="18" charset="2"/>
              <a:buNone/>
            </a:pPr>
            <a:r>
              <a:rPr lang="en-US" altLang="en-US" sz="2800">
                <a:ea typeface="ＭＳ Ｐゴシック" panose="020B0600070205080204" pitchFamily="34" charset="-128"/>
              </a:rPr>
              <a:t>Stable</a:t>
            </a:r>
          </a:p>
        </p:txBody>
      </p:sp>
      <p:sp>
        <p:nvSpPr>
          <p:cNvPr id="89091" name="Text Placeholder 2"/>
          <p:cNvSpPr>
            <a:spLocks noGrp="1"/>
          </p:cNvSpPr>
          <p:nvPr>
            <p:ph type="body" sz="quarter" idx="4294967295"/>
          </p:nvPr>
        </p:nvSpPr>
        <p:spPr>
          <a:xfrm>
            <a:off x="5713413" y="1681163"/>
            <a:ext cx="2287587" cy="823912"/>
          </a:xfrm>
        </p:spPr>
        <p:txBody>
          <a:bodyPr/>
          <a:lstStyle/>
          <a:p>
            <a:pPr eaLnBrk="1" hangingPunct="1">
              <a:buFont typeface="Wingdings 2" panose="05020102010507070707" pitchFamily="18" charset="2"/>
              <a:buNone/>
            </a:pPr>
            <a:r>
              <a:rPr lang="en-US" altLang="en-US" sz="2800">
                <a:ea typeface="ＭＳ Ｐゴシック" panose="020B0600070205080204" pitchFamily="34" charset="-128"/>
              </a:rPr>
              <a:t>Progressive</a:t>
            </a:r>
          </a:p>
        </p:txBody>
      </p:sp>
      <p:pic>
        <p:nvPicPr>
          <p:cNvPr id="89092" name="Picture 2" descr="http://static.ddmcdn.com/gif/parkinsons-disea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65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 descr="http://aad.typepad.com/.a/6a00e551884b1788340120a6297e35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36337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Box 6"/>
          <p:cNvSpPr txBox="1">
            <a:spLocks noChangeArrowheads="1"/>
          </p:cNvSpPr>
          <p:nvPr/>
        </p:nvSpPr>
        <p:spPr bwMode="auto">
          <a:xfrm>
            <a:off x="0" y="64008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600">
                <a:solidFill>
                  <a:schemeClr val="bg1"/>
                </a:solidFill>
                <a:latin typeface="Georgia" panose="02040502050405020303" pitchFamily="18" charset="0"/>
              </a:rPr>
              <a:t>Modern Disability. (2011). </a:t>
            </a:r>
            <a:r>
              <a:rPr lang="en-US" altLang="en-US" sz="1600" i="1">
                <a:solidFill>
                  <a:schemeClr val="bg1"/>
                </a:solidFill>
                <a:latin typeface="Georgia" panose="02040502050405020303" pitchFamily="18" charset="0"/>
              </a:rPr>
              <a:t>Disability etiquette… So everyone can relax and get the job </a:t>
            </a:r>
            <a:r>
              <a:rPr lang="en-US" altLang="en-US" i="1">
                <a:solidFill>
                  <a:schemeClr val="bg1"/>
                </a:solidFill>
                <a:latin typeface="Georgia" panose="02040502050405020303" pitchFamily="18" charset="0"/>
              </a:rPr>
              <a:t>done</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371600" y="304800"/>
            <a:ext cx="7604125" cy="1143000"/>
          </a:xfrm>
        </p:spPr>
        <p:txBody>
          <a:bodyPr/>
          <a:lstStyle/>
          <a:p>
            <a:pPr eaLnBrk="1" hangingPunct="1"/>
            <a:r>
              <a:rPr lang="en-US" altLang="en-US" sz="4000">
                <a:solidFill>
                  <a:schemeClr val="bg1"/>
                </a:solidFill>
                <a:latin typeface="Georgia" panose="02040502050405020303" pitchFamily="18" charset="0"/>
                <a:ea typeface="ＭＳ Ｐゴシック" panose="020B0600070205080204" pitchFamily="34" charset="-128"/>
              </a:rPr>
              <a:t>Hank Williams Sr.</a:t>
            </a:r>
            <a:br>
              <a:rPr lang="en-US" altLang="en-US">
                <a:solidFill>
                  <a:schemeClr val="tx1"/>
                </a:solidFill>
                <a:latin typeface="Georgia" panose="02040502050405020303" pitchFamily="18" charset="0"/>
                <a:ea typeface="ＭＳ Ｐゴシック" panose="020B0600070205080204" pitchFamily="34" charset="-128"/>
              </a:rPr>
            </a:br>
            <a:r>
              <a:rPr lang="en-US" altLang="en-US" sz="3200">
                <a:latin typeface="Georgia" panose="02040502050405020303" pitchFamily="18" charset="0"/>
                <a:ea typeface="ＭＳ Ｐゴシック" panose="020B0600070205080204" pitchFamily="34" charset="-128"/>
              </a:rPr>
              <a:t>Country music singer</a:t>
            </a:r>
            <a:br>
              <a:rPr lang="en-US" altLang="en-US">
                <a:ea typeface="ＭＳ Ｐゴシック" panose="020B0600070205080204" pitchFamily="34" charset="-128"/>
              </a:rPr>
            </a:br>
            <a:endParaRPr lang="en-US" altLang="en-US">
              <a:solidFill>
                <a:schemeClr val="tx1"/>
              </a:solidFill>
              <a:ea typeface="ＭＳ Ｐゴシック" panose="020B0600070205080204" pitchFamily="34" charset="-128"/>
            </a:endParaRPr>
          </a:p>
        </p:txBody>
      </p:sp>
      <p:pic>
        <p:nvPicPr>
          <p:cNvPr id="90114" name="Picture 2" descr="http://www.johngilmore.com/Celebrities/images/hank_to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463" y="1447800"/>
            <a:ext cx="47244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20521404">
            <a:off x="5118443" y="4725783"/>
            <a:ext cx="2608406" cy="1754326"/>
          </a:xfrm>
          <a:prstGeom prst="rect">
            <a:avLst/>
          </a:prstGeom>
          <a:noFill/>
        </p:spPr>
        <p:txBody>
          <a:bodyPr wrap="none">
            <a:spAutoFit/>
          </a:bodyPr>
          <a:lstStyle/>
          <a:p>
            <a:pPr algn="ctr" fontAlgn="auto">
              <a:spcBef>
                <a:spcPts val="0"/>
              </a:spcBef>
              <a:spcAft>
                <a:spcPts val="0"/>
              </a:spcAft>
              <a:defRPr/>
            </a:pPr>
            <a:r>
              <a:rPr lang="en-US" sz="5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Spina</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endParaRPr>
          </a:p>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 Bifida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http://www.punchline.com/photos/494.JPG"/>
          <p:cNvPicPr>
            <a:picLocks noChangeAspect="1" noChangeArrowheads="1"/>
          </p:cNvPicPr>
          <p:nvPr/>
        </p:nvPicPr>
        <p:blipFill>
          <a:blip r:embed="rId2">
            <a:extLst>
              <a:ext uri="{28A0092B-C50C-407E-A947-70E740481C1C}">
                <a14:useLocalDpi xmlns:a14="http://schemas.microsoft.com/office/drawing/2010/main" val="0"/>
              </a:ext>
            </a:extLst>
          </a:blip>
          <a:srcRect b="5441"/>
          <a:stretch>
            <a:fillRect/>
          </a:stretch>
        </p:blipFill>
        <p:spPr bwMode="auto">
          <a:xfrm>
            <a:off x="2871788" y="1435100"/>
            <a:ext cx="46482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p:cNvSpPr>
            <a:spLocks noGrp="1"/>
          </p:cNvSpPr>
          <p:nvPr>
            <p:ph type="title"/>
          </p:nvPr>
        </p:nvSpPr>
        <p:spPr>
          <a:xfrm>
            <a:off x="1393825" y="292100"/>
            <a:ext cx="7604125" cy="1143000"/>
          </a:xfrm>
        </p:spPr>
        <p:txBody>
          <a:bodyPr/>
          <a:lstStyle/>
          <a:p>
            <a:pPr eaLnBrk="1" hangingPunct="1"/>
            <a:r>
              <a:rPr lang="en-US" altLang="en-US" sz="4000">
                <a:solidFill>
                  <a:schemeClr val="bg1"/>
                </a:solidFill>
                <a:latin typeface="Georgia" panose="02040502050405020303" pitchFamily="18" charset="0"/>
                <a:ea typeface="ＭＳ Ｐゴシック" panose="020B0600070205080204" pitchFamily="34" charset="-128"/>
              </a:rPr>
              <a:t>Josh Blue</a:t>
            </a:r>
            <a:br>
              <a:rPr lang="en-US" altLang="en-US">
                <a:solidFill>
                  <a:schemeClr val="bg1"/>
                </a:solidFill>
                <a:latin typeface="Georgia" panose="02040502050405020303" pitchFamily="18" charset="0"/>
                <a:ea typeface="ＭＳ Ｐゴシック" panose="020B0600070205080204" pitchFamily="34" charset="-128"/>
              </a:rPr>
            </a:br>
            <a:r>
              <a:rPr lang="en-US" altLang="en-US" sz="3200">
                <a:latin typeface="Georgia" panose="02040502050405020303" pitchFamily="18" charset="0"/>
                <a:ea typeface="ＭＳ Ｐゴシック" panose="020B0600070205080204" pitchFamily="34" charset="-128"/>
              </a:rPr>
              <a:t>2006 winner of Last Comic Standing</a:t>
            </a:r>
            <a:br>
              <a:rPr lang="en-US" altLang="en-US">
                <a:ea typeface="ＭＳ Ｐゴシック" panose="020B0600070205080204" pitchFamily="34" charset="-128"/>
              </a:rPr>
            </a:br>
            <a:endParaRPr lang="en-US" altLang="en-US">
              <a:solidFill>
                <a:schemeClr val="bg1"/>
              </a:solidFill>
              <a:latin typeface="Georgia" panose="02040502050405020303" pitchFamily="18" charset="0"/>
              <a:ea typeface="ＭＳ Ｐゴシック" panose="020B0600070205080204" pitchFamily="34" charset="-128"/>
            </a:endParaRPr>
          </a:p>
        </p:txBody>
      </p:sp>
      <p:sp>
        <p:nvSpPr>
          <p:cNvPr id="6" name="Rectangle 5"/>
          <p:cNvSpPr/>
          <p:nvPr/>
        </p:nvSpPr>
        <p:spPr>
          <a:xfrm rot="20521404">
            <a:off x="790898" y="4591409"/>
            <a:ext cx="3663439" cy="1754326"/>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Cerebral </a:t>
            </a:r>
          </a:p>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Palsy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http://www.theimproper.com/film/wp-content/uploads/2010/03/Danny-Gl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9288" y="1430338"/>
            <a:ext cx="39624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Title 1"/>
          <p:cNvSpPr>
            <a:spLocks noGrp="1"/>
          </p:cNvSpPr>
          <p:nvPr>
            <p:ph type="title"/>
          </p:nvPr>
        </p:nvSpPr>
        <p:spPr/>
        <p:txBody>
          <a:bodyPr/>
          <a:lstStyle/>
          <a:p>
            <a:pPr eaLnBrk="1" hangingPunct="1"/>
            <a:r>
              <a:rPr lang="en-US" altLang="en-US" sz="4000">
                <a:solidFill>
                  <a:schemeClr val="bg1"/>
                </a:solidFill>
                <a:latin typeface="Georgia" panose="02040502050405020303" pitchFamily="18" charset="0"/>
                <a:ea typeface="ＭＳ Ｐゴシック" panose="020B0600070205080204" pitchFamily="34" charset="-128"/>
              </a:rPr>
              <a:t>Danny Glover</a:t>
            </a:r>
            <a:br>
              <a:rPr lang="en-US" altLang="en-US">
                <a:solidFill>
                  <a:schemeClr val="bg1"/>
                </a:solidFill>
                <a:latin typeface="Georgia" panose="02040502050405020303" pitchFamily="18" charset="0"/>
                <a:ea typeface="ＭＳ Ｐゴシック" panose="020B0600070205080204" pitchFamily="34" charset="-128"/>
              </a:rPr>
            </a:br>
            <a:r>
              <a:rPr lang="en-US" altLang="en-US" sz="3200">
                <a:solidFill>
                  <a:schemeClr val="bg1"/>
                </a:solidFill>
                <a:latin typeface="Georgia" panose="02040502050405020303" pitchFamily="18" charset="0"/>
                <a:ea typeface="ＭＳ Ｐゴシック" panose="020B0600070205080204" pitchFamily="34" charset="-128"/>
              </a:rPr>
              <a:t>Actor - </a:t>
            </a:r>
            <a:r>
              <a:rPr lang="en-US" altLang="en-US" sz="3200" i="1">
                <a:solidFill>
                  <a:schemeClr val="bg1"/>
                </a:solidFill>
                <a:latin typeface="Georgia" panose="02040502050405020303" pitchFamily="18" charset="0"/>
                <a:ea typeface="ＭＳ Ｐゴシック" panose="020B0600070205080204" pitchFamily="34" charset="-128"/>
              </a:rPr>
              <a:t>Lethal Weapon, Predator</a:t>
            </a:r>
            <a:endParaRPr lang="en-US" altLang="en-US">
              <a:solidFill>
                <a:schemeClr val="bg1"/>
              </a:solidFill>
              <a:ea typeface="ＭＳ Ｐゴシック" panose="020B0600070205080204" pitchFamily="34" charset="-128"/>
            </a:endParaRPr>
          </a:p>
        </p:txBody>
      </p:sp>
      <p:sp>
        <p:nvSpPr>
          <p:cNvPr id="6" name="Rectangle 5"/>
          <p:cNvSpPr/>
          <p:nvPr/>
        </p:nvSpPr>
        <p:spPr>
          <a:xfrm rot="20521404">
            <a:off x="5258954" y="4689714"/>
            <a:ext cx="3377849" cy="923330"/>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Epilepsy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http://www.start-american-sign-language.com/images/william-ellsworth-hoy-212549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600200"/>
            <a:ext cx="4953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itle 1"/>
          <p:cNvSpPr>
            <a:spLocks noGrp="1"/>
          </p:cNvSpPr>
          <p:nvPr>
            <p:ph type="title"/>
          </p:nvPr>
        </p:nvSpPr>
        <p:spPr>
          <a:xfrm>
            <a:off x="762000" y="287338"/>
            <a:ext cx="8461375" cy="1143000"/>
          </a:xfrm>
        </p:spPr>
        <p:txBody>
          <a:bodyPr/>
          <a:lstStyle/>
          <a:p>
            <a:pPr eaLnBrk="1" hangingPunct="1"/>
            <a:r>
              <a:rPr lang="en-US" altLang="en-US" sz="4000">
                <a:solidFill>
                  <a:schemeClr val="bg1"/>
                </a:solidFill>
                <a:latin typeface="Georgia" panose="02040502050405020303" pitchFamily="18" charset="0"/>
                <a:ea typeface="ＭＳ Ｐゴシック" panose="020B0600070205080204" pitchFamily="34" charset="-128"/>
              </a:rPr>
              <a:t>William Elsworth - “Dummy Hoy”</a:t>
            </a:r>
            <a:br>
              <a:rPr lang="en-US" altLang="en-US" sz="4000">
                <a:solidFill>
                  <a:schemeClr val="bg1"/>
                </a:solidFill>
                <a:latin typeface="Georgia" panose="02040502050405020303" pitchFamily="18" charset="0"/>
                <a:ea typeface="ＭＳ Ｐゴシック" panose="020B0600070205080204" pitchFamily="34" charset="-128"/>
              </a:rPr>
            </a:br>
            <a:r>
              <a:rPr lang="en-US" altLang="en-US" sz="3200">
                <a:solidFill>
                  <a:schemeClr val="bg1"/>
                </a:solidFill>
                <a:latin typeface="Georgia" panose="02040502050405020303" pitchFamily="18" charset="0"/>
                <a:ea typeface="ＭＳ Ｐゴシック" panose="020B0600070205080204" pitchFamily="34" charset="-128"/>
              </a:rPr>
              <a:t>Center Fielder for Reds</a:t>
            </a:r>
            <a:r>
              <a:rPr lang="en-US" altLang="en-US" sz="3200" i="1">
                <a:solidFill>
                  <a:schemeClr val="bg1"/>
                </a:solidFill>
                <a:latin typeface="Georgia" panose="02040502050405020303" pitchFamily="18" charset="0"/>
                <a:ea typeface="ＭＳ Ｐゴシック" panose="020B0600070205080204" pitchFamily="34" charset="-128"/>
              </a:rPr>
              <a:t>, </a:t>
            </a:r>
            <a:r>
              <a:rPr lang="en-US" altLang="en-US" sz="3200">
                <a:solidFill>
                  <a:schemeClr val="bg1"/>
                </a:solidFill>
                <a:latin typeface="Georgia" panose="02040502050405020303" pitchFamily="18" charset="0"/>
                <a:ea typeface="ＭＳ Ｐゴシック" panose="020B0600070205080204" pitchFamily="34" charset="-128"/>
              </a:rPr>
              <a:t>Goodyear Executive</a:t>
            </a:r>
            <a:br>
              <a:rPr lang="en-US" altLang="en-US" sz="2800">
                <a:ea typeface="ＭＳ Ｐゴシック" panose="020B0600070205080204" pitchFamily="34" charset="-128"/>
              </a:rPr>
            </a:br>
            <a:endParaRPr lang="en-US" altLang="en-US" sz="2800">
              <a:solidFill>
                <a:schemeClr val="tx1"/>
              </a:solidFill>
              <a:ea typeface="ＭＳ Ｐゴシック" panose="020B0600070205080204" pitchFamily="34" charset="-128"/>
            </a:endParaRPr>
          </a:p>
        </p:txBody>
      </p:sp>
      <p:sp>
        <p:nvSpPr>
          <p:cNvPr id="6" name="Rectangle 5"/>
          <p:cNvSpPr/>
          <p:nvPr/>
        </p:nvSpPr>
        <p:spPr>
          <a:xfrm rot="20521404">
            <a:off x="82092" y="2527408"/>
            <a:ext cx="3685624" cy="923330"/>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Deafness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http://www.crunchbase.com/assets/images/resized/0002/1159/21159v1-max-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3" y="1571625"/>
            <a:ext cx="45577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Title 1"/>
          <p:cNvSpPr>
            <a:spLocks noGrp="1"/>
          </p:cNvSpPr>
          <p:nvPr>
            <p:ph type="title"/>
          </p:nvPr>
        </p:nvSpPr>
        <p:spPr>
          <a:xfrm>
            <a:off x="1371600" y="152400"/>
            <a:ext cx="7604125" cy="1143000"/>
          </a:xfrm>
        </p:spPr>
        <p:txBody>
          <a:bodyPr/>
          <a:lstStyle/>
          <a:p>
            <a:pPr eaLnBrk="1" hangingPunct="1"/>
            <a:r>
              <a:rPr lang="en-US" altLang="en-US" sz="4000">
                <a:solidFill>
                  <a:schemeClr val="bg1"/>
                </a:solidFill>
                <a:latin typeface="Georgia" panose="02040502050405020303" pitchFamily="18" charset="0"/>
                <a:ea typeface="ＭＳ Ｐゴシック" panose="020B0600070205080204" pitchFamily="34" charset="-128"/>
              </a:rPr>
              <a:t>Sir, Richard Branson</a:t>
            </a:r>
            <a:br>
              <a:rPr lang="en-US" altLang="en-US">
                <a:solidFill>
                  <a:schemeClr val="bg1"/>
                </a:solidFill>
                <a:latin typeface="Georgia" panose="02040502050405020303" pitchFamily="18" charset="0"/>
                <a:ea typeface="ＭＳ Ｐゴシック" panose="020B0600070205080204" pitchFamily="34" charset="-128"/>
              </a:rPr>
            </a:br>
            <a:r>
              <a:rPr lang="en-US" altLang="en-US" sz="3200">
                <a:solidFill>
                  <a:schemeClr val="bg1"/>
                </a:solidFill>
                <a:latin typeface="Georgia" panose="02040502050405020303" pitchFamily="18" charset="0"/>
                <a:ea typeface="ＭＳ Ｐゴシック" panose="020B0600070205080204" pitchFamily="34" charset="-128"/>
              </a:rPr>
              <a:t>Founder of Virgin Enterprises</a:t>
            </a:r>
            <a:endParaRPr lang="en-US" altLang="en-US">
              <a:solidFill>
                <a:schemeClr val="tx1"/>
              </a:solidFill>
              <a:ea typeface="ＭＳ Ｐゴシック" panose="020B0600070205080204" pitchFamily="34" charset="-128"/>
            </a:endParaRPr>
          </a:p>
        </p:txBody>
      </p:sp>
      <p:sp>
        <p:nvSpPr>
          <p:cNvPr id="6" name="Rectangle 5"/>
          <p:cNvSpPr/>
          <p:nvPr/>
        </p:nvSpPr>
        <p:spPr>
          <a:xfrm rot="20521404">
            <a:off x="5686037" y="4921490"/>
            <a:ext cx="3398431" cy="923330"/>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Dyslexia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http://www.war44.com/misc/images/4/Douglas_Bader.jpg"/>
          <p:cNvPicPr>
            <a:picLocks noChangeAspect="1" noChangeArrowheads="1"/>
          </p:cNvPicPr>
          <p:nvPr/>
        </p:nvPicPr>
        <p:blipFill>
          <a:blip r:embed="rId3">
            <a:extLst>
              <a:ext uri="{28A0092B-C50C-407E-A947-70E740481C1C}">
                <a14:useLocalDpi xmlns:a14="http://schemas.microsoft.com/office/drawing/2010/main" val="0"/>
              </a:ext>
            </a:extLst>
          </a:blip>
          <a:srcRect b="1813"/>
          <a:stretch>
            <a:fillRect/>
          </a:stretch>
        </p:blipFill>
        <p:spPr bwMode="auto">
          <a:xfrm>
            <a:off x="3181350" y="1524000"/>
            <a:ext cx="3832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itle 1"/>
          <p:cNvSpPr>
            <a:spLocks noGrp="1"/>
          </p:cNvSpPr>
          <p:nvPr>
            <p:ph type="title"/>
          </p:nvPr>
        </p:nvSpPr>
        <p:spPr>
          <a:xfrm>
            <a:off x="1295400" y="0"/>
            <a:ext cx="7604125" cy="1143000"/>
          </a:xfrm>
        </p:spPr>
        <p:txBody>
          <a:bodyPr/>
          <a:lstStyle/>
          <a:p>
            <a:pPr eaLnBrk="1" hangingPunct="1"/>
            <a:r>
              <a:rPr lang="en-US" altLang="en-US" sz="4000">
                <a:solidFill>
                  <a:schemeClr val="bg1"/>
                </a:solidFill>
                <a:latin typeface="Georgia" panose="02040502050405020303" pitchFamily="18" charset="0"/>
                <a:ea typeface="ＭＳ Ｐゴシック" panose="020B0600070205080204" pitchFamily="34" charset="-128"/>
              </a:rPr>
              <a:t>Douglas Bader</a:t>
            </a:r>
            <a:br>
              <a:rPr lang="en-US" altLang="en-US" sz="2400">
                <a:solidFill>
                  <a:schemeClr val="bg1"/>
                </a:solidFill>
                <a:latin typeface="Georgia" panose="02040502050405020303" pitchFamily="18" charset="0"/>
                <a:ea typeface="ＭＳ Ｐゴシック" panose="020B0600070205080204" pitchFamily="34" charset="-128"/>
              </a:rPr>
            </a:br>
            <a:r>
              <a:rPr lang="en-US" altLang="en-US" sz="2400">
                <a:solidFill>
                  <a:schemeClr val="bg1"/>
                </a:solidFill>
                <a:latin typeface="Georgia" panose="02040502050405020303" pitchFamily="18" charset="0"/>
                <a:ea typeface="ＭＳ Ｐゴシック" panose="020B0600070205080204" pitchFamily="34" charset="-128"/>
              </a:rPr>
              <a:t>WWII war hero - Fighter pilot with the Royal Airforce</a:t>
            </a:r>
            <a:endParaRPr lang="en-US" altLang="en-US">
              <a:solidFill>
                <a:schemeClr val="tx1"/>
              </a:solidFill>
              <a:ea typeface="ＭＳ Ｐゴシック" panose="020B0600070205080204" pitchFamily="34" charset="-128"/>
            </a:endParaRPr>
          </a:p>
        </p:txBody>
      </p:sp>
      <p:sp>
        <p:nvSpPr>
          <p:cNvPr id="6" name="Rectangle 5"/>
          <p:cNvSpPr/>
          <p:nvPr/>
        </p:nvSpPr>
        <p:spPr>
          <a:xfrm rot="20521404">
            <a:off x="24874" y="3606245"/>
            <a:ext cx="3865866" cy="1569660"/>
          </a:xfrm>
          <a:prstGeom prst="rect">
            <a:avLst/>
          </a:prstGeom>
          <a:noFill/>
        </p:spPr>
        <p:txBody>
          <a:bodyPr wrap="none">
            <a:spAutoFit/>
          </a:bodyPr>
          <a:lstStyle/>
          <a:p>
            <a:pPr algn="ctr" fontAlgn="auto">
              <a:spcBef>
                <a:spcPts val="0"/>
              </a:spcBef>
              <a:spcAft>
                <a:spcPts val="0"/>
              </a:spcAft>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Legs</a:t>
            </a:r>
          </a:p>
          <a:p>
            <a:pPr algn="ctr" fontAlgn="auto">
              <a:spcBef>
                <a:spcPts val="0"/>
              </a:spcBef>
              <a:spcAft>
                <a:spcPts val="0"/>
              </a:spcAft>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cs typeface="+mn-cs"/>
              </a:rPr>
              <a:t>Amputated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EC3D4"/>
        </a:solidFill>
        <a:effectLst/>
      </p:bgPr>
    </p:bg>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3508375" y="2438400"/>
            <a:ext cx="4797425" cy="758825"/>
          </a:xfrm>
        </p:spPr>
        <p:txBody>
          <a:bodyPr/>
          <a:lstStyle/>
          <a:p>
            <a:pPr algn="l" eaLnBrk="1" hangingPunct="1"/>
            <a:r>
              <a:rPr lang="en-US" altLang="en-US" sz="4000">
                <a:solidFill>
                  <a:schemeClr val="tx1"/>
                </a:solidFill>
                <a:latin typeface="Mistral" panose="03090702030407020403" pitchFamily="66" charset="0"/>
                <a:ea typeface="ＭＳ Ｐゴシック" panose="020B0600070205080204" pitchFamily="34" charset="-128"/>
              </a:rPr>
              <a:t>Language</a:t>
            </a:r>
          </a:p>
        </p:txBody>
      </p:sp>
      <p:pic>
        <p:nvPicPr>
          <p:cNvPr id="100355" name="Picture 4" descr="http://oklahomapeoplefirst.org/langu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04215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2"/>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Language</a:t>
            </a:r>
          </a:p>
        </p:txBody>
      </p:sp>
      <p:sp>
        <p:nvSpPr>
          <p:cNvPr id="102402" name="TextBox 3"/>
          <p:cNvSpPr txBox="1">
            <a:spLocks noChangeArrowheads="1"/>
          </p:cNvSpPr>
          <p:nvPr/>
        </p:nvSpPr>
        <p:spPr bwMode="auto">
          <a:xfrm>
            <a:off x="1403350" y="1905000"/>
            <a:ext cx="6858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a:solidFill>
                  <a:srgbClr val="C00000"/>
                </a:solidFill>
                <a:latin typeface="Arial Rounded MT Bold" panose="020F0704030504030204" pitchFamily="34" charset="0"/>
              </a:rPr>
              <a:t>“Change your language and you change your thoughts.”</a:t>
            </a:r>
          </a:p>
          <a:p>
            <a:endParaRPr lang="en-US" altLang="en-US" sz="2800">
              <a:latin typeface="Boopee" panose="02000506020000020003" pitchFamily="2" charset="0"/>
            </a:endParaRPr>
          </a:p>
          <a:p>
            <a:r>
              <a:rPr lang="en-US" altLang="en-US" sz="4400">
                <a:latin typeface="Boopee" panose="02000506020000020003" pitchFamily="2" charset="0"/>
              </a:rPr>
              <a:t>				</a:t>
            </a:r>
            <a:r>
              <a:rPr lang="en-US" altLang="en-US" sz="3600">
                <a:latin typeface="Boopee" panose="02000506020000020003" pitchFamily="2" charset="0"/>
              </a:rPr>
              <a:t>-Karl Albrecht </a:t>
            </a:r>
            <a:endParaRPr lang="en-US" altLang="en-US" sz="4400">
              <a:latin typeface="Boopee" panose="02000506020000020003" pitchFamily="2"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tLang="en-US" sz="5000">
                <a:solidFill>
                  <a:schemeClr val="bg1"/>
                </a:solidFill>
                <a:latin typeface="Georgia" panose="02040502050405020303" pitchFamily="18" charset="0"/>
                <a:ea typeface="ＭＳ Ｐゴシック" panose="020B0600070205080204" pitchFamily="34" charset="-128"/>
              </a:rPr>
              <a:t>Session Objectives</a:t>
            </a:r>
          </a:p>
        </p:txBody>
      </p:sp>
      <p:sp>
        <p:nvSpPr>
          <p:cNvPr id="38914" name="Content Placeholder 2"/>
          <p:cNvSpPr>
            <a:spLocks noGrp="1"/>
          </p:cNvSpPr>
          <p:nvPr>
            <p:ph idx="1"/>
          </p:nvPr>
        </p:nvSpPr>
        <p:spPr/>
        <p:txBody>
          <a:bodyPr/>
          <a:lstStyle/>
          <a:p>
            <a:pPr eaLnBrk="1" hangingPunct="1"/>
            <a:r>
              <a:rPr lang="en-US" altLang="en-US">
                <a:ea typeface="ＭＳ Ｐゴシック" panose="020B0600070205080204" pitchFamily="34" charset="-128"/>
              </a:rPr>
              <a:t>Review ADA law.</a:t>
            </a:r>
          </a:p>
          <a:p>
            <a:pPr eaLnBrk="1" hangingPunct="1"/>
            <a:r>
              <a:rPr lang="en-US" altLang="en-US">
                <a:ea typeface="ＭＳ Ｐゴシック" panose="020B0600070205080204" pitchFamily="34" charset="-128"/>
              </a:rPr>
              <a:t>Develop appropriate accessibility language within the workplace and with the public.</a:t>
            </a:r>
          </a:p>
          <a:p>
            <a:pPr eaLnBrk="1" hangingPunct="1"/>
            <a:r>
              <a:rPr lang="en-US" altLang="en-US">
                <a:ea typeface="ＭＳ Ｐゴシック" panose="020B0600070205080204" pitchFamily="34" charset="-128"/>
              </a:rPr>
              <a:t>Build appropriate skills to interact with people with disabilities.</a:t>
            </a:r>
          </a:p>
          <a:p>
            <a:pPr eaLnBrk="1" hangingPunct="1"/>
            <a:r>
              <a:rPr lang="en-US" altLang="en-US">
                <a:ea typeface="ＭＳ Ｐゴシック" panose="020B0600070205080204" pitchFamily="34" charset="-128"/>
              </a:rPr>
              <a:t>Understand Federal Transit Administration Policies related to serving customers with disabilities.</a:t>
            </a:r>
          </a:p>
          <a:p>
            <a:pPr eaLnBrk="1" hangingPunct="1"/>
            <a:endParaRPr lang="en-US" altLang="en-US">
              <a:ea typeface="ＭＳ Ｐゴシック" panose="020B0600070205080204" pitchFamily="34" charset="-128"/>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etentrepreneurial.com/wp-content/uploads/2011/12/Change-Your-Words-Change-Your-World.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828800" y="1286703"/>
            <a:ext cx="5067300" cy="5571297"/>
          </a:xfrm>
          <a:prstGeom prst="rect">
            <a:avLst/>
          </a:prstGeom>
          <a:noFill/>
        </p:spPr>
      </p:pic>
      <p:sp>
        <p:nvSpPr>
          <p:cNvPr id="104450" name="Title 2"/>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People First Language</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4450" name="Picture 6" descr="http://triangulations.files.wordpress.com/2010/06/no-sign.png"/>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1600200" y="6096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9"/>
          <p:cNvSpPr txBox="1">
            <a:spLocks noChangeArrowheads="1"/>
          </p:cNvSpPr>
          <p:nvPr/>
        </p:nvSpPr>
        <p:spPr bwMode="auto">
          <a:xfrm>
            <a:off x="304800" y="2286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u="sng">
                <a:latin typeface="Georgia" panose="02040502050405020303" pitchFamily="18" charset="0"/>
              </a:rPr>
              <a:t>Examples of Unacceptable Disability Language</a:t>
            </a:r>
          </a:p>
        </p:txBody>
      </p:sp>
      <p:sp>
        <p:nvSpPr>
          <p:cNvPr id="12" name="Rectangle 11"/>
          <p:cNvSpPr/>
          <p:nvPr/>
        </p:nvSpPr>
        <p:spPr>
          <a:xfrm rot="1916667">
            <a:off x="610577" y="5435842"/>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4">
                    <a:lumMod val="50000"/>
                  </a:schemeClr>
                </a:solidFill>
                <a:effectLst>
                  <a:outerShdw blurRad="80000" dist="40000" dir="5040000" algn="tl">
                    <a:srgbClr val="000000">
                      <a:alpha val="30000"/>
                    </a:srgbClr>
                  </a:outerShdw>
                </a:effectLst>
                <a:latin typeface="+mn-lt"/>
                <a:cs typeface="+mn-cs"/>
              </a:rPr>
              <a:t>gimp</a:t>
            </a:r>
          </a:p>
        </p:txBody>
      </p:sp>
      <p:sp>
        <p:nvSpPr>
          <p:cNvPr id="14" name="Rectangle 13"/>
          <p:cNvSpPr/>
          <p:nvPr/>
        </p:nvSpPr>
        <p:spPr>
          <a:xfrm rot="19847715">
            <a:off x="-527635" y="1009400"/>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1">
                    <a:lumMod val="50000"/>
                  </a:schemeClr>
                </a:solidFill>
                <a:effectLst>
                  <a:outerShdw blurRad="80000" dist="40000" dir="5040000" algn="tl">
                    <a:srgbClr val="000000">
                      <a:alpha val="30000"/>
                    </a:srgbClr>
                  </a:outerShdw>
                </a:effectLst>
                <a:latin typeface="+mn-lt"/>
                <a:cs typeface="+mn-cs"/>
              </a:rPr>
              <a:t>crippled</a:t>
            </a:r>
          </a:p>
        </p:txBody>
      </p:sp>
      <p:sp>
        <p:nvSpPr>
          <p:cNvPr id="15" name="Rectangle 14"/>
          <p:cNvSpPr/>
          <p:nvPr/>
        </p:nvSpPr>
        <p:spPr>
          <a:xfrm rot="927816">
            <a:off x="5426250" y="801285"/>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3">
                    <a:lumMod val="50000"/>
                  </a:schemeClr>
                </a:solidFill>
                <a:effectLst>
                  <a:outerShdw blurRad="80000" dist="40000" dir="5040000" algn="tl">
                    <a:srgbClr val="000000">
                      <a:alpha val="30000"/>
                    </a:srgbClr>
                  </a:outerShdw>
                </a:effectLst>
                <a:latin typeface="+mn-lt"/>
                <a:cs typeface="+mn-cs"/>
              </a:rPr>
              <a:t>crazy</a:t>
            </a:r>
          </a:p>
        </p:txBody>
      </p:sp>
      <p:sp>
        <p:nvSpPr>
          <p:cNvPr id="17" name="Rectangle 16"/>
          <p:cNvSpPr/>
          <p:nvPr/>
        </p:nvSpPr>
        <p:spPr>
          <a:xfrm rot="21093883">
            <a:off x="481956" y="1461952"/>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2">
                    <a:lumMod val="50000"/>
                  </a:schemeClr>
                </a:solidFill>
                <a:effectLst>
                  <a:outerShdw blurRad="80000" dist="40000" dir="5040000" algn="tl">
                    <a:srgbClr val="000000">
                      <a:alpha val="30000"/>
                    </a:srgbClr>
                  </a:outerShdw>
                </a:effectLst>
                <a:latin typeface="+mn-lt"/>
                <a:cs typeface="+mn-cs"/>
              </a:rPr>
              <a:t>deformed</a:t>
            </a:r>
          </a:p>
        </p:txBody>
      </p:sp>
      <p:sp>
        <p:nvSpPr>
          <p:cNvPr id="18" name="Rectangle 17"/>
          <p:cNvSpPr/>
          <p:nvPr/>
        </p:nvSpPr>
        <p:spPr>
          <a:xfrm rot="962267">
            <a:off x="5833257" y="5132630"/>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2">
                    <a:lumMod val="50000"/>
                  </a:schemeClr>
                </a:solidFill>
                <a:effectLst>
                  <a:outerShdw blurRad="80000" dist="40000" dir="5040000" algn="tl">
                    <a:srgbClr val="000000">
                      <a:alpha val="30000"/>
                    </a:srgbClr>
                  </a:outerShdw>
                </a:effectLst>
                <a:latin typeface="+mn-lt"/>
                <a:cs typeface="+mn-cs"/>
              </a:rPr>
              <a:t>afflicted</a:t>
            </a:r>
          </a:p>
        </p:txBody>
      </p:sp>
      <p:sp>
        <p:nvSpPr>
          <p:cNvPr id="19" name="Rectangle 18"/>
          <p:cNvSpPr/>
          <p:nvPr/>
        </p:nvSpPr>
        <p:spPr>
          <a:xfrm>
            <a:off x="609600" y="2514600"/>
            <a:ext cx="3352800" cy="107721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3">
                    <a:lumMod val="50000"/>
                  </a:schemeClr>
                </a:solidFill>
                <a:effectLst>
                  <a:outerShdw blurRad="80000" dist="40000" dir="5040000" algn="tl">
                    <a:srgbClr val="000000">
                      <a:alpha val="30000"/>
                    </a:srgbClr>
                  </a:outerShdw>
                </a:effectLst>
                <a:latin typeface="+mn-lt"/>
                <a:cs typeface="+mn-cs"/>
              </a:rPr>
              <a:t>Wheelchair bound</a:t>
            </a:r>
          </a:p>
        </p:txBody>
      </p:sp>
      <p:sp>
        <p:nvSpPr>
          <p:cNvPr id="20" name="Rectangle 19"/>
          <p:cNvSpPr/>
          <p:nvPr/>
        </p:nvSpPr>
        <p:spPr>
          <a:xfrm rot="20409580">
            <a:off x="2550383" y="3422126"/>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effectLst>
                  <a:outerShdw blurRad="80000" dist="40000" dir="5040000" algn="tl">
                    <a:srgbClr val="000000">
                      <a:alpha val="30000"/>
                    </a:srgbClr>
                  </a:outerShdw>
                </a:effectLst>
                <a:latin typeface="+mn-lt"/>
                <a:cs typeface="+mn-cs"/>
              </a:rPr>
              <a:t>abnormal</a:t>
            </a:r>
          </a:p>
        </p:txBody>
      </p:sp>
      <p:sp>
        <p:nvSpPr>
          <p:cNvPr id="21" name="Rectangle 20"/>
          <p:cNvSpPr/>
          <p:nvPr/>
        </p:nvSpPr>
        <p:spPr>
          <a:xfrm rot="19847715">
            <a:off x="5715277" y="2913797"/>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3">
                    <a:lumMod val="50000"/>
                  </a:schemeClr>
                </a:solidFill>
                <a:effectLst>
                  <a:outerShdw blurRad="80000" dist="40000" dir="5040000" algn="tl">
                    <a:srgbClr val="000000">
                      <a:alpha val="30000"/>
                    </a:srgbClr>
                  </a:outerShdw>
                </a:effectLst>
                <a:latin typeface="+mn-lt"/>
                <a:cs typeface="+mn-cs"/>
              </a:rPr>
              <a:t>defective</a:t>
            </a:r>
          </a:p>
        </p:txBody>
      </p:sp>
      <p:sp>
        <p:nvSpPr>
          <p:cNvPr id="22" name="Rectangle 21"/>
          <p:cNvSpPr/>
          <p:nvPr/>
        </p:nvSpPr>
        <p:spPr>
          <a:xfrm rot="1093023">
            <a:off x="-526018" y="3481217"/>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2">
                    <a:lumMod val="50000"/>
                  </a:schemeClr>
                </a:solidFill>
                <a:effectLst>
                  <a:outerShdw blurRad="80000" dist="40000" dir="5040000" algn="tl">
                    <a:srgbClr val="000000">
                      <a:alpha val="30000"/>
                    </a:srgbClr>
                  </a:outerShdw>
                </a:effectLst>
                <a:latin typeface="+mn-lt"/>
                <a:cs typeface="+mn-cs"/>
              </a:rPr>
              <a:t>midget</a:t>
            </a:r>
          </a:p>
        </p:txBody>
      </p:sp>
      <p:sp>
        <p:nvSpPr>
          <p:cNvPr id="23" name="Rectangle 22"/>
          <p:cNvSpPr/>
          <p:nvPr/>
        </p:nvSpPr>
        <p:spPr>
          <a:xfrm rot="20582878">
            <a:off x="3060409" y="1161886"/>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4">
                    <a:lumMod val="50000"/>
                  </a:schemeClr>
                </a:solidFill>
                <a:effectLst>
                  <a:outerShdw blurRad="80000" dist="40000" dir="5040000" algn="tl">
                    <a:srgbClr val="000000">
                      <a:alpha val="30000"/>
                    </a:srgbClr>
                  </a:outerShdw>
                </a:effectLst>
                <a:latin typeface="+mn-lt"/>
                <a:cs typeface="+mn-cs"/>
              </a:rPr>
              <a:t>retarded</a:t>
            </a:r>
          </a:p>
        </p:txBody>
      </p:sp>
      <p:sp>
        <p:nvSpPr>
          <p:cNvPr id="24" name="Rectangle 23"/>
          <p:cNvSpPr/>
          <p:nvPr/>
        </p:nvSpPr>
        <p:spPr>
          <a:xfrm rot="20909859">
            <a:off x="3226364" y="5419856"/>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1">
                    <a:lumMod val="50000"/>
                  </a:schemeClr>
                </a:solidFill>
                <a:effectLst>
                  <a:outerShdw blurRad="80000" dist="40000" dir="5040000" algn="tl">
                    <a:srgbClr val="000000">
                      <a:alpha val="30000"/>
                    </a:srgbClr>
                  </a:outerShdw>
                </a:effectLst>
                <a:latin typeface="+mn-lt"/>
                <a:cs typeface="+mn-cs"/>
              </a:rPr>
              <a:t>handicapped</a:t>
            </a:r>
          </a:p>
        </p:txBody>
      </p:sp>
      <p:sp>
        <p:nvSpPr>
          <p:cNvPr id="25" name="Rectangle 24"/>
          <p:cNvSpPr/>
          <p:nvPr/>
        </p:nvSpPr>
        <p:spPr>
          <a:xfrm rot="21300094">
            <a:off x="5504555" y="1894516"/>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6">
                    <a:lumMod val="50000"/>
                  </a:schemeClr>
                </a:solidFill>
                <a:effectLst>
                  <a:outerShdw blurRad="80000" dist="40000" dir="5040000" algn="tl">
                    <a:srgbClr val="000000">
                      <a:alpha val="30000"/>
                    </a:srgbClr>
                  </a:outerShdw>
                </a:effectLst>
                <a:latin typeface="+mn-lt"/>
                <a:cs typeface="+mn-cs"/>
              </a:rPr>
              <a:t>afflicted</a:t>
            </a:r>
          </a:p>
        </p:txBody>
      </p:sp>
      <p:sp>
        <p:nvSpPr>
          <p:cNvPr id="26" name="Rectangle 25"/>
          <p:cNvSpPr/>
          <p:nvPr/>
        </p:nvSpPr>
        <p:spPr>
          <a:xfrm rot="21027602">
            <a:off x="406274" y="4388596"/>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victim</a:t>
            </a:r>
          </a:p>
        </p:txBody>
      </p:sp>
      <p:sp>
        <p:nvSpPr>
          <p:cNvPr id="27" name="Rectangle 26"/>
          <p:cNvSpPr/>
          <p:nvPr/>
        </p:nvSpPr>
        <p:spPr>
          <a:xfrm rot="331345">
            <a:off x="1986964" y="4819402"/>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5">
                    <a:lumMod val="50000"/>
                  </a:schemeClr>
                </a:solidFill>
                <a:effectLst>
                  <a:outerShdw blurRad="80000" dist="40000" dir="5040000" algn="tl">
                    <a:srgbClr val="000000">
                      <a:alpha val="30000"/>
                    </a:srgbClr>
                  </a:outerShdw>
                </a:effectLst>
                <a:latin typeface="+mn-lt"/>
                <a:cs typeface="+mn-cs"/>
              </a:rPr>
              <a:t>sufferer</a:t>
            </a:r>
          </a:p>
        </p:txBody>
      </p:sp>
      <p:sp>
        <p:nvSpPr>
          <p:cNvPr id="28" name="Rectangle 27"/>
          <p:cNvSpPr/>
          <p:nvPr/>
        </p:nvSpPr>
        <p:spPr>
          <a:xfrm rot="975085">
            <a:off x="3291442" y="2362462"/>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1">
                    <a:lumMod val="50000"/>
                  </a:schemeClr>
                </a:solidFill>
                <a:effectLst>
                  <a:outerShdw blurRad="80000" dist="40000" dir="5040000" algn="tl">
                    <a:srgbClr val="000000">
                      <a:alpha val="30000"/>
                    </a:srgbClr>
                  </a:outerShdw>
                </a:effectLst>
                <a:latin typeface="+mn-lt"/>
                <a:cs typeface="+mn-cs"/>
              </a:rPr>
              <a:t>invalid</a:t>
            </a:r>
          </a:p>
        </p:txBody>
      </p:sp>
      <p:sp>
        <p:nvSpPr>
          <p:cNvPr id="29" name="Rectangle 28"/>
          <p:cNvSpPr/>
          <p:nvPr/>
        </p:nvSpPr>
        <p:spPr>
          <a:xfrm>
            <a:off x="5202652" y="3900620"/>
            <a:ext cx="3352800"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3200" b="1" dirty="0">
                <a:ln w="11430"/>
                <a:solidFill>
                  <a:schemeClr val="accent4">
                    <a:lumMod val="50000"/>
                  </a:schemeClr>
                </a:solidFill>
                <a:effectLst>
                  <a:outerShdw blurRad="80000" dist="40000" dir="5040000" algn="tl">
                    <a:srgbClr val="000000">
                      <a:alpha val="30000"/>
                    </a:srgbClr>
                  </a:outerShdw>
                </a:effectLst>
                <a:latin typeface="+mn-lt"/>
                <a:cs typeface="+mn-cs"/>
              </a:rPr>
              <a:t>lunatic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250"/>
                            </p:stCondLst>
                            <p:childTnLst>
                              <p:par>
                                <p:cTn id="8" presetID="1" presetClass="entr" presetSubtype="0" fill="hold" nodeType="afterEffect">
                                  <p:stCondLst>
                                    <p:cond delay="25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25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nodeType="afterGroup">
                            <p:stCondLst>
                              <p:cond delay="750"/>
                            </p:stCondLst>
                            <p:childTnLst>
                              <p:par>
                                <p:cTn id="14" presetID="1" presetClass="entr" presetSubtype="0" fill="hold" nodeType="afterEffect">
                                  <p:stCondLst>
                                    <p:cond delay="25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nodeType="afterEffect">
                                  <p:stCondLst>
                                    <p:cond delay="25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nodeType="afterGroup">
                            <p:stCondLst>
                              <p:cond delay="1250"/>
                            </p:stCondLst>
                            <p:childTnLst>
                              <p:par>
                                <p:cTn id="20" presetID="1" presetClass="entr" presetSubtype="0" fill="hold" nodeType="afterEffect">
                                  <p:stCondLst>
                                    <p:cond delay="25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nodeType="afterGroup">
                            <p:stCondLst>
                              <p:cond delay="1500"/>
                            </p:stCondLst>
                            <p:childTnLst>
                              <p:par>
                                <p:cTn id="23" presetID="1" presetClass="entr" presetSubtype="0" fill="hold" nodeType="afterEffect">
                                  <p:stCondLst>
                                    <p:cond delay="25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nodeType="afterGroup">
                            <p:stCondLst>
                              <p:cond delay="1750"/>
                            </p:stCondLst>
                            <p:childTnLst>
                              <p:par>
                                <p:cTn id="26" presetID="1" presetClass="entr" presetSubtype="0" fill="hold" nodeType="afterEffect">
                                  <p:stCondLst>
                                    <p:cond delay="25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25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nodeType="afterGroup">
                            <p:stCondLst>
                              <p:cond delay="2250"/>
                            </p:stCondLst>
                            <p:childTnLst>
                              <p:par>
                                <p:cTn id="32" presetID="1" presetClass="entr" presetSubtype="0" fill="hold" nodeType="afterEffect">
                                  <p:stCondLst>
                                    <p:cond delay="25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nodeType="afterGroup">
                            <p:stCondLst>
                              <p:cond delay="2500"/>
                            </p:stCondLst>
                            <p:childTnLst>
                              <p:par>
                                <p:cTn id="35" presetID="1" presetClass="entr" presetSubtype="0" fill="hold" nodeType="afterEffect">
                                  <p:stCondLst>
                                    <p:cond delay="25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nodeType="afterGroup">
                            <p:stCondLst>
                              <p:cond delay="2750"/>
                            </p:stCondLst>
                            <p:childTnLst>
                              <p:par>
                                <p:cTn id="38" presetID="1" presetClass="entr" presetSubtype="0" fill="hold" nodeType="afterEffect">
                                  <p:stCondLst>
                                    <p:cond delay="25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nodeType="afterGroup">
                            <p:stCondLst>
                              <p:cond delay="3000"/>
                            </p:stCondLst>
                            <p:childTnLst>
                              <p:par>
                                <p:cTn id="41" presetID="1" presetClass="entr" presetSubtype="0" fill="hold" nodeType="afterEffect">
                                  <p:stCondLst>
                                    <p:cond delay="25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nodeType="afterGroup">
                            <p:stCondLst>
                              <p:cond delay="3250"/>
                            </p:stCondLst>
                            <p:childTnLst>
                              <p:par>
                                <p:cTn id="44" presetID="1" presetClass="entr" presetSubtype="0" fill="hold" nodeType="afterEffect">
                                  <p:stCondLst>
                                    <p:cond delay="250"/>
                                  </p:stCondLst>
                                  <p:childTnLst>
                                    <p:set>
                                      <p:cBhvr>
                                        <p:cTn id="45" dur="1" fill="hold">
                                          <p:stCondLst>
                                            <p:cond delay="0"/>
                                          </p:stCondLst>
                                        </p:cTn>
                                        <p:tgtEl>
                                          <p:spTgt spid="29"/>
                                        </p:tgtEl>
                                        <p:attrNameLst>
                                          <p:attrName>style.visibility</p:attrName>
                                        </p:attrNameLst>
                                      </p:cBhvr>
                                      <p:to>
                                        <p:strVal val="visible"/>
                                      </p:to>
                                    </p:set>
                                  </p:childTnLst>
                                </p:cTn>
                              </p:par>
                            </p:childTnLst>
                          </p:cTn>
                        </p:par>
                        <p:par>
                          <p:cTn id="46" fill="hold" nodeType="afterGroup">
                            <p:stCondLst>
                              <p:cond delay="3500"/>
                            </p:stCondLst>
                            <p:childTnLst>
                              <p:par>
                                <p:cTn id="47" presetID="1" presetClass="entr" presetSubtype="0" fill="hold" nodeType="afterEffect">
                                  <p:stCondLst>
                                    <p:cond delay="250"/>
                                  </p:stCondLst>
                                  <p:childTnLst>
                                    <p:set>
                                      <p:cBhvr>
                                        <p:cTn id="48" dur="1" fill="hold">
                                          <p:stCondLst>
                                            <p:cond delay="0"/>
                                          </p:stCondLst>
                                        </p:cTn>
                                        <p:tgtEl>
                                          <p:spTgt spid="22"/>
                                        </p:tgtEl>
                                        <p:attrNameLst>
                                          <p:attrName>style.visibility</p:attrName>
                                        </p:attrNameLst>
                                      </p:cBhvr>
                                      <p:to>
                                        <p:strVal val="visible"/>
                                      </p:to>
                                    </p:set>
                                  </p:childTnLst>
                                </p:cTn>
                              </p:par>
                            </p:childTnLst>
                          </p:cTn>
                        </p:par>
                        <p:par>
                          <p:cTn id="49" fill="hold" nodeType="afterGroup">
                            <p:stCondLst>
                              <p:cond delay="3750"/>
                            </p:stCondLst>
                            <p:childTnLst>
                              <p:par>
                                <p:cTn id="50" presetID="1" presetClass="entr" presetSubtype="0" fill="hold" nodeType="afterEffect">
                                  <p:stCondLst>
                                    <p:cond delay="250"/>
                                  </p:stCondLst>
                                  <p:childTnLst>
                                    <p:set>
                                      <p:cBhvr>
                                        <p:cTn id="51" dur="1" fill="hold">
                                          <p:stCondLst>
                                            <p:cond delay="0"/>
                                          </p:stCondLst>
                                        </p:cTn>
                                        <p:tgtEl>
                                          <p:spTgt spid="23"/>
                                        </p:tgtEl>
                                        <p:attrNameLst>
                                          <p:attrName>style.visibility</p:attrName>
                                        </p:attrNameLst>
                                      </p:cBhvr>
                                      <p:to>
                                        <p:strVal val="visible"/>
                                      </p:to>
                                    </p:set>
                                  </p:childTnLst>
                                </p:cTn>
                              </p:par>
                            </p:childTnLst>
                          </p:cTn>
                        </p:par>
                        <p:par>
                          <p:cTn id="52" fill="hold" nodeType="afterGroup">
                            <p:stCondLst>
                              <p:cond delay="4000"/>
                            </p:stCondLst>
                            <p:childTnLst>
                              <p:par>
                                <p:cTn id="53" presetID="1" presetClass="entr" presetSubtype="0" fill="hold" nodeType="afterEffect">
                                  <p:stCondLst>
                                    <p:cond delay="250"/>
                                  </p:stCondLst>
                                  <p:childTnLst>
                                    <p:set>
                                      <p:cBhvr>
                                        <p:cTn id="54" dur="1" fill="hold">
                                          <p:stCondLst>
                                            <p:cond delay="0"/>
                                          </p:stCondLst>
                                        </p:cTn>
                                        <p:tgtEl>
                                          <p:spTgt spid="104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en-US">
                <a:latin typeface="Georgia" panose="02040502050405020303" pitchFamily="18" charset="0"/>
                <a:ea typeface="ＭＳ Ｐゴシック" panose="020B0600070205080204" pitchFamily="34" charset="-128"/>
              </a:rPr>
              <a:t>Words, Thoughts, Beliefs, Feelings, Behavior…Matter</a:t>
            </a:r>
          </a:p>
        </p:txBody>
      </p:sp>
      <p:sp>
        <p:nvSpPr>
          <p:cNvPr id="84993" name="Content Placeholder 2"/>
          <p:cNvSpPr>
            <a:spLocks noGrp="1"/>
          </p:cNvSpPr>
          <p:nvPr>
            <p:ph idx="1"/>
          </p:nvPr>
        </p:nvSpPr>
        <p:spPr>
          <a:xfrm>
            <a:off x="1752600" y="1752600"/>
            <a:ext cx="7010400" cy="4691063"/>
          </a:xfrm>
        </p:spPr>
        <p:txBody>
          <a:bodyPr/>
          <a:lstStyle/>
          <a:p>
            <a:pPr marL="0" indent="-91440" eaLnBrk="1" hangingPunct="1">
              <a:buFontTx/>
              <a:buNone/>
              <a:defRPr/>
            </a:pPr>
            <a:r>
              <a:rPr lang="en-US" altLang="en-US" dirty="0">
                <a:solidFill>
                  <a:srgbClr val="C00000"/>
                </a:solidFill>
                <a:latin typeface="Arial Rounded MT Bold" panose="020F0704030504030204" pitchFamily="34" charset="0"/>
              </a:rPr>
              <a:t>Our words affect our thoughts</a:t>
            </a:r>
          </a:p>
          <a:p>
            <a:pPr marL="0" indent="-91440" eaLnBrk="1" hangingPunct="1">
              <a:buFontTx/>
              <a:buNone/>
              <a:defRPr/>
            </a:pPr>
            <a:r>
              <a:rPr lang="en-US" altLang="en-US" dirty="0">
                <a:solidFill>
                  <a:srgbClr val="C00000"/>
                </a:solidFill>
                <a:latin typeface="Arial Rounded MT Bold" panose="020F0704030504030204" pitchFamily="34" charset="0"/>
              </a:rPr>
              <a:t>Our thoughts affect our beliefs </a:t>
            </a:r>
          </a:p>
          <a:p>
            <a:pPr marL="0" indent="-91440" eaLnBrk="1" hangingPunct="1">
              <a:buFontTx/>
              <a:buNone/>
              <a:defRPr/>
            </a:pPr>
            <a:r>
              <a:rPr lang="en-US" altLang="en-US" dirty="0">
                <a:solidFill>
                  <a:srgbClr val="C00000"/>
                </a:solidFill>
                <a:latin typeface="Arial Rounded MT Bold" panose="020F0704030504030204" pitchFamily="34" charset="0"/>
              </a:rPr>
              <a:t>Our beliefs affect our feelings</a:t>
            </a:r>
          </a:p>
          <a:p>
            <a:pPr marL="0" indent="-91440" eaLnBrk="1" hangingPunct="1">
              <a:buFontTx/>
              <a:buNone/>
              <a:defRPr/>
            </a:pPr>
            <a:r>
              <a:rPr lang="en-US" altLang="en-US" dirty="0">
                <a:solidFill>
                  <a:srgbClr val="C00000"/>
                </a:solidFill>
                <a:latin typeface="Arial Rounded MT Bold" panose="020F0704030504030204" pitchFamily="34" charset="0"/>
              </a:rPr>
              <a:t>Our feelings affect our behavior   </a:t>
            </a:r>
          </a:p>
          <a:p>
            <a:pPr marL="0" indent="-91440" eaLnBrk="1" hangingPunct="1">
              <a:buFontTx/>
              <a:buNone/>
              <a:defRPr/>
            </a:pPr>
            <a:r>
              <a:rPr lang="en-US" altLang="en-US" dirty="0">
                <a:solidFill>
                  <a:srgbClr val="C00000"/>
                </a:solidFill>
                <a:latin typeface="Arial Rounded MT Bold" panose="020F0704030504030204" pitchFamily="34" charset="0"/>
              </a:rPr>
              <a:t>and Our behavior affects our world.</a:t>
            </a:r>
          </a:p>
          <a:p>
            <a:pPr marL="0" indent="0" eaLnBrk="1" hangingPunct="1">
              <a:buFontTx/>
              <a:buNone/>
              <a:defRPr/>
            </a:pPr>
            <a:r>
              <a:rPr lang="en-US" altLang="en-US" sz="2000" dirty="0">
                <a:latin typeface="Boopee" panose="02000506020000020003" pitchFamily="2" charset="0"/>
              </a:rPr>
              <a:t>            		</a:t>
            </a:r>
            <a:r>
              <a:rPr lang="en-US" altLang="en-US" dirty="0">
                <a:latin typeface="Boopee" panose="02000506020000020003" pitchFamily="2" charset="0"/>
              </a:rPr>
              <a:t> 	- Shirley </a:t>
            </a:r>
            <a:r>
              <a:rPr lang="en-US" altLang="en-US" dirty="0" err="1">
                <a:latin typeface="Boopee" panose="02000506020000020003" pitchFamily="2" charset="0"/>
              </a:rPr>
              <a:t>Devol</a:t>
            </a:r>
            <a:r>
              <a:rPr lang="en-US" altLang="en-US" dirty="0">
                <a:latin typeface="Boopee" panose="02000506020000020003" pitchFamily="2" charset="0"/>
              </a:rPr>
              <a:t> </a:t>
            </a:r>
            <a:r>
              <a:rPr lang="en-US" altLang="en-US" dirty="0" err="1">
                <a:latin typeface="Boopee" panose="02000506020000020003" pitchFamily="2" charset="0"/>
              </a:rPr>
              <a:t>VanLieu</a:t>
            </a:r>
            <a:endParaRPr lang="en-US" altLang="en-US" sz="2000" dirty="0">
              <a:latin typeface="Boopee" panose="02000506020000020003" pitchFamily="2"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Newspaper article of Dr Harry Haiseld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5143500"/>
            <a:ext cx="3124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4" name="Picture 4" descr="Newspaper article of Dr Harry Haiseld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5143500"/>
            <a:ext cx="3124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6" descr="Newspaper article of Dr Harry Haiseld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5143500"/>
            <a:ext cx="3124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2" descr="Photo"/>
          <p:cNvPicPr>
            <a:picLocks noChangeAspect="1" noChangeArrowheads="1"/>
          </p:cNvPicPr>
          <p:nvPr/>
        </p:nvPicPr>
        <p:blipFill>
          <a:blip r:embed="rId4">
            <a:extLst>
              <a:ext uri="{28A0092B-C50C-407E-A947-70E740481C1C}">
                <a14:useLocalDpi xmlns:a14="http://schemas.microsoft.com/office/drawing/2010/main" val="0"/>
              </a:ext>
            </a:extLst>
          </a:blip>
          <a:srcRect l="28790" r="2847"/>
          <a:stretch>
            <a:fillRect/>
          </a:stretch>
        </p:blipFill>
        <p:spPr bwMode="auto">
          <a:xfrm>
            <a:off x="5791200" y="1954213"/>
            <a:ext cx="2944813"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itle 6"/>
          <p:cNvSpPr>
            <a:spLocks noGrp="1"/>
          </p:cNvSpPr>
          <p:nvPr>
            <p:ph type="title"/>
          </p:nvPr>
        </p:nvSpPr>
        <p:spPr/>
        <p:txBody>
          <a:bodyPr/>
          <a:lstStyle/>
          <a:p>
            <a:pPr eaLnBrk="1" hangingPunct="1"/>
            <a:r>
              <a:rPr lang="en-US" altLang="en-US" sz="2800" b="1">
                <a:solidFill>
                  <a:schemeClr val="bg1"/>
                </a:solidFill>
                <a:latin typeface="Georgia" panose="02040502050405020303" pitchFamily="18" charset="0"/>
                <a:ea typeface="ＭＳ Ｐゴシック" panose="020B0600070205080204" pitchFamily="34" charset="-128"/>
              </a:rPr>
              <a:t>The Misconceptions</a:t>
            </a:r>
            <a:br>
              <a:rPr lang="en-US" altLang="en-US" sz="2800">
                <a:solidFill>
                  <a:schemeClr val="bg1"/>
                </a:solidFill>
                <a:latin typeface="Georgia" panose="02040502050405020303" pitchFamily="18" charset="0"/>
                <a:ea typeface="ＭＳ Ｐゴシック" panose="020B0600070205080204" pitchFamily="34" charset="-128"/>
              </a:rPr>
            </a:br>
            <a:r>
              <a:rPr lang="en-US" altLang="en-US" sz="2800">
                <a:solidFill>
                  <a:schemeClr val="bg1"/>
                </a:solidFill>
                <a:latin typeface="Georgia" panose="02040502050405020303" pitchFamily="18" charset="0"/>
                <a:ea typeface="ＭＳ Ｐゴシック" panose="020B0600070205080204" pitchFamily="34" charset="-128"/>
              </a:rPr>
              <a:t>People with disabilities are often viewed as:</a:t>
            </a:r>
          </a:p>
        </p:txBody>
      </p:sp>
      <p:sp>
        <p:nvSpPr>
          <p:cNvPr id="110598" name="Content Placeholder 7"/>
          <p:cNvSpPr>
            <a:spLocks noGrp="1"/>
          </p:cNvSpPr>
          <p:nvPr>
            <p:ph idx="1"/>
          </p:nvPr>
        </p:nvSpPr>
        <p:spPr>
          <a:xfrm>
            <a:off x="1368425" y="1435100"/>
            <a:ext cx="4422775" cy="4691063"/>
          </a:xfrm>
        </p:spPr>
        <p:txBody>
          <a:bodyPr/>
          <a:lstStyle/>
          <a:p>
            <a:pPr eaLnBrk="1" hangingPunct="1"/>
            <a:r>
              <a:rPr lang="en-US" altLang="en-US" sz="2600">
                <a:ea typeface="ＭＳ Ｐゴシック" panose="020B0600070205080204" pitchFamily="34" charset="-128"/>
              </a:rPr>
              <a:t>Victims or objects of pity</a:t>
            </a:r>
          </a:p>
          <a:p>
            <a:pPr eaLnBrk="1" hangingPunct="1"/>
            <a:r>
              <a:rPr lang="en-US" altLang="en-US" sz="2600">
                <a:ea typeface="ＭＳ Ｐゴシック" panose="020B0600070205080204" pitchFamily="34" charset="-128"/>
              </a:rPr>
              <a:t>Horrible or grotesque</a:t>
            </a:r>
          </a:p>
          <a:p>
            <a:pPr eaLnBrk="1" hangingPunct="1"/>
            <a:r>
              <a:rPr lang="en-US" altLang="en-US" sz="2600">
                <a:ea typeface="ＭＳ Ｐゴシック" panose="020B0600070205080204" pitchFamily="34" charset="-128"/>
              </a:rPr>
              <a:t>Burdens</a:t>
            </a:r>
          </a:p>
          <a:p>
            <a:pPr eaLnBrk="1" hangingPunct="1"/>
            <a:r>
              <a:rPr lang="en-US" altLang="en-US" sz="2600">
                <a:ea typeface="ＭＳ Ｐゴシック" panose="020B0600070205080204" pitchFamily="34" charset="-128"/>
              </a:rPr>
              <a:t>Evil, some threat to comfort and safety of others</a:t>
            </a:r>
          </a:p>
          <a:p>
            <a:pPr eaLnBrk="1" hangingPunct="1"/>
            <a:r>
              <a:rPr lang="en-US" altLang="en-US" sz="2600">
                <a:ea typeface="ＭＳ Ｐゴシック" panose="020B0600070205080204" pitchFamily="34" charset="-128"/>
              </a:rPr>
              <a:t>Unable to do things</a:t>
            </a:r>
          </a:p>
          <a:p>
            <a:pPr eaLnBrk="1" hangingPunct="1"/>
            <a:r>
              <a:rPr lang="en-US" altLang="en-US" sz="2600">
                <a:ea typeface="ＭＳ Ｐゴシック" panose="020B0600070205080204" pitchFamily="34" charset="-128"/>
              </a:rPr>
              <a:t>Having multiple disabilities</a:t>
            </a:r>
          </a:p>
          <a:p>
            <a:pPr eaLnBrk="1" hangingPunct="1"/>
            <a:r>
              <a:rPr lang="en-US" altLang="en-US" sz="2600">
                <a:ea typeface="ＭＳ Ｐゴシック" panose="020B0600070205080204" pitchFamily="34" charset="-128"/>
              </a:rPr>
              <a:t>Childlike</a:t>
            </a:r>
          </a:p>
          <a:p>
            <a:pPr eaLnBrk="1" hangingPunct="1"/>
            <a:r>
              <a:rPr lang="en-US" altLang="en-US" sz="2600">
                <a:ea typeface="ＭＳ Ｐゴシック" panose="020B0600070205080204" pitchFamily="34" charset="-128"/>
              </a:rPr>
              <a:t>“Special”</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Words matter…</a:t>
            </a:r>
          </a:p>
        </p:txBody>
      </p:sp>
      <p:sp>
        <p:nvSpPr>
          <p:cNvPr id="28675" name="Rectangle 3"/>
          <p:cNvSpPr>
            <a:spLocks noGrp="1" noChangeArrowheads="1"/>
          </p:cNvSpPr>
          <p:nvPr>
            <p:ph idx="1"/>
          </p:nvPr>
        </p:nvSpPr>
        <p:spPr>
          <a:xfrm>
            <a:off x="1368425" y="1435100"/>
            <a:ext cx="7775575" cy="4691063"/>
          </a:xfrm>
        </p:spPr>
        <p:txBody>
          <a:bodyPr/>
          <a:lstStyle/>
          <a:p>
            <a:pPr marL="0" indent="0" eaLnBrk="1" hangingPunct="1">
              <a:spcBef>
                <a:spcPct val="0"/>
              </a:spcBef>
              <a:spcAft>
                <a:spcPts val="1200"/>
              </a:spcAft>
              <a:buFont typeface="Arial" panose="020B0604020202020204" pitchFamily="34" charset="0"/>
              <a:buNone/>
              <a:defRPr/>
            </a:pPr>
            <a:r>
              <a:rPr lang="en-US" altLang="en-US" dirty="0">
                <a:ea typeface="ＭＳ Ｐゴシック" panose="020B0600070205080204" pitchFamily="34" charset="-128"/>
              </a:rPr>
              <a:t>Handicapped </a:t>
            </a:r>
            <a:r>
              <a:rPr lang="en-US" altLang="en-US" dirty="0">
                <a:ea typeface="ＭＳ Ｐゴシック" panose="020B0600070205080204" pitchFamily="34" charset="-128"/>
                <a:sym typeface="Symbol" panose="05050102010706020507" pitchFamily="18" charset="2"/>
              </a:rPr>
              <a:t>or Disabled?</a:t>
            </a:r>
          </a:p>
          <a:p>
            <a:pPr marL="0" indent="0" eaLnBrk="1" hangingPunct="1">
              <a:spcBef>
                <a:spcPct val="0"/>
              </a:spcBef>
              <a:spcAft>
                <a:spcPts val="1200"/>
              </a:spcAft>
              <a:buFont typeface="Arial" panose="020B0604020202020204" pitchFamily="34" charset="0"/>
              <a:buNone/>
              <a:defRPr/>
            </a:pPr>
            <a:r>
              <a:rPr lang="en-US" altLang="en-US" dirty="0">
                <a:solidFill>
                  <a:srgbClr val="0070C0"/>
                </a:solidFill>
                <a:ea typeface="ＭＳ Ｐゴシック" panose="020B0600070205080204" pitchFamily="34" charset="-128"/>
                <a:sym typeface="Symbol" panose="05050102010706020507" pitchFamily="18" charset="2"/>
              </a:rPr>
              <a:t>Wheelchair Bound or Wheelchair User?</a:t>
            </a:r>
          </a:p>
          <a:p>
            <a:pPr marL="0" indent="0" eaLnBrk="1" hangingPunct="1">
              <a:spcBef>
                <a:spcPct val="0"/>
              </a:spcBef>
              <a:spcAft>
                <a:spcPts val="1200"/>
              </a:spcAft>
              <a:buFont typeface="Arial" panose="020B0604020202020204" pitchFamily="34" charset="0"/>
              <a:buNone/>
              <a:defRPr/>
            </a:pPr>
            <a:r>
              <a:rPr lang="en-US" altLang="en-US" dirty="0">
                <a:solidFill>
                  <a:schemeClr val="tx1"/>
                </a:solidFill>
                <a:ea typeface="ＭＳ Ｐゴシック" panose="020B0600070205080204" pitchFamily="34" charset="-128"/>
                <a:sym typeface="Symbol" panose="05050102010706020507" pitchFamily="18" charset="2"/>
              </a:rPr>
              <a:t>Midget or Dwarf or...?</a:t>
            </a:r>
          </a:p>
          <a:p>
            <a:pPr marL="0" indent="0" eaLnBrk="1" hangingPunct="1">
              <a:spcBef>
                <a:spcPct val="0"/>
              </a:spcBef>
              <a:spcAft>
                <a:spcPts val="1200"/>
              </a:spcAft>
              <a:buFont typeface="Arial" panose="020B0604020202020204" pitchFamily="34" charset="0"/>
              <a:buNone/>
              <a:defRPr/>
            </a:pPr>
            <a:r>
              <a:rPr lang="en-US" altLang="en-US" dirty="0">
                <a:solidFill>
                  <a:srgbClr val="0070C0"/>
                </a:solidFill>
                <a:ea typeface="ＭＳ Ｐゴシック" panose="020B0600070205080204" pitchFamily="34" charset="-128"/>
                <a:sym typeface="Symbol" panose="05050102010706020507" pitchFamily="18" charset="2"/>
              </a:rPr>
              <a:t>Deaf or Hearing Impaired?</a:t>
            </a:r>
          </a:p>
          <a:p>
            <a:pPr marL="0" indent="0" eaLnBrk="1" hangingPunct="1">
              <a:spcBef>
                <a:spcPct val="0"/>
              </a:spcBef>
              <a:spcAft>
                <a:spcPts val="1200"/>
              </a:spcAft>
              <a:buFont typeface="Arial" panose="020B0604020202020204" pitchFamily="34" charset="0"/>
              <a:buNone/>
              <a:defRPr/>
            </a:pPr>
            <a:r>
              <a:rPr lang="en-US" altLang="en-US" dirty="0">
                <a:solidFill>
                  <a:schemeClr val="tx1"/>
                </a:solidFill>
                <a:ea typeface="ＭＳ Ｐゴシック" panose="020B0600070205080204" pitchFamily="34" charset="-128"/>
                <a:sym typeface="Symbol" panose="05050102010706020507" pitchFamily="18" charset="2"/>
              </a:rPr>
              <a:t>Blind or Visually Impaired?</a:t>
            </a:r>
          </a:p>
          <a:p>
            <a:pPr marL="0" indent="0" eaLnBrk="1" hangingPunct="1">
              <a:spcBef>
                <a:spcPct val="0"/>
              </a:spcBef>
              <a:spcAft>
                <a:spcPts val="1200"/>
              </a:spcAft>
              <a:buFont typeface="Arial" panose="020B0604020202020204" pitchFamily="34" charset="0"/>
              <a:buNone/>
              <a:defRPr/>
            </a:pPr>
            <a:r>
              <a:rPr lang="en-US" altLang="en-US" dirty="0">
                <a:solidFill>
                  <a:srgbClr val="0070C0"/>
                </a:solidFill>
                <a:ea typeface="ＭＳ Ｐゴシック" panose="020B0600070205080204" pitchFamily="34" charset="-128"/>
                <a:sym typeface="Symbol" panose="05050102010706020507" pitchFamily="18" charset="2"/>
              </a:rPr>
              <a:t>Crazy, Nuts, or Mental Illness?</a:t>
            </a:r>
          </a:p>
          <a:p>
            <a:pPr eaLnBrk="1" hangingPunct="1">
              <a:defRPr/>
            </a:pPr>
            <a:endParaRPr lang="en-US" altLang="en-US" dirty="0">
              <a:ea typeface="ＭＳ Ｐゴシック" panose="020B0600070205080204" pitchFamily="34" charset="-128"/>
              <a:sym typeface="Symbol" panose="05050102010706020507" pitchFamily="18" charset="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Guarding Your Words</a:t>
            </a:r>
          </a:p>
        </p:txBody>
      </p:sp>
      <p:sp>
        <p:nvSpPr>
          <p:cNvPr id="114690" name="Rectangle 3"/>
          <p:cNvSpPr>
            <a:spLocks noGrp="1" noChangeArrowheads="1"/>
          </p:cNvSpPr>
          <p:nvPr>
            <p:ph idx="1"/>
          </p:nvPr>
        </p:nvSpPr>
        <p:spPr/>
        <p:txBody>
          <a:bodyPr/>
          <a:lstStyle/>
          <a:p>
            <a:pPr eaLnBrk="1" hangingPunct="1"/>
            <a:r>
              <a:rPr lang="en-US" altLang="en-US">
                <a:ea typeface="ＭＳ Ｐゴシック" panose="020B0600070205080204" pitchFamily="34" charset="-128"/>
              </a:rPr>
              <a:t>Put the person first</a:t>
            </a:r>
          </a:p>
          <a:p>
            <a:pPr lvl="1" eaLnBrk="1" hangingPunct="1"/>
            <a:r>
              <a:rPr lang="en-US" altLang="en-US">
                <a:solidFill>
                  <a:srgbClr val="0070C0"/>
                </a:solidFill>
                <a:ea typeface="ＭＳ Ｐゴシック" panose="020B0600070205080204" pitchFamily="34" charset="-128"/>
              </a:rPr>
              <a:t>Disability does not define the person.</a:t>
            </a:r>
          </a:p>
          <a:p>
            <a:pPr lvl="1" eaLnBrk="1" hangingPunct="1"/>
            <a:r>
              <a:rPr lang="en-US" altLang="en-US">
                <a:solidFill>
                  <a:srgbClr val="0070C0"/>
                </a:solidFill>
                <a:ea typeface="ＭＳ Ｐゴシック" panose="020B0600070205080204" pitchFamily="34" charset="-128"/>
              </a:rPr>
              <a:t>Use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person with a disability</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 instead of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disabled person.</a:t>
            </a:r>
            <a:r>
              <a:rPr lang="ja-JP" altLang="en-US">
                <a:solidFill>
                  <a:srgbClr val="0070C0"/>
                </a:solidFill>
                <a:latin typeface="Times New Roman" panose="02020603050405020304" pitchFamily="18" charset="0"/>
                <a:ea typeface="ＭＳ Ｐゴシック" panose="020B0600070205080204" pitchFamily="34" charset="-128"/>
              </a:rPr>
              <a:t>”</a:t>
            </a:r>
            <a:endParaRPr lang="en-US" altLang="ja-JP">
              <a:solidFill>
                <a:srgbClr val="0070C0"/>
              </a:solidFill>
              <a:ea typeface="ＭＳ Ｐゴシック" panose="020B0600070205080204" pitchFamily="34" charset="-128"/>
            </a:endParaRPr>
          </a:p>
          <a:p>
            <a:pPr lvl="1" eaLnBrk="1" hangingPunct="1"/>
            <a:endParaRPr lang="en-US" altLang="ja-JP">
              <a:ea typeface="ＭＳ Ｐゴシック" panose="020B0600070205080204" pitchFamily="34" charset="-128"/>
            </a:endParaRPr>
          </a:p>
          <a:p>
            <a:pPr eaLnBrk="1" hangingPunct="1"/>
            <a:r>
              <a:rPr lang="en-US" altLang="en-US">
                <a:ea typeface="ＭＳ Ｐゴシック" panose="020B0600070205080204" pitchFamily="34" charset="-128"/>
              </a:rPr>
              <a:t>Avoid outdated terms</a:t>
            </a:r>
          </a:p>
          <a:p>
            <a:pPr lvl="1" eaLnBrk="1" hangingPunct="1"/>
            <a:r>
              <a:rPr lang="en-US" altLang="en-US">
                <a:solidFill>
                  <a:srgbClr val="0070C0"/>
                </a:solidFill>
                <a:ea typeface="ＭＳ Ｐゴシック" panose="020B0600070205080204" pitchFamily="34" charset="-128"/>
              </a:rPr>
              <a:t>Examples: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handicapped</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crippled</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invalid</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afflicted with</a:t>
            </a:r>
            <a:r>
              <a:rPr lang="en-US" altLang="ja-JP">
                <a:solidFill>
                  <a:srgbClr val="0070C0"/>
                </a:solidFill>
                <a:latin typeface="Times New Roman" panose="02020603050405020304" pitchFamily="18" charset="0"/>
                <a:ea typeface="ＭＳ Ｐゴシック" panose="020B0600070205080204" pitchFamily="34" charset="-128"/>
              </a:rPr>
              <a:t>…</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 and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suffers from</a:t>
            </a:r>
            <a:r>
              <a:rPr lang="en-US" altLang="ja-JP">
                <a:solidFill>
                  <a:srgbClr val="0070C0"/>
                </a:solidFill>
                <a:latin typeface="Times New Roman" panose="02020603050405020304" pitchFamily="18" charset="0"/>
                <a:ea typeface="ＭＳ Ｐゴシック" panose="020B0600070205080204" pitchFamily="34" charset="-128"/>
              </a:rPr>
              <a:t>…</a:t>
            </a:r>
            <a:r>
              <a:rPr lang="ja-JP" altLang="en-US">
                <a:solidFill>
                  <a:srgbClr val="0070C0"/>
                </a:solidFill>
                <a:latin typeface="Times New Roman" panose="02020603050405020304" pitchFamily="18" charset="0"/>
                <a:ea typeface="ＭＳ Ｐゴシック" panose="020B0600070205080204" pitchFamily="34" charset="-128"/>
              </a:rPr>
              <a:t>”</a:t>
            </a:r>
            <a:endParaRPr lang="en-US" altLang="en-US">
              <a:solidFill>
                <a:srgbClr val="0070C0"/>
              </a:solidFill>
              <a:ea typeface="ＭＳ Ｐゴシック" panose="020B0600070205080204" pitchFamily="34" charset="-128"/>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Guarding Your Words</a:t>
            </a:r>
          </a:p>
        </p:txBody>
      </p:sp>
      <p:sp>
        <p:nvSpPr>
          <p:cNvPr id="116738" name="Rectangle 3"/>
          <p:cNvSpPr>
            <a:spLocks noGrp="1" noChangeArrowheads="1"/>
          </p:cNvSpPr>
          <p:nvPr>
            <p:ph idx="1"/>
          </p:nvPr>
        </p:nvSpPr>
        <p:spPr/>
        <p:txBody>
          <a:bodyPr/>
          <a:lstStyle/>
          <a:p>
            <a:pPr eaLnBrk="1" hangingPunct="1"/>
            <a:r>
              <a:rPr lang="en-US" altLang="en-US">
                <a:ea typeface="ＭＳ Ｐゴシック" panose="020B0600070205080204" pitchFamily="34" charset="-128"/>
              </a:rPr>
              <a:t>Avoid negative, disempowering terms.</a:t>
            </a:r>
          </a:p>
          <a:p>
            <a:pPr lvl="1" eaLnBrk="1" hangingPunct="1"/>
            <a:r>
              <a:rPr lang="en-US" altLang="en-US">
                <a:solidFill>
                  <a:srgbClr val="0070C0"/>
                </a:solidFill>
                <a:ea typeface="ＭＳ Ｐゴシック" panose="020B0600070205080204" pitchFamily="34" charset="-128"/>
              </a:rPr>
              <a:t>Examples: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victim</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 </a:t>
            </a:r>
            <a:r>
              <a:rPr lang="ja-JP" altLang="en-US">
                <a:solidFill>
                  <a:srgbClr val="0070C0"/>
                </a:solidFill>
                <a:latin typeface="Times New Roman" panose="02020603050405020304" pitchFamily="18" charset="0"/>
                <a:ea typeface="ＭＳ Ｐゴシック" panose="020B0600070205080204" pitchFamily="34" charset="-128"/>
              </a:rPr>
              <a:t>“</a:t>
            </a:r>
            <a:r>
              <a:rPr lang="en-US" altLang="ja-JP">
                <a:solidFill>
                  <a:srgbClr val="0070C0"/>
                </a:solidFill>
                <a:ea typeface="ＭＳ Ｐゴシック" panose="020B0600070205080204" pitchFamily="34" charset="-128"/>
              </a:rPr>
              <a:t>sufferer</a:t>
            </a:r>
            <a:r>
              <a:rPr lang="ja-JP" altLang="en-US">
                <a:solidFill>
                  <a:srgbClr val="0070C0"/>
                </a:solidFill>
                <a:latin typeface="Times New Roman" panose="02020603050405020304" pitchFamily="18" charset="0"/>
                <a:ea typeface="ＭＳ Ｐゴシック" panose="020B0600070205080204" pitchFamily="34" charset="-128"/>
              </a:rPr>
              <a:t>”</a:t>
            </a:r>
            <a:endParaRPr lang="en-US" altLang="ja-JP">
              <a:solidFill>
                <a:srgbClr val="0070C0"/>
              </a:solidFill>
              <a:ea typeface="ＭＳ Ｐゴシック" panose="020B0600070205080204" pitchFamily="34" charset="-128"/>
            </a:endParaRPr>
          </a:p>
          <a:p>
            <a:pPr eaLnBrk="1" hangingPunct="1"/>
            <a:r>
              <a:rPr lang="en-US" altLang="en-US">
                <a:ea typeface="ＭＳ Ｐゴシック" panose="020B0600070205080204" pitchFamily="34" charset="-128"/>
              </a:rPr>
              <a:t>Avoid “Normal” or “Healthy”</a:t>
            </a:r>
          </a:p>
          <a:p>
            <a:pPr lvl="1" eaLnBrk="1" hangingPunct="1"/>
            <a:r>
              <a:rPr lang="en-US" altLang="en-US">
                <a:solidFill>
                  <a:srgbClr val="0070C0"/>
                </a:solidFill>
                <a:ea typeface="ＭＳ Ｐゴシック" panose="020B0600070205080204" pitchFamily="34" charset="-128"/>
              </a:rPr>
              <a:t>Denotes abnormality or illness</a:t>
            </a:r>
          </a:p>
          <a:p>
            <a:pPr eaLnBrk="1" hangingPunct="1"/>
            <a:r>
              <a:rPr lang="en-US" altLang="en-US">
                <a:ea typeface="ＭＳ Ｐゴシック" panose="020B0600070205080204" pitchFamily="34" charset="-128"/>
              </a:rPr>
              <a:t>People with disabilities do not always agree on what is politically correct language.</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2"/>
          <p:cNvSpPr>
            <a:spLocks noGrp="1"/>
          </p:cNvSpPr>
          <p:nvPr>
            <p:ph type="title"/>
          </p:nvPr>
        </p:nvSpPr>
        <p:spPr/>
        <p:txBody>
          <a:bodyPr/>
          <a:lstStyle/>
          <a:p>
            <a:pPr eaLnBrk="1" hangingPunct="1"/>
            <a:r>
              <a:rPr lang="en-US" altLang="en-US" sz="4200">
                <a:latin typeface="Georgia" panose="02040502050405020303" pitchFamily="18" charset="0"/>
                <a:ea typeface="ＭＳ Ｐゴシック" panose="020B0600070205080204" pitchFamily="34" charset="-128"/>
              </a:rPr>
              <a:t>Beyond Language in</a:t>
            </a:r>
            <a:br>
              <a:rPr lang="en-US" altLang="en-US" sz="4200">
                <a:latin typeface="Georgia" panose="02040502050405020303" pitchFamily="18" charset="0"/>
                <a:ea typeface="ＭＳ Ｐゴシック" panose="020B0600070205080204" pitchFamily="34" charset="-128"/>
              </a:rPr>
            </a:br>
            <a:r>
              <a:rPr lang="en-US" altLang="en-US" sz="4200">
                <a:latin typeface="Georgia" panose="02040502050405020303" pitchFamily="18" charset="0"/>
                <a:ea typeface="ＭＳ Ｐゴシック" panose="020B0600070205080204" pitchFamily="34" charset="-128"/>
              </a:rPr>
              <a:t>Disability Etiquette</a:t>
            </a:r>
          </a:p>
        </p:txBody>
      </p:sp>
      <p:sp>
        <p:nvSpPr>
          <p:cNvPr id="2" name="Text Placeholder 1"/>
          <p:cNvSpPr>
            <a:spLocks noGrp="1"/>
          </p:cNvSpPr>
          <p:nvPr>
            <p:ph idx="1"/>
          </p:nvPr>
        </p:nvSpPr>
        <p:spPr/>
        <p:txBody>
          <a:bodyPr/>
          <a:lstStyle/>
          <a:p>
            <a:pPr marL="0" indent="0" eaLnBrk="1" hangingPunct="1">
              <a:buFont typeface="Wingdings 2" panose="05020102010507070707" pitchFamily="18" charset="2"/>
              <a:buNone/>
            </a:pPr>
            <a:r>
              <a:rPr lang="en-US" altLang="en-US" sz="2000">
                <a:ea typeface="ＭＳ Ｐゴシック" panose="020B0600070205080204" pitchFamily="34" charset="-128"/>
              </a:rPr>
              <a:t>Refer to the individual first, then to his or her disability when it is relevant and appropriate. </a:t>
            </a:r>
          </a:p>
          <a:p>
            <a:pPr marL="0" indent="0" eaLnBrk="1" hangingPunct="1">
              <a:buFont typeface="Wingdings 2" panose="05020102010507070707" pitchFamily="18" charset="2"/>
              <a:buNone/>
            </a:pPr>
            <a:endParaRPr lang="en-US" altLang="en-US" sz="2000">
              <a:ea typeface="ＭＳ Ｐゴシック" panose="020B0600070205080204" pitchFamily="34" charset="-128"/>
            </a:endParaRPr>
          </a:p>
          <a:p>
            <a:pPr marL="0" indent="0" eaLnBrk="1" hangingPunct="1">
              <a:buFont typeface="Wingdings 2" panose="05020102010507070707" pitchFamily="18" charset="2"/>
              <a:buNone/>
            </a:pPr>
            <a:r>
              <a:rPr lang="en-US" altLang="en-US" sz="2000">
                <a:solidFill>
                  <a:srgbClr val="0070C0"/>
                </a:solidFill>
                <a:ea typeface="ＭＳ Ｐゴシック" panose="020B0600070205080204" pitchFamily="34" charset="-128"/>
              </a:rPr>
              <a:t>Say "person with a disability" rather than "disabled person" or use the following formula:</a:t>
            </a:r>
          </a:p>
          <a:p>
            <a:pPr marL="0" indent="0" eaLnBrk="1" hangingPunct="1">
              <a:buFont typeface="Wingdings 2" panose="05020102010507070707" pitchFamily="18" charset="2"/>
              <a:buNone/>
            </a:pPr>
            <a:endParaRPr lang="en-US" altLang="en-US" sz="2000" b="1">
              <a:ea typeface="ＭＳ Ｐゴシック" panose="020B0600070205080204" pitchFamily="34" charset="-128"/>
            </a:endParaRPr>
          </a:p>
          <a:p>
            <a:pPr marL="0" indent="0" eaLnBrk="1" hangingPunct="1">
              <a:buFont typeface="Wingdings 2" panose="05020102010507070707" pitchFamily="18" charset="2"/>
              <a:buNone/>
            </a:pPr>
            <a:r>
              <a:rPr lang="en-US" altLang="en-US" sz="2000" b="1">
                <a:ea typeface="ＭＳ Ｐゴシック" panose="020B0600070205080204" pitchFamily="34" charset="-128"/>
              </a:rPr>
              <a:t>Name or Title of Person  +   Verb  +    Assistive Device or Disability</a:t>
            </a:r>
          </a:p>
          <a:p>
            <a:pPr marL="0" indent="0" eaLnBrk="1" hangingPunct="1">
              <a:buFont typeface="Wingdings 2" panose="05020102010507070707" pitchFamily="18" charset="2"/>
              <a:buNone/>
            </a:pPr>
            <a:endParaRPr lang="en-US" altLang="en-US" sz="2000" b="1">
              <a:ea typeface="ＭＳ Ｐゴシック" panose="020B0600070205080204" pitchFamily="34" charset="-128"/>
            </a:endParaRPr>
          </a:p>
          <a:p>
            <a:pPr marL="0" indent="0" eaLnBrk="1" hangingPunct="1">
              <a:buFont typeface="Wingdings 2" panose="05020102010507070707" pitchFamily="18" charset="2"/>
              <a:buNone/>
            </a:pPr>
            <a:r>
              <a:rPr lang="en-US" altLang="en-US" sz="2000">
                <a:solidFill>
                  <a:srgbClr val="0070C0"/>
                </a:solidFill>
                <a:ea typeface="ＭＳ Ｐゴシック" panose="020B0600070205080204" pitchFamily="34" charset="-128"/>
              </a:rPr>
              <a:t>Professor Jones	+	has	           +	    Rheumatoid Arthritis.          </a:t>
            </a:r>
          </a:p>
          <a:p>
            <a:pPr marL="0" indent="0" eaLnBrk="1" hangingPunct="1">
              <a:buFont typeface="Wingdings 2" panose="05020102010507070707" pitchFamily="18" charset="2"/>
              <a:buNone/>
            </a:pPr>
            <a:r>
              <a:rPr lang="en-US" altLang="en-US" sz="2000">
                <a:ea typeface="ＭＳ Ｐゴシック" panose="020B0600070205080204" pitchFamily="34" charset="-128"/>
              </a:rPr>
              <a:t>Mrs. Cassidy	       +	utilizes      +           crutches.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pPr eaLnBrk="1" hangingPunct="1"/>
            <a:r>
              <a:rPr lang="en-US" altLang="en-US">
                <a:solidFill>
                  <a:schemeClr val="bg1"/>
                </a:solidFill>
                <a:latin typeface="Georgia" panose="02040502050405020303" pitchFamily="18" charset="0"/>
                <a:ea typeface="ＭＳ Ｐゴシック" panose="020B0600070205080204" pitchFamily="34" charset="-128"/>
              </a:rPr>
              <a:t>How to Replace the </a:t>
            </a:r>
            <a:br>
              <a:rPr lang="en-US" altLang="en-US">
                <a:solidFill>
                  <a:schemeClr val="bg1"/>
                </a:solidFill>
                <a:latin typeface="Georgia" panose="02040502050405020303" pitchFamily="18" charset="0"/>
                <a:ea typeface="ＭＳ Ｐゴシック" panose="020B0600070205080204" pitchFamily="34" charset="-128"/>
              </a:rPr>
            </a:br>
            <a:r>
              <a:rPr lang="en-US" altLang="en-US">
                <a:solidFill>
                  <a:schemeClr val="bg1"/>
                </a:solidFill>
                <a:latin typeface="Georgia" panose="02040502050405020303" pitchFamily="18" charset="0"/>
                <a:ea typeface="ＭＳ Ｐゴシック" panose="020B0600070205080204" pitchFamily="34" charset="-128"/>
              </a:rPr>
              <a:t>UNacceptable Language</a:t>
            </a:r>
          </a:p>
        </p:txBody>
      </p:sp>
      <p:sp>
        <p:nvSpPr>
          <p:cNvPr id="3" name="Content Placeholder 2"/>
          <p:cNvSpPr>
            <a:spLocks noGrp="1"/>
          </p:cNvSpPr>
          <p:nvPr>
            <p:ph idx="1"/>
          </p:nvPr>
        </p:nvSpPr>
        <p:spPr>
          <a:xfrm>
            <a:off x="1368425" y="1524000"/>
            <a:ext cx="7604125" cy="4941888"/>
          </a:xfrm>
        </p:spPr>
        <p:txBody>
          <a:bodyPr>
            <a:normAutofit fontScale="55000" lnSpcReduction="20000"/>
          </a:bodyPr>
          <a:lstStyle/>
          <a:p>
            <a:pPr marL="274320" indent="-274320" eaLnBrk="1" fontAlgn="auto" hangingPunct="1">
              <a:spcAft>
                <a:spcPts val="600"/>
              </a:spcAft>
              <a:buFont typeface="Wingdings 2"/>
              <a:buChar char=""/>
              <a:defRPr/>
            </a:pPr>
            <a:r>
              <a:rPr lang="en-US" sz="3600" dirty="0">
                <a:solidFill>
                  <a:schemeClr val="tx1"/>
                </a:solidFill>
              </a:rPr>
              <a:t>Do not refer to a person’s disability unless it is relevant to the conversation. </a:t>
            </a:r>
          </a:p>
          <a:p>
            <a:pPr marL="274320" indent="-274320" eaLnBrk="1" fontAlgn="auto" hangingPunct="1">
              <a:spcAft>
                <a:spcPts val="600"/>
              </a:spcAft>
              <a:buFont typeface="Wingdings 2"/>
              <a:buChar char=""/>
              <a:defRPr/>
            </a:pPr>
            <a:r>
              <a:rPr lang="en-US" sz="3600" dirty="0">
                <a:solidFill>
                  <a:srgbClr val="0070C0"/>
                </a:solidFill>
              </a:rPr>
              <a:t>Use the word "disability" rather than "handicap" to refer to a person’s disability. Never use "cripple/crippled" in any reference to a disability. </a:t>
            </a:r>
          </a:p>
          <a:p>
            <a:pPr marL="274320" indent="-274320" eaLnBrk="1" fontAlgn="auto" hangingPunct="1">
              <a:spcAft>
                <a:spcPts val="600"/>
              </a:spcAft>
              <a:buFont typeface="Wingdings 2"/>
              <a:buChar char=""/>
              <a:defRPr/>
            </a:pPr>
            <a:r>
              <a:rPr lang="en-US" sz="3600" dirty="0">
                <a:solidFill>
                  <a:schemeClr val="tx1"/>
                </a:solidFill>
              </a:rPr>
              <a:t>Avoid referring to people with disabilities as "the disabled, the blind, the epileptics, the retarded." Descriptive terms should be used as adjectives, not as nouns. </a:t>
            </a:r>
          </a:p>
          <a:p>
            <a:pPr marL="274320" indent="-274320" eaLnBrk="1" fontAlgn="auto" hangingPunct="1">
              <a:spcAft>
                <a:spcPts val="600"/>
              </a:spcAft>
              <a:buFont typeface="Wingdings 2"/>
              <a:buChar char=""/>
              <a:defRPr/>
            </a:pPr>
            <a:r>
              <a:rPr lang="en-US" sz="3600" dirty="0">
                <a:solidFill>
                  <a:srgbClr val="0070C0"/>
                </a:solidFill>
              </a:rPr>
              <a:t>Avoid negative or sensational descriptions of a person’s disability. Don’t say "suffers from, a victim of, or afflicted with." These portrayals elicit unwanted sympathy, or worse, pity toward individuals with disabilities. Respect and acceptance is what people with disabilities prefer. </a:t>
            </a:r>
          </a:p>
          <a:p>
            <a:pPr marL="274320" indent="-274320" eaLnBrk="1" fontAlgn="auto" hangingPunct="1">
              <a:spcAft>
                <a:spcPts val="600"/>
              </a:spcAft>
              <a:buFont typeface="Wingdings 2"/>
              <a:buChar char=""/>
              <a:defRPr/>
            </a:pPr>
            <a:r>
              <a:rPr lang="en-US" sz="3600" dirty="0">
                <a:solidFill>
                  <a:schemeClr val="tx1"/>
                </a:solidFill>
              </a:rPr>
              <a:t>Don’t use "normal" or "able-bodied" to describe people who do not have disabilities. It is better to say "people without disabilities," if necessary to make comparisons. </a:t>
            </a:r>
          </a:p>
          <a:p>
            <a:pPr marL="274320" indent="-274320" eaLnBrk="1" fontAlgn="auto" hangingPunct="1">
              <a:spcAft>
                <a:spcPts val="0"/>
              </a:spcAft>
              <a:buFont typeface="Wingdings 2"/>
              <a:buNone/>
              <a:defRPr/>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2"/>
          <p:cNvSpPr>
            <a:spLocks noGrp="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Beyond Language in</a:t>
            </a:r>
            <a:br>
              <a:rPr lang="en-US" altLang="en-US" sz="4000">
                <a:latin typeface="Georgia" panose="02040502050405020303" pitchFamily="18" charset="0"/>
                <a:ea typeface="ＭＳ Ｐゴシック" panose="020B0600070205080204" pitchFamily="34" charset="-128"/>
              </a:rPr>
            </a:br>
            <a:r>
              <a:rPr lang="en-US" altLang="en-US" sz="4000">
                <a:latin typeface="Georgia" panose="02040502050405020303" pitchFamily="18" charset="0"/>
                <a:ea typeface="ＭＳ Ｐゴシック" panose="020B0600070205080204" pitchFamily="34" charset="-128"/>
              </a:rPr>
              <a:t>Disability Etiquette</a:t>
            </a:r>
          </a:p>
        </p:txBody>
      </p:sp>
      <p:sp>
        <p:nvSpPr>
          <p:cNvPr id="2" name="Text Placeholder 1"/>
          <p:cNvSpPr>
            <a:spLocks noGrp="1"/>
          </p:cNvSpPr>
          <p:nvPr>
            <p:ph idx="1"/>
          </p:nvPr>
        </p:nvSpPr>
        <p:spPr>
          <a:xfrm>
            <a:off x="1390650" y="1893888"/>
            <a:ext cx="7604125" cy="4692650"/>
          </a:xfrm>
        </p:spPr>
        <p:txBody>
          <a:bodyPr>
            <a:normAutofit/>
          </a:bodyPr>
          <a:lstStyle/>
          <a:p>
            <a:pPr marL="0" indent="0" algn="ctr" eaLnBrk="1" fontAlgn="auto" hangingPunct="1">
              <a:spcAft>
                <a:spcPts val="0"/>
              </a:spcAft>
              <a:buFont typeface="Wingdings 2"/>
              <a:buNone/>
              <a:defRPr/>
            </a:pPr>
            <a:r>
              <a:rPr lang="en-US" sz="2800" b="1" dirty="0">
                <a:solidFill>
                  <a:schemeClr val="tx2"/>
                </a:solidFill>
              </a:rPr>
              <a:t>Three Primary Principles:</a:t>
            </a:r>
          </a:p>
          <a:p>
            <a:pPr marL="0" indent="0" algn="ctr" eaLnBrk="1" fontAlgn="auto" hangingPunct="1">
              <a:spcAft>
                <a:spcPts val="0"/>
              </a:spcAft>
              <a:buFont typeface="Wingdings 2"/>
              <a:buNone/>
              <a:defRPr/>
            </a:pPr>
            <a:r>
              <a:rPr lang="en-US" sz="2800" b="1" dirty="0">
                <a:solidFill>
                  <a:schemeClr val="tx2"/>
                </a:solidFill>
              </a:rPr>
              <a:t>Who People with Disabilities REALLY are…</a:t>
            </a:r>
          </a:p>
          <a:p>
            <a:pPr marL="0" indent="0" algn="ctr" eaLnBrk="1" fontAlgn="auto" hangingPunct="1">
              <a:spcAft>
                <a:spcPts val="0"/>
              </a:spcAft>
              <a:buFont typeface="Wingdings 2"/>
              <a:buNone/>
              <a:defRPr/>
            </a:pPr>
            <a:endParaRPr lang="en-US" sz="2800" b="1" dirty="0">
              <a:solidFill>
                <a:schemeClr val="tx2"/>
              </a:solidFill>
            </a:endParaRPr>
          </a:p>
          <a:p>
            <a:pPr marL="514350" indent="-514350" eaLnBrk="1" fontAlgn="auto" hangingPunct="1">
              <a:spcAft>
                <a:spcPts val="0"/>
              </a:spcAft>
              <a:buFont typeface="Wingdings 2"/>
              <a:buAutoNum type="arabicPeriod"/>
              <a:defRPr/>
            </a:pPr>
            <a:r>
              <a:rPr lang="en-US" sz="2800" b="1" dirty="0">
                <a:solidFill>
                  <a:srgbClr val="0070C0"/>
                </a:solidFill>
              </a:rPr>
              <a:t>They are NOT their disabilities.</a:t>
            </a:r>
          </a:p>
          <a:p>
            <a:pPr marL="514350" indent="-514350" eaLnBrk="1" fontAlgn="auto" hangingPunct="1">
              <a:spcAft>
                <a:spcPts val="0"/>
              </a:spcAft>
              <a:buFont typeface="Wingdings 2"/>
              <a:buAutoNum type="arabicPeriod"/>
              <a:defRPr/>
            </a:pPr>
            <a:r>
              <a:rPr lang="en-US" sz="2800" b="1" dirty="0">
                <a:solidFill>
                  <a:srgbClr val="0070C0"/>
                </a:solidFill>
              </a:rPr>
              <a:t>They treasure their independence.</a:t>
            </a:r>
          </a:p>
          <a:p>
            <a:pPr marL="514350" indent="-514350" eaLnBrk="1" fontAlgn="auto" hangingPunct="1">
              <a:spcAft>
                <a:spcPts val="0"/>
              </a:spcAft>
              <a:buFont typeface="Wingdings 2"/>
              <a:buAutoNum type="arabicPeriod"/>
              <a:defRPr/>
            </a:pPr>
            <a:r>
              <a:rPr lang="en-US" sz="2800" b="1" dirty="0">
                <a:solidFill>
                  <a:srgbClr val="0070C0"/>
                </a:solidFill>
              </a:rPr>
              <a:t>They are the experts.</a:t>
            </a:r>
          </a:p>
        </p:txBody>
      </p:sp>
      <p:sp>
        <p:nvSpPr>
          <p:cNvPr id="122883" name="TextBox 3"/>
          <p:cNvSpPr txBox="1">
            <a:spLocks noChangeArrowheads="1"/>
          </p:cNvSpPr>
          <p:nvPr/>
        </p:nvSpPr>
        <p:spPr bwMode="auto">
          <a:xfrm>
            <a:off x="0" y="64008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600">
                <a:solidFill>
                  <a:schemeClr val="bg1"/>
                </a:solidFill>
                <a:latin typeface="Georgia" panose="02040502050405020303" pitchFamily="18" charset="0"/>
              </a:rPr>
              <a:t>Modern Disability. (2011). </a:t>
            </a:r>
            <a:r>
              <a:rPr lang="en-US" altLang="en-US" sz="1600" i="1">
                <a:solidFill>
                  <a:schemeClr val="bg1"/>
                </a:solidFill>
                <a:latin typeface="Georgia" panose="02040502050405020303" pitchFamily="18" charset="0"/>
              </a:rPr>
              <a:t>Disability etiquette… So everyone can relax and get the job </a:t>
            </a:r>
            <a:r>
              <a:rPr lang="en-US" altLang="en-US" i="1">
                <a:solidFill>
                  <a:schemeClr val="bg1"/>
                </a:solidFill>
                <a:latin typeface="Georgia" panose="02040502050405020303" pitchFamily="18" charset="0"/>
              </a:rPr>
              <a:t>done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2" descr="MM9003364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53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23" descr="MM9003364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7"/>
          <p:cNvSpPr>
            <a:spLocks noChangeArrowheads="1"/>
          </p:cNvSpPr>
          <p:nvPr/>
        </p:nvSpPr>
        <p:spPr bwMode="auto">
          <a:xfrm>
            <a:off x="1604963" y="1981200"/>
            <a:ext cx="7543800" cy="1371600"/>
          </a:xfrm>
          <a:prstGeom prst="rect">
            <a:avLst/>
          </a:prstGeom>
          <a:no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dirty="0">
                <a:solidFill>
                  <a:schemeClr val="tx2"/>
                </a:solidFill>
                <a:latin typeface="+mn-lt"/>
              </a:rPr>
              <a:t>How many of you work with someone who has a disability? </a:t>
            </a:r>
            <a:br>
              <a:rPr lang="en-US" altLang="en-US" dirty="0">
                <a:solidFill>
                  <a:schemeClr val="tx2"/>
                </a:solidFill>
                <a:latin typeface="+mn-lt"/>
              </a:rPr>
            </a:br>
            <a:endParaRPr lang="en-US" altLang="en-US" dirty="0">
              <a:solidFill>
                <a:schemeClr val="tx2"/>
              </a:solidFill>
              <a:latin typeface="+mn-lt"/>
            </a:endParaRPr>
          </a:p>
        </p:txBody>
      </p:sp>
      <p:pic>
        <p:nvPicPr>
          <p:cNvPr id="39940" name="Picture 25" descr="MM9003364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itle 1"/>
          <p:cNvSpPr>
            <a:spLocks noGrp="1"/>
          </p:cNvSpPr>
          <p:nvPr>
            <p:ph type="title"/>
          </p:nvPr>
        </p:nvSpPr>
        <p:spPr/>
        <p:txBody>
          <a:bodyPr/>
          <a:lstStyle/>
          <a:p>
            <a:r>
              <a:rPr lang="en-US" altLang="en-US" sz="5000">
                <a:latin typeface="Georgia" panose="02040502050405020303" pitchFamily="18" charset="0"/>
                <a:ea typeface="ＭＳ Ｐゴシック" panose="020B0600070205080204" pitchFamily="34" charset="-128"/>
              </a:rPr>
              <a:t>Knowledge Check</a:t>
            </a:r>
          </a:p>
        </p:txBody>
      </p:sp>
      <p:sp>
        <p:nvSpPr>
          <p:cNvPr id="7" name="Rectangle 7"/>
          <p:cNvSpPr>
            <a:spLocks noChangeArrowheads="1"/>
          </p:cNvSpPr>
          <p:nvPr/>
        </p:nvSpPr>
        <p:spPr bwMode="auto">
          <a:xfrm>
            <a:off x="1600200" y="3429000"/>
            <a:ext cx="7543800" cy="1371600"/>
          </a:xfrm>
          <a:prstGeom prst="rect">
            <a:avLst/>
          </a:prstGeom>
          <a:no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dirty="0">
                <a:solidFill>
                  <a:schemeClr val="tx2"/>
                </a:solidFill>
                <a:latin typeface="+mn-lt"/>
              </a:rPr>
              <a:t>How many of you know someone who has a disability?</a:t>
            </a:r>
            <a:br>
              <a:rPr lang="en-US" altLang="en-US" dirty="0">
                <a:solidFill>
                  <a:schemeClr val="tx2"/>
                </a:solidFill>
                <a:latin typeface="+mn-lt"/>
              </a:rPr>
            </a:br>
            <a:endParaRPr lang="en-US" altLang="en-US" dirty="0">
              <a:solidFill>
                <a:schemeClr val="tx2"/>
              </a:solidFill>
              <a:latin typeface="+mn-lt"/>
            </a:endParaRPr>
          </a:p>
        </p:txBody>
      </p:sp>
      <p:sp>
        <p:nvSpPr>
          <p:cNvPr id="8" name="Rectangle 7"/>
          <p:cNvSpPr>
            <a:spLocks noChangeArrowheads="1"/>
          </p:cNvSpPr>
          <p:nvPr/>
        </p:nvSpPr>
        <p:spPr bwMode="auto">
          <a:xfrm>
            <a:off x="1570038" y="4800600"/>
            <a:ext cx="7543800" cy="1219200"/>
          </a:xfrm>
          <a:prstGeom prst="rect">
            <a:avLst/>
          </a:prstGeom>
          <a:no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dirty="0">
                <a:solidFill>
                  <a:schemeClr val="tx2"/>
                </a:solidFill>
                <a:latin typeface="+mn-lt"/>
              </a:rPr>
              <a:t>How many have a disability now or may have at some point in life?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5"/>
          <p:cNvSpPr>
            <a:spLocks noGrp="1"/>
          </p:cNvSpPr>
          <p:nvPr>
            <p:ph type="title"/>
          </p:nvPr>
        </p:nvSpPr>
        <p:spPr/>
        <p:txBody>
          <a:bodyPr/>
          <a:lstStyle/>
          <a:p>
            <a:pPr eaLnBrk="1" hangingPunct="1"/>
            <a:r>
              <a:rPr lang="en-US" altLang="en-US" sz="5000">
                <a:solidFill>
                  <a:schemeClr val="bg1"/>
                </a:solidFill>
                <a:latin typeface="Georgia" panose="02040502050405020303" pitchFamily="18" charset="0"/>
                <a:ea typeface="ＭＳ Ｐゴシック" panose="020B0600070205080204" pitchFamily="34" charset="-128"/>
              </a:rPr>
              <a:t>Basic Etiquette</a:t>
            </a:r>
          </a:p>
        </p:txBody>
      </p:sp>
      <p:sp>
        <p:nvSpPr>
          <p:cNvPr id="7" name="Content Placeholder 6"/>
          <p:cNvSpPr>
            <a:spLocks noGrp="1"/>
          </p:cNvSpPr>
          <p:nvPr>
            <p:ph idx="1"/>
          </p:nvPr>
        </p:nvSpPr>
        <p:spPr>
          <a:xfrm>
            <a:off x="1368425" y="1295400"/>
            <a:ext cx="7604125" cy="4691063"/>
          </a:xfrm>
        </p:spPr>
        <p:txBody>
          <a:bodyPr/>
          <a:lstStyle/>
          <a:p>
            <a:pPr eaLnBrk="1" hangingPunct="1"/>
            <a:r>
              <a:rPr lang="en-US" altLang="en-US">
                <a:ea typeface="ＭＳ Ｐゴシック" panose="020B0600070205080204" pitchFamily="34" charset="-128"/>
              </a:rPr>
              <a:t>Speak directly to the person.</a:t>
            </a:r>
          </a:p>
          <a:p>
            <a:pPr eaLnBrk="1" hangingPunct="1"/>
            <a:r>
              <a:rPr lang="en-US" altLang="en-US">
                <a:solidFill>
                  <a:srgbClr val="0070C0"/>
                </a:solidFill>
                <a:ea typeface="ＭＳ Ｐゴシック" panose="020B0600070205080204" pitchFamily="34" charset="-128"/>
              </a:rPr>
              <a:t>It is appropriate to offer to shake hands.</a:t>
            </a:r>
          </a:p>
          <a:p>
            <a:pPr eaLnBrk="1" hangingPunct="1"/>
            <a:r>
              <a:rPr lang="en-US" altLang="en-US">
                <a:ea typeface="ＭＳ Ｐゴシック" panose="020B0600070205080204" pitchFamily="34" charset="-128"/>
              </a:rPr>
              <a:t>OFFER assistance; don’t just give it.  If accepted, listen or ask for instructions.</a:t>
            </a:r>
          </a:p>
          <a:p>
            <a:pPr eaLnBrk="1" hangingPunct="1"/>
            <a:r>
              <a:rPr lang="en-US" altLang="en-US">
                <a:solidFill>
                  <a:srgbClr val="0070C0"/>
                </a:solidFill>
                <a:ea typeface="ＭＳ Ｐゴシック" panose="020B0600070205080204" pitchFamily="34" charset="-128"/>
              </a:rPr>
              <a:t>Treat adults as adults.</a:t>
            </a:r>
          </a:p>
          <a:p>
            <a:pPr eaLnBrk="1" hangingPunct="1"/>
            <a:r>
              <a:rPr lang="en-US" altLang="en-US">
                <a:ea typeface="ＭＳ Ｐゴシック" panose="020B0600070205080204" pitchFamily="34" charset="-128"/>
              </a:rPr>
              <a:t>Relax, and stay calm.</a:t>
            </a:r>
          </a:p>
          <a:p>
            <a:pPr eaLnBrk="1" hangingPunct="1"/>
            <a:r>
              <a:rPr lang="en-US" altLang="en-US">
                <a:solidFill>
                  <a:srgbClr val="0070C0"/>
                </a:solidFill>
                <a:ea typeface="ＭＳ Ｐゴシック" panose="020B0600070205080204" pitchFamily="34" charset="-128"/>
              </a:rPr>
              <a:t>Don’t apologize if you happen to use accepted, common expressions that seem to relate to a person’s disability.</a:t>
            </a:r>
          </a:p>
          <a:p>
            <a:pPr eaLnBrk="1" hangingPunct="1">
              <a:buFont typeface="Wingdings 2" panose="05020102010507070707" pitchFamily="18" charset="2"/>
              <a:buNone/>
            </a:pPr>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5"/>
          <p:cNvSpPr>
            <a:spLocks noGrp="1"/>
          </p:cNvSpPr>
          <p:nvPr>
            <p:ph type="title"/>
          </p:nvPr>
        </p:nvSpPr>
        <p:spPr/>
        <p:txBody>
          <a:bodyPr/>
          <a:lstStyle/>
          <a:p>
            <a:pPr eaLnBrk="1" hangingPunct="1"/>
            <a:r>
              <a:rPr lang="en-US" altLang="en-US" sz="5000">
                <a:solidFill>
                  <a:schemeClr val="bg1"/>
                </a:solidFill>
                <a:latin typeface="Georgia" panose="02040502050405020303" pitchFamily="18" charset="0"/>
                <a:ea typeface="ＭＳ Ｐゴシック" panose="020B0600070205080204" pitchFamily="34" charset="-128"/>
              </a:rPr>
              <a:t>Basic Etiquette</a:t>
            </a:r>
          </a:p>
        </p:txBody>
      </p:sp>
      <p:sp>
        <p:nvSpPr>
          <p:cNvPr id="7" name="Content Placeholder 6"/>
          <p:cNvSpPr>
            <a:spLocks noGrp="1"/>
          </p:cNvSpPr>
          <p:nvPr>
            <p:ph idx="1"/>
          </p:nvPr>
        </p:nvSpPr>
        <p:spPr/>
        <p:txBody>
          <a:bodyPr/>
          <a:lstStyle/>
          <a:p>
            <a:pPr eaLnBrk="1" hangingPunct="1"/>
            <a:r>
              <a:rPr lang="en-US" altLang="en-US">
                <a:ea typeface="ＭＳ Ｐゴシック" panose="020B0600070205080204" pitchFamily="34" charset="-128"/>
              </a:rPr>
              <a:t>Don’t be afraid to ask questions when you are unsure what to do.</a:t>
            </a:r>
          </a:p>
          <a:p>
            <a:pPr eaLnBrk="1" hangingPunct="1"/>
            <a:r>
              <a:rPr lang="en-US" altLang="en-US">
                <a:solidFill>
                  <a:srgbClr val="0070C0"/>
                </a:solidFill>
                <a:ea typeface="ＭＳ Ｐゴシック" panose="020B0600070205080204" pitchFamily="34" charset="-128"/>
              </a:rPr>
              <a:t>Service dogs are working tools.  Do not pet, feed, or distract them while they are working. Ask their person before making any contact with the dog.</a:t>
            </a:r>
          </a:p>
          <a:p>
            <a:pPr eaLnBrk="1" hangingPunct="1"/>
            <a:r>
              <a:rPr lang="en-US" altLang="en-US">
                <a:ea typeface="ＭＳ Ｐゴシック" panose="020B0600070205080204" pitchFamily="34" charset="-128"/>
              </a:rPr>
              <a:t>Don’t make assumptions.</a:t>
            </a:r>
          </a:p>
          <a:p>
            <a:pPr eaLnBrk="1" hangingPunct="1"/>
            <a:r>
              <a:rPr lang="en-US" altLang="en-US">
                <a:solidFill>
                  <a:srgbClr val="0070C0"/>
                </a:solidFill>
                <a:ea typeface="ＭＳ Ｐゴシック" panose="020B0600070205080204" pitchFamily="34" charset="-128"/>
              </a:rPr>
              <a:t>Know where accessible restrooms, drinking fountains, and telephones are located within your work area.</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altLang="en-US">
                <a:latin typeface="Georgia" panose="02040502050405020303" pitchFamily="18" charset="0"/>
                <a:ea typeface="ＭＳ Ｐゴシック" panose="020B0600070205080204" pitchFamily="34" charset="-128"/>
              </a:rPr>
              <a:t>Etiquette 101:</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Physical Disabilities</a:t>
            </a:r>
          </a:p>
        </p:txBody>
      </p:sp>
      <p:sp>
        <p:nvSpPr>
          <p:cNvPr id="4" name="Content Placeholder 3"/>
          <p:cNvSpPr>
            <a:spLocks noGrp="1"/>
          </p:cNvSpPr>
          <p:nvPr>
            <p:ph idx="1"/>
          </p:nvPr>
        </p:nvSpPr>
        <p:spPr>
          <a:xfrm>
            <a:off x="2667000" y="1435100"/>
            <a:ext cx="6305550" cy="5118100"/>
          </a:xfrm>
        </p:spPr>
        <p:txBody>
          <a:bodyPr>
            <a:normAutofit/>
          </a:bodyPr>
          <a:lstStyle/>
          <a:p>
            <a:pPr eaLnBrk="1" hangingPunct="1">
              <a:lnSpc>
                <a:spcPct val="90000"/>
              </a:lnSpc>
              <a:defRPr/>
            </a:pPr>
            <a:r>
              <a:rPr lang="en-US" altLang="en-US" sz="2400" dirty="0"/>
              <a:t>A wheelchair is part of a person’s body space - don’t lean on it.</a:t>
            </a:r>
            <a:endParaRPr lang="en-US" altLang="en-US" sz="2400" dirty="0">
              <a:solidFill>
                <a:schemeClr val="bg1"/>
              </a:solidFill>
            </a:endParaRPr>
          </a:p>
          <a:p>
            <a:pPr eaLnBrk="1" hangingPunct="1">
              <a:lnSpc>
                <a:spcPct val="90000"/>
              </a:lnSpc>
              <a:defRPr/>
            </a:pPr>
            <a:r>
              <a:rPr lang="en-US" altLang="en-US" sz="2400" dirty="0">
                <a:solidFill>
                  <a:schemeClr val="tx1"/>
                </a:solidFill>
              </a:rPr>
              <a:t>Pushing the chair is a skill.</a:t>
            </a:r>
          </a:p>
          <a:p>
            <a:pPr eaLnBrk="1" hangingPunct="1">
              <a:lnSpc>
                <a:spcPct val="90000"/>
              </a:lnSpc>
              <a:defRPr/>
            </a:pPr>
            <a:r>
              <a:rPr lang="en-US" altLang="en-US" sz="2400" dirty="0">
                <a:solidFill>
                  <a:schemeClr val="tx1"/>
                </a:solidFill>
              </a:rPr>
              <a:t>Sit at eye level for notable chats.</a:t>
            </a:r>
          </a:p>
          <a:p>
            <a:pPr eaLnBrk="1" hangingPunct="1">
              <a:lnSpc>
                <a:spcPct val="90000"/>
              </a:lnSpc>
              <a:defRPr/>
            </a:pPr>
            <a:r>
              <a:rPr lang="en-US" altLang="en-US" sz="2400" dirty="0">
                <a:solidFill>
                  <a:schemeClr val="tx1"/>
                </a:solidFill>
              </a:rPr>
              <a:t>Offer help, but make sure it is provided in an unassuming manner.</a:t>
            </a:r>
          </a:p>
          <a:p>
            <a:pPr eaLnBrk="1" hangingPunct="1">
              <a:lnSpc>
                <a:spcPct val="90000"/>
              </a:lnSpc>
              <a:defRPr/>
            </a:pPr>
            <a:r>
              <a:rPr lang="en-US" altLang="en-US" sz="2400" dirty="0">
                <a:solidFill>
                  <a:schemeClr val="tx1"/>
                </a:solidFill>
              </a:rPr>
              <a:t>Follow through on whatever needs to be done. </a:t>
            </a:r>
          </a:p>
          <a:p>
            <a:pPr eaLnBrk="1" hangingPunct="1">
              <a:lnSpc>
                <a:spcPct val="90000"/>
              </a:lnSpc>
              <a:defRPr/>
            </a:pPr>
            <a:r>
              <a:rPr lang="en-US" altLang="en-US" sz="2400" dirty="0">
                <a:solidFill>
                  <a:schemeClr val="tx1"/>
                </a:solidFill>
              </a:rPr>
              <a:t>Keep paths clear in buildings and outside.</a:t>
            </a:r>
          </a:p>
          <a:p>
            <a:pPr eaLnBrk="1" hangingPunct="1">
              <a:lnSpc>
                <a:spcPct val="90000"/>
              </a:lnSpc>
              <a:defRPr/>
            </a:pPr>
            <a:r>
              <a:rPr lang="en-US" altLang="en-US" sz="2400" dirty="0">
                <a:solidFill>
                  <a:schemeClr val="tx1"/>
                </a:solidFill>
              </a:rPr>
              <a:t>Don’t use the </a:t>
            </a:r>
          </a:p>
          <a:p>
            <a:pPr marL="0" indent="0" eaLnBrk="1" hangingPunct="1">
              <a:lnSpc>
                <a:spcPct val="90000"/>
              </a:lnSpc>
              <a:buFont typeface="Arial" panose="020B0604020202020204" pitchFamily="34" charset="0"/>
              <a:buNone/>
              <a:defRPr/>
            </a:pPr>
            <a:r>
              <a:rPr lang="en-US" altLang="en-US" sz="2400" dirty="0">
                <a:solidFill>
                  <a:schemeClr val="tx1"/>
                </a:solidFill>
              </a:rPr>
              <a:t>    accessible (wide) </a:t>
            </a:r>
          </a:p>
          <a:p>
            <a:pPr marL="0" indent="0" eaLnBrk="1" hangingPunct="1">
              <a:lnSpc>
                <a:spcPct val="90000"/>
              </a:lnSpc>
              <a:buFont typeface="Arial" panose="020B0604020202020204" pitchFamily="34" charset="0"/>
              <a:buNone/>
              <a:defRPr/>
            </a:pPr>
            <a:r>
              <a:rPr lang="en-US" altLang="en-US" sz="2400" dirty="0">
                <a:solidFill>
                  <a:schemeClr val="tx1"/>
                </a:solidFill>
              </a:rPr>
              <a:t>    bathroom stalls if </a:t>
            </a:r>
          </a:p>
          <a:p>
            <a:pPr marL="0" indent="0" eaLnBrk="1" hangingPunct="1">
              <a:lnSpc>
                <a:spcPct val="90000"/>
              </a:lnSpc>
              <a:buFont typeface="Arial" panose="020B0604020202020204" pitchFamily="34" charset="0"/>
              <a:buNone/>
              <a:defRPr/>
            </a:pPr>
            <a:r>
              <a:rPr lang="en-US" altLang="en-US" sz="2400" dirty="0">
                <a:solidFill>
                  <a:schemeClr val="tx1"/>
                </a:solidFill>
              </a:rPr>
              <a:t>    you don’t need to.</a:t>
            </a:r>
          </a:p>
          <a:p>
            <a:pPr eaLnBrk="1" hangingPunct="1">
              <a:lnSpc>
                <a:spcPct val="90000"/>
              </a:lnSpc>
              <a:defRPr/>
            </a:pPr>
            <a:endParaRPr lang="en-US" altLang="en-US" sz="2500" dirty="0"/>
          </a:p>
        </p:txBody>
      </p:sp>
      <p:pic>
        <p:nvPicPr>
          <p:cNvPr id="128003" name="Picture 2" descr="http://www.medicallink.com/images/Wheelchair_Non_Profit.jpg"/>
          <p:cNvPicPr>
            <a:picLocks noChangeAspect="1" noChangeArrowheads="1"/>
          </p:cNvPicPr>
          <p:nvPr/>
        </p:nvPicPr>
        <p:blipFill>
          <a:blip r:embed="rId3">
            <a:extLst>
              <a:ext uri="{28A0092B-C50C-407E-A947-70E740481C1C}">
                <a14:useLocalDpi xmlns:a14="http://schemas.microsoft.com/office/drawing/2010/main" val="0"/>
              </a:ext>
            </a:extLst>
          </a:blip>
          <a:srcRect l="16095" t="30655" r="42744"/>
          <a:stretch>
            <a:fillRect/>
          </a:stretch>
        </p:blipFill>
        <p:spPr bwMode="auto">
          <a:xfrm>
            <a:off x="0" y="1795463"/>
            <a:ext cx="25908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943600" y="4897461"/>
            <a:ext cx="2154386" cy="166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altLang="en-US">
                <a:latin typeface="Georgia" panose="02040502050405020303" pitchFamily="18" charset="0"/>
                <a:ea typeface="ＭＳ Ｐゴシック" panose="020B0600070205080204" pitchFamily="34" charset="-128"/>
              </a:rPr>
              <a:t>Etiquette 101:</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Blindness or Low Vision</a:t>
            </a:r>
          </a:p>
        </p:txBody>
      </p:sp>
      <p:sp>
        <p:nvSpPr>
          <p:cNvPr id="4" name="Content Placeholder 3"/>
          <p:cNvSpPr>
            <a:spLocks noGrp="1"/>
          </p:cNvSpPr>
          <p:nvPr>
            <p:ph idx="1"/>
          </p:nvPr>
        </p:nvSpPr>
        <p:spPr>
          <a:xfrm>
            <a:off x="2895600" y="1600200"/>
            <a:ext cx="6076950" cy="5072063"/>
          </a:xfrm>
        </p:spPr>
        <p:txBody>
          <a:bodyPr>
            <a:normAutofit fontScale="47500" lnSpcReduction="20000"/>
          </a:bodyPr>
          <a:lstStyle/>
          <a:p>
            <a:pPr marL="274320" indent="-274320" eaLnBrk="1" fontAlgn="auto" hangingPunct="1">
              <a:spcAft>
                <a:spcPts val="600"/>
              </a:spcAft>
              <a:buFont typeface="Wingdings 2"/>
              <a:buChar char=""/>
              <a:defRPr/>
            </a:pPr>
            <a:r>
              <a:rPr lang="en-US" sz="4200" dirty="0">
                <a:latin typeface="+mj-lt"/>
              </a:rPr>
              <a:t>Always identify yourself and others with you.</a:t>
            </a:r>
          </a:p>
          <a:p>
            <a:pPr marL="274320" indent="-274320" eaLnBrk="1" fontAlgn="auto" hangingPunct="1">
              <a:spcAft>
                <a:spcPts val="600"/>
              </a:spcAft>
              <a:buFont typeface="Wingdings 2"/>
              <a:buChar char=""/>
              <a:defRPr/>
            </a:pPr>
            <a:r>
              <a:rPr lang="en-US" sz="4200" dirty="0">
                <a:latin typeface="+mj-lt"/>
              </a:rPr>
              <a:t>Never touch or grab a cane - or the person. In order to gain their attention, you may touch the person lightly on the arm as you speak.  </a:t>
            </a:r>
          </a:p>
          <a:p>
            <a:pPr marL="274320" indent="-274320" eaLnBrk="1" fontAlgn="auto" hangingPunct="1">
              <a:spcAft>
                <a:spcPts val="600"/>
              </a:spcAft>
              <a:buFont typeface="Wingdings 2"/>
              <a:buChar char=""/>
              <a:defRPr/>
            </a:pPr>
            <a:r>
              <a:rPr lang="en-US" sz="4200" dirty="0">
                <a:latin typeface="+mj-lt"/>
              </a:rPr>
              <a:t>Don’t assume your help is wanted or needed, rather ask if they would like your help.</a:t>
            </a:r>
          </a:p>
          <a:p>
            <a:pPr marL="274320" indent="-274320" eaLnBrk="1" fontAlgn="auto" hangingPunct="1">
              <a:spcAft>
                <a:spcPts val="600"/>
              </a:spcAft>
              <a:buFont typeface="Wingdings 2"/>
              <a:buChar char=""/>
              <a:defRPr/>
            </a:pPr>
            <a:r>
              <a:rPr lang="en-US" sz="4200" dirty="0">
                <a:latin typeface="+mj-lt"/>
              </a:rPr>
              <a:t>Offer your arm, elbow, or shoulder if assistance is needed.  Give them information - “I’m offering you my arm.”</a:t>
            </a:r>
          </a:p>
          <a:p>
            <a:pPr marL="274320" indent="-274320" eaLnBrk="1" fontAlgn="auto" hangingPunct="1">
              <a:spcAft>
                <a:spcPts val="600"/>
              </a:spcAft>
              <a:buFont typeface="Wingdings 2"/>
              <a:buChar char=""/>
              <a:defRPr/>
            </a:pPr>
            <a:r>
              <a:rPr lang="en-US" sz="4200" dirty="0">
                <a:latin typeface="+mj-lt"/>
              </a:rPr>
              <a:t>When moving, describe what is on their path ahead.</a:t>
            </a:r>
          </a:p>
          <a:p>
            <a:pPr marL="274320" indent="-274320" eaLnBrk="1" fontAlgn="auto" hangingPunct="1">
              <a:spcAft>
                <a:spcPts val="600"/>
              </a:spcAft>
              <a:buFont typeface="Wingdings 2"/>
              <a:buChar char=""/>
              <a:defRPr/>
            </a:pPr>
            <a:r>
              <a:rPr lang="en-US" sz="4200" dirty="0">
                <a:latin typeface="+mj-lt"/>
              </a:rPr>
              <a:t>Let them know when you are leaving the room.</a:t>
            </a:r>
          </a:p>
          <a:p>
            <a:pPr marL="274320" indent="-274320" eaLnBrk="1" fontAlgn="auto" hangingPunct="1">
              <a:spcAft>
                <a:spcPts val="600"/>
              </a:spcAft>
              <a:buFont typeface="Wingdings 2"/>
              <a:buChar char=""/>
              <a:defRPr/>
            </a:pPr>
            <a:r>
              <a:rPr lang="en-US" sz="4200" dirty="0">
                <a:latin typeface="+mj-lt"/>
              </a:rPr>
              <a:t>Face them when you speak.</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endParaRPr lang="en-US" dirty="0"/>
          </a:p>
        </p:txBody>
      </p:sp>
      <p:pic>
        <p:nvPicPr>
          <p:cNvPr id="130051" name="Picture 2" descr="http://www.hireds.com/News/wp-content/uploads/iStock_blind-with-c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600200"/>
            <a:ext cx="2593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altLang="en-US">
                <a:latin typeface="Georgia" panose="02040502050405020303" pitchFamily="18" charset="0"/>
                <a:ea typeface="ＭＳ Ｐゴシック" panose="020B0600070205080204" pitchFamily="34" charset="-128"/>
              </a:rPr>
              <a:t>Etiquette 101:</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Blindness or Low Vision</a:t>
            </a:r>
          </a:p>
        </p:txBody>
      </p:sp>
      <p:sp>
        <p:nvSpPr>
          <p:cNvPr id="132098" name="Content Placeholder 3"/>
          <p:cNvSpPr>
            <a:spLocks noGrp="1"/>
          </p:cNvSpPr>
          <p:nvPr>
            <p:ph idx="1"/>
          </p:nvPr>
        </p:nvSpPr>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6" name="Content Placeholder 3"/>
          <p:cNvSpPr txBox="1">
            <a:spLocks/>
          </p:cNvSpPr>
          <p:nvPr/>
        </p:nvSpPr>
        <p:spPr>
          <a:xfrm>
            <a:off x="2971800" y="1600200"/>
            <a:ext cx="5867400" cy="5029200"/>
          </a:xfrm>
          <a:prstGeom prst="rect">
            <a:avLst/>
          </a:prstGeom>
        </p:spPr>
        <p:txBody>
          <a:bodyPr>
            <a:normAutofit fontScale="92500" lnSpcReduction="10000"/>
          </a:bodyPr>
          <a:lstStyle/>
          <a:p>
            <a:pPr marL="274320" indent="-274320" fontAlgn="auto">
              <a:spcBef>
                <a:spcPct val="20000"/>
              </a:spcBef>
              <a:spcAft>
                <a:spcPts val="600"/>
              </a:spcAft>
              <a:buClr>
                <a:schemeClr val="accent1"/>
              </a:buClr>
              <a:buSzPct val="85000"/>
              <a:buFont typeface="Wingdings 2"/>
              <a:buChar char=""/>
              <a:defRPr/>
            </a:pPr>
            <a:r>
              <a:rPr lang="en-US" sz="2400" dirty="0">
                <a:latin typeface="+mn-lt"/>
                <a:cs typeface="+mn-cs"/>
              </a:rPr>
              <a:t>Immediately greet them when they enter a room.</a:t>
            </a:r>
          </a:p>
          <a:p>
            <a:pPr marL="274320" indent="-274320" fontAlgn="auto">
              <a:spcBef>
                <a:spcPct val="20000"/>
              </a:spcBef>
              <a:spcAft>
                <a:spcPts val="600"/>
              </a:spcAft>
              <a:buClr>
                <a:schemeClr val="accent1"/>
              </a:buClr>
              <a:buSzPct val="85000"/>
              <a:buFont typeface="Wingdings 2"/>
              <a:buChar char=""/>
              <a:defRPr/>
            </a:pPr>
            <a:r>
              <a:rPr lang="en-US" sz="2400" dirty="0">
                <a:latin typeface="+mn-lt"/>
                <a:cs typeface="+mn-cs"/>
              </a:rPr>
              <a:t>When greeting, feel free to shake his or her hand after saying, “How do you do? Let me shake your hand.”</a:t>
            </a:r>
          </a:p>
          <a:p>
            <a:pPr marL="274320" indent="-274320" fontAlgn="auto">
              <a:spcBef>
                <a:spcPct val="20000"/>
              </a:spcBef>
              <a:spcAft>
                <a:spcPts val="600"/>
              </a:spcAft>
              <a:buClr>
                <a:schemeClr val="accent1"/>
              </a:buClr>
              <a:buSzPct val="85000"/>
              <a:buFont typeface="Wingdings 2"/>
              <a:buChar char=""/>
              <a:defRPr/>
            </a:pPr>
            <a:r>
              <a:rPr lang="en-US" sz="2400" dirty="0">
                <a:latin typeface="+mn-lt"/>
                <a:cs typeface="+mn-cs"/>
              </a:rPr>
              <a:t>Address them by name in a conversation so they know you are talking to them.</a:t>
            </a:r>
          </a:p>
          <a:p>
            <a:pPr marL="274320" indent="-274320" fontAlgn="auto">
              <a:spcBef>
                <a:spcPct val="20000"/>
              </a:spcBef>
              <a:spcAft>
                <a:spcPts val="600"/>
              </a:spcAft>
              <a:buClr>
                <a:schemeClr val="accent1"/>
              </a:buClr>
              <a:buSzPct val="85000"/>
              <a:buFont typeface="Wingdings 2"/>
              <a:buChar char=""/>
              <a:defRPr/>
            </a:pPr>
            <a:r>
              <a:rPr lang="en-US" sz="2400" dirty="0">
                <a:latin typeface="+mn-lt"/>
                <a:cs typeface="+mn-cs"/>
              </a:rPr>
              <a:t>Speak in a normal tone and speed of voice.</a:t>
            </a:r>
          </a:p>
          <a:p>
            <a:pPr marL="274320" indent="-274320" fontAlgn="auto">
              <a:spcBef>
                <a:spcPct val="20000"/>
              </a:spcBef>
              <a:spcAft>
                <a:spcPts val="600"/>
              </a:spcAft>
              <a:buClr>
                <a:schemeClr val="accent1"/>
              </a:buClr>
              <a:buSzPct val="85000"/>
              <a:buFont typeface="Wingdings 2"/>
              <a:buChar char=""/>
              <a:defRPr/>
            </a:pPr>
            <a:r>
              <a:rPr lang="en-US" sz="2400" dirty="0">
                <a:latin typeface="+mn-lt"/>
                <a:cs typeface="+mn-cs"/>
              </a:rPr>
              <a:t>Answer all questions verbally instead of with gestures or body language.</a:t>
            </a:r>
          </a:p>
          <a:p>
            <a:pPr marL="274320" indent="-274320" fontAlgn="auto">
              <a:spcBef>
                <a:spcPct val="20000"/>
              </a:spcBef>
              <a:spcAft>
                <a:spcPts val="600"/>
              </a:spcAft>
              <a:buClr>
                <a:schemeClr val="accent1"/>
              </a:buClr>
              <a:buSzPct val="85000"/>
              <a:buFont typeface="Wingdings 2"/>
              <a:buChar char=""/>
              <a:defRPr/>
            </a:pPr>
            <a:r>
              <a:rPr lang="en-US" sz="2400" dirty="0">
                <a:latin typeface="+mn-lt"/>
                <a:cs typeface="+mn-cs"/>
              </a:rPr>
              <a:t>Direct your conversation to the person rather than someone who might be with them as a helper.</a:t>
            </a: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p:txBody>
      </p:sp>
      <p:pic>
        <p:nvPicPr>
          <p:cNvPr id="132100" name="Picture 2" descr="http://www.hireds.com/News/wp-content/uploads/iStock_blind-with-c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600200"/>
            <a:ext cx="2593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eaLnBrk="1" hangingPunct="1"/>
            <a:r>
              <a:rPr lang="en-US" altLang="en-US">
                <a:latin typeface="Georgia" panose="02040502050405020303" pitchFamily="18" charset="0"/>
                <a:ea typeface="ＭＳ Ｐゴシック" panose="020B0600070205080204" pitchFamily="34" charset="-128"/>
              </a:rPr>
              <a:t>Etiquette 101:</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Speech Impairment</a:t>
            </a:r>
          </a:p>
        </p:txBody>
      </p:sp>
      <p:sp>
        <p:nvSpPr>
          <p:cNvPr id="134146" name="Content Placeholder 3"/>
          <p:cNvSpPr>
            <a:spLocks noGrp="1"/>
          </p:cNvSpPr>
          <p:nvPr>
            <p:ph idx="1"/>
          </p:nvPr>
        </p:nvSpPr>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6" name="Content Placeholder 3"/>
          <p:cNvSpPr txBox="1">
            <a:spLocks/>
          </p:cNvSpPr>
          <p:nvPr/>
        </p:nvSpPr>
        <p:spPr>
          <a:xfrm>
            <a:off x="2971800" y="1435100"/>
            <a:ext cx="5943600" cy="5194300"/>
          </a:xfrm>
          <a:prstGeom prst="rect">
            <a:avLst/>
          </a:prstGeom>
        </p:spPr>
        <p:txBody>
          <a:bodyPr>
            <a:normAutofit fontScale="85000" lnSpcReduction="20000"/>
          </a:bodyPr>
          <a:lstStyle/>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Allow them to speak- feeling rushed impairs speech more.</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Seek a quiet setting in which to talk.</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Don’t complete their sentences.</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Make eye contact.</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Use the same tone of voice and volume that you would normally use unless the person asks differently. </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Listen to the person’s words, not the manner in which they are said. </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If you don’t understand, ask them to repeat.</a:t>
            </a:r>
          </a:p>
          <a:p>
            <a:pPr marL="274320" indent="-274320" fontAlgn="auto">
              <a:spcBef>
                <a:spcPct val="20000"/>
              </a:spcBef>
              <a:spcAft>
                <a:spcPts val="600"/>
              </a:spcAft>
              <a:buClr>
                <a:schemeClr val="accent1"/>
              </a:buClr>
              <a:buSzPct val="85000"/>
              <a:buFont typeface="Wingdings 2"/>
              <a:buChar char=""/>
              <a:defRPr/>
            </a:pPr>
            <a:r>
              <a:rPr lang="en-US" sz="2700" dirty="0">
                <a:latin typeface="+mn-lt"/>
                <a:cs typeface="+mn-cs"/>
              </a:rPr>
              <a:t>Don’t pretend to understand if you are having difficulty doing so.</a:t>
            </a:r>
          </a:p>
          <a:p>
            <a:pPr marL="274320" indent="-274320" fontAlgn="auto">
              <a:spcBef>
                <a:spcPct val="20000"/>
              </a:spcBef>
              <a:spcAft>
                <a:spcPts val="600"/>
              </a:spcAft>
              <a:buClr>
                <a:schemeClr val="accent1"/>
              </a:buClr>
              <a:buSzPct val="85000"/>
              <a:buFont typeface="Wingdings 2"/>
              <a:buChar char=""/>
              <a:defRPr/>
            </a:pPr>
            <a:endParaRPr lang="en-US" sz="27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US" sz="2700" dirty="0">
              <a:latin typeface="+mn-lt"/>
              <a:cs typeface="+mn-cs"/>
            </a:endParaRPr>
          </a:p>
        </p:txBody>
      </p:sp>
      <p:pic>
        <p:nvPicPr>
          <p:cNvPr id="134148" name="Picture 2" descr="http://pthumbnails.5min.com/10343875/517193740_c.jpg"/>
          <p:cNvPicPr>
            <a:picLocks noChangeAspect="1" noChangeArrowheads="1"/>
          </p:cNvPicPr>
          <p:nvPr/>
        </p:nvPicPr>
        <p:blipFill>
          <a:blip r:embed="rId3">
            <a:extLst>
              <a:ext uri="{28A0092B-C50C-407E-A947-70E740481C1C}">
                <a14:useLocalDpi xmlns:a14="http://schemas.microsoft.com/office/drawing/2010/main" val="0"/>
              </a:ext>
            </a:extLst>
          </a:blip>
          <a:srcRect l="23711" r="31102"/>
          <a:stretch>
            <a:fillRect/>
          </a:stretch>
        </p:blipFill>
        <p:spPr bwMode="auto">
          <a:xfrm>
            <a:off x="0" y="1625600"/>
            <a:ext cx="2590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altLang="en-US">
                <a:latin typeface="Georgia" panose="02040502050405020303" pitchFamily="18" charset="0"/>
                <a:ea typeface="ＭＳ Ｐゴシック" panose="020B0600070205080204" pitchFamily="34" charset="-128"/>
              </a:rPr>
              <a:t>Etiquette 101:</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Speech Impairment</a:t>
            </a:r>
          </a:p>
        </p:txBody>
      </p:sp>
      <p:sp>
        <p:nvSpPr>
          <p:cNvPr id="136194" name="Content Placeholder 3"/>
          <p:cNvSpPr>
            <a:spLocks noGrp="1"/>
          </p:cNvSpPr>
          <p:nvPr>
            <p:ph idx="1"/>
          </p:nvPr>
        </p:nvSpPr>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112643" name="Content Placeholder 3"/>
          <p:cNvSpPr txBox="1">
            <a:spLocks/>
          </p:cNvSpPr>
          <p:nvPr/>
        </p:nvSpPr>
        <p:spPr bwMode="auto">
          <a:xfrm>
            <a:off x="2971800" y="1435100"/>
            <a:ext cx="5943600" cy="5194300"/>
          </a:xfrm>
          <a:prstGeom prst="rect">
            <a:avLst/>
          </a:prstGeom>
          <a:noFill/>
          <a:ln>
            <a:noFill/>
          </a:ln>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Clr>
                <a:schemeClr val="accent1"/>
              </a:buClr>
              <a:buSzPct val="85000"/>
              <a:buFont typeface="Wingdings 2" panose="05020102010507070707" pitchFamily="18" charset="2"/>
              <a:buChar char=""/>
              <a:defRPr/>
            </a:pPr>
            <a:r>
              <a:rPr lang="en-US" altLang="en-US" sz="2400" dirty="0">
                <a:latin typeface="+mn-lt"/>
              </a:rPr>
              <a:t>If you’re not sure you understood, repeat back what you heard.</a:t>
            </a:r>
          </a:p>
          <a:p>
            <a:pPr>
              <a:spcBef>
                <a:spcPct val="20000"/>
              </a:spcBef>
              <a:buClr>
                <a:schemeClr val="accent1"/>
              </a:buClr>
              <a:buSzPct val="85000"/>
              <a:buFont typeface="Wingdings 2" panose="05020102010507070707" pitchFamily="18" charset="2"/>
              <a:buChar char=""/>
              <a:defRPr/>
            </a:pPr>
            <a:r>
              <a:rPr lang="en-US" altLang="en-US" sz="2400" dirty="0">
                <a:latin typeface="+mn-lt"/>
              </a:rPr>
              <a:t>If needed, ask them to write or use a computer.</a:t>
            </a:r>
          </a:p>
          <a:p>
            <a:pPr>
              <a:spcBef>
                <a:spcPct val="20000"/>
              </a:spcBef>
              <a:buClr>
                <a:schemeClr val="accent1"/>
              </a:buClr>
              <a:buSzPct val="85000"/>
              <a:buFont typeface="Wingdings 2" panose="05020102010507070707" pitchFamily="18" charset="2"/>
              <a:buChar char=""/>
              <a:defRPr/>
            </a:pPr>
            <a:r>
              <a:rPr lang="en-US" altLang="en-US" sz="2400" dirty="0">
                <a:latin typeface="+mn-lt"/>
              </a:rPr>
              <a:t>Respect that a person with a speech impairment may prefer one-on-one conversation to group discussions.</a:t>
            </a:r>
          </a:p>
          <a:p>
            <a:pPr>
              <a:spcBef>
                <a:spcPct val="20000"/>
              </a:spcBef>
              <a:buClr>
                <a:schemeClr val="accent1"/>
              </a:buClr>
              <a:buSzPct val="85000"/>
              <a:buFont typeface="Wingdings 2" panose="05020102010507070707" pitchFamily="18" charset="2"/>
              <a:buChar char=""/>
              <a:defRPr/>
            </a:pPr>
            <a:r>
              <a:rPr lang="en-US" altLang="en-US" sz="2400" dirty="0">
                <a:latin typeface="+mn-lt"/>
              </a:rPr>
              <a:t>If you are uncertain, ask the person how to best communicate instead of guessing.</a:t>
            </a:r>
          </a:p>
          <a:p>
            <a:pPr>
              <a:spcBef>
                <a:spcPct val="20000"/>
              </a:spcBef>
              <a:buClr>
                <a:schemeClr val="accent1"/>
              </a:buClr>
              <a:buSzPct val="85000"/>
              <a:buFont typeface="Wingdings 2" panose="05020102010507070707" pitchFamily="18" charset="2"/>
              <a:buChar char=""/>
              <a:defRPr/>
            </a:pPr>
            <a:r>
              <a:rPr lang="en-US" altLang="en-US" sz="2400" dirty="0">
                <a:latin typeface="+mn-lt"/>
              </a:rPr>
              <a:t>If necessary, ask short questions that require short answers, a nod or shake of the head.</a:t>
            </a:r>
          </a:p>
          <a:p>
            <a:pPr>
              <a:spcBef>
                <a:spcPct val="20000"/>
              </a:spcBef>
              <a:buClr>
                <a:schemeClr val="accent1"/>
              </a:buClr>
              <a:buSzPct val="85000"/>
              <a:buFont typeface="Wingdings 2" panose="05020102010507070707" pitchFamily="18" charset="2"/>
              <a:buChar char=""/>
              <a:defRPr/>
            </a:pPr>
            <a:endParaRPr lang="en-US" altLang="en-US" sz="2400" dirty="0">
              <a:latin typeface="+mn-lt"/>
            </a:endParaRPr>
          </a:p>
          <a:p>
            <a:pPr>
              <a:spcBef>
                <a:spcPct val="20000"/>
              </a:spcBef>
              <a:buClr>
                <a:schemeClr val="accent1"/>
              </a:buClr>
              <a:buSzPct val="85000"/>
              <a:buFont typeface="Wingdings 2" panose="05020102010507070707" pitchFamily="18" charset="2"/>
              <a:buChar char=""/>
              <a:defRPr/>
            </a:pPr>
            <a:endParaRPr lang="en-US" altLang="en-US" sz="2400" dirty="0">
              <a:latin typeface="+mn-lt"/>
            </a:endParaRPr>
          </a:p>
          <a:p>
            <a:pPr>
              <a:spcBef>
                <a:spcPct val="20000"/>
              </a:spcBef>
              <a:buClr>
                <a:schemeClr val="accent1"/>
              </a:buClr>
              <a:buSzPct val="85000"/>
              <a:buFont typeface="Wingdings 2" panose="05020102010507070707" pitchFamily="18" charset="2"/>
              <a:buChar char=""/>
              <a:defRPr/>
            </a:pPr>
            <a:endParaRPr lang="en-US" altLang="en-US" sz="2400" dirty="0">
              <a:latin typeface="+mn-lt"/>
            </a:endParaRPr>
          </a:p>
          <a:p>
            <a:pPr>
              <a:spcBef>
                <a:spcPct val="20000"/>
              </a:spcBef>
              <a:buClr>
                <a:schemeClr val="accent1"/>
              </a:buClr>
              <a:buSzPct val="85000"/>
              <a:buFont typeface="Wingdings 2" panose="05020102010507070707" pitchFamily="18" charset="2"/>
              <a:buChar char=""/>
              <a:defRPr/>
            </a:pPr>
            <a:endParaRPr lang="en-US" altLang="en-US" sz="2400" dirty="0">
              <a:latin typeface="+mn-lt"/>
            </a:endParaRPr>
          </a:p>
          <a:p>
            <a:pPr>
              <a:spcBef>
                <a:spcPct val="20000"/>
              </a:spcBef>
              <a:buClr>
                <a:schemeClr val="accent1"/>
              </a:buClr>
              <a:buSzPct val="85000"/>
              <a:buFont typeface="Wingdings 2" panose="05020102010507070707" pitchFamily="18" charset="2"/>
              <a:buChar char=""/>
              <a:defRPr/>
            </a:pPr>
            <a:endParaRPr lang="en-US" altLang="en-US" sz="2400" dirty="0">
              <a:latin typeface="+mn-lt"/>
            </a:endParaRPr>
          </a:p>
          <a:p>
            <a:pPr>
              <a:spcBef>
                <a:spcPct val="20000"/>
              </a:spcBef>
              <a:buClr>
                <a:schemeClr val="accent1"/>
              </a:buClr>
              <a:buSzPct val="85000"/>
              <a:buFont typeface="Wingdings 2" panose="05020102010507070707" pitchFamily="18" charset="2"/>
              <a:buChar char=""/>
              <a:defRPr/>
            </a:pPr>
            <a:endParaRPr lang="en-US" altLang="en-US" sz="2700" dirty="0">
              <a:latin typeface="Georgia" panose="02040502050405020303" pitchFamily="18" charset="0"/>
            </a:endParaRPr>
          </a:p>
        </p:txBody>
      </p:sp>
      <p:pic>
        <p:nvPicPr>
          <p:cNvPr id="136196" name="Picture 2" descr="http://pthumbnails.5min.com/10343875/517193740_c.jpg"/>
          <p:cNvPicPr>
            <a:picLocks noChangeAspect="1" noChangeArrowheads="1"/>
          </p:cNvPicPr>
          <p:nvPr/>
        </p:nvPicPr>
        <p:blipFill>
          <a:blip r:embed="rId3">
            <a:extLst>
              <a:ext uri="{28A0092B-C50C-407E-A947-70E740481C1C}">
                <a14:useLocalDpi xmlns:a14="http://schemas.microsoft.com/office/drawing/2010/main" val="0"/>
              </a:ext>
            </a:extLst>
          </a:blip>
          <a:srcRect l="23711" r="31102"/>
          <a:stretch>
            <a:fillRect/>
          </a:stretch>
        </p:blipFill>
        <p:spPr bwMode="auto">
          <a:xfrm>
            <a:off x="0" y="1625600"/>
            <a:ext cx="2590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1368425" y="254000"/>
            <a:ext cx="7604125" cy="1143000"/>
          </a:xfrm>
        </p:spPr>
        <p:txBody>
          <a:bodyPr/>
          <a:lstStyle/>
          <a:p>
            <a:pPr eaLnBrk="1" hangingPunct="1"/>
            <a:r>
              <a:rPr lang="en-US" altLang="en-US">
                <a:latin typeface="Georgia" panose="02040502050405020303" pitchFamily="18" charset="0"/>
                <a:ea typeface="ＭＳ Ｐゴシック" panose="020B0600070205080204" pitchFamily="34" charset="-128"/>
              </a:rPr>
              <a:t>Etiquette 101:</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Hearing Loss</a:t>
            </a:r>
            <a:br>
              <a:rPr lang="en-US" altLang="en-US" sz="2800">
                <a:ea typeface="ＭＳ Ｐゴシック" panose="020B0600070205080204" pitchFamily="34" charset="-128"/>
              </a:rPr>
            </a:br>
            <a:endParaRPr lang="en-US" altLang="en-US" sz="2800">
              <a:ea typeface="ＭＳ Ｐゴシック" panose="020B0600070205080204" pitchFamily="34" charset="-128"/>
            </a:endParaRPr>
          </a:p>
        </p:txBody>
      </p:sp>
      <p:sp>
        <p:nvSpPr>
          <p:cNvPr id="138242" name="Content Placeholder 3"/>
          <p:cNvSpPr>
            <a:spLocks noGrp="1"/>
          </p:cNvSpPr>
          <p:nvPr>
            <p:ph idx="1"/>
          </p:nvPr>
        </p:nvSpPr>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138243" name="Content Placeholder 3"/>
          <p:cNvSpPr txBox="1">
            <a:spLocks/>
          </p:cNvSpPr>
          <p:nvPr/>
        </p:nvSpPr>
        <p:spPr bwMode="auto">
          <a:xfrm>
            <a:off x="2971800" y="1435100"/>
            <a:ext cx="59436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Speak normally- hearing aids are tuned for it.</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Keep your face and mouth visible for lip reading.</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Don’t exaggerate speech or emotion.</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Touch their arm or gesture to get attention.</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When a translator is present, address the person with hearing loss.</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Avoid sudden changes of topic in conversation.</a:t>
            </a: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buClr>
                <a:schemeClr val="accent1"/>
              </a:buClr>
              <a:buSzPct val="85000"/>
              <a:buFont typeface="Wingdings 2" panose="05020102010507070707" pitchFamily="18" charset="2"/>
              <a:buChar char=""/>
            </a:pPr>
            <a:endParaRPr lang="en-US" altLang="en-US" sz="2700">
              <a:latin typeface="Georgia" panose="02040502050405020303" pitchFamily="18" charset="0"/>
            </a:endParaRPr>
          </a:p>
        </p:txBody>
      </p:sp>
      <p:pic>
        <p:nvPicPr>
          <p:cNvPr id="138244" name="Picture 6" descr="http://2.bp.blogspot.com/-9sfZLc-E5Po/TaK-qEo1jCI/AAAAAAAADak/fxnRepBNENE/s1600/11-3414-DEAFWORLD-006_h_0.jpg"/>
          <p:cNvPicPr>
            <a:picLocks noChangeAspect="1" noChangeArrowheads="1"/>
          </p:cNvPicPr>
          <p:nvPr/>
        </p:nvPicPr>
        <p:blipFill>
          <a:blip r:embed="rId3">
            <a:extLst>
              <a:ext uri="{28A0092B-C50C-407E-A947-70E740481C1C}">
                <a14:useLocalDpi xmlns:a14="http://schemas.microsoft.com/office/drawing/2010/main" val="0"/>
              </a:ext>
            </a:extLst>
          </a:blip>
          <a:srcRect l="14545" r="46182"/>
          <a:stretch>
            <a:fillRect/>
          </a:stretch>
        </p:blipFill>
        <p:spPr bwMode="auto">
          <a:xfrm>
            <a:off x="0" y="1409700"/>
            <a:ext cx="2668588"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368425" y="292100"/>
            <a:ext cx="7604125" cy="1143000"/>
          </a:xfrm>
        </p:spPr>
        <p:txBody>
          <a:bodyPr>
            <a:normAutofit fontScale="90000"/>
          </a:bodyPr>
          <a:lstStyle/>
          <a:p>
            <a:pPr eaLnBrk="1" hangingPunct="1">
              <a:defRPr/>
            </a:pPr>
            <a:r>
              <a:rPr lang="en-US" altLang="en-US" sz="4000" dirty="0">
                <a:latin typeface="Georgia" panose="02040502050405020303" pitchFamily="18" charset="0"/>
              </a:rPr>
              <a:t>Etiquette 101:</a:t>
            </a:r>
            <a:br>
              <a:rPr lang="en-US" altLang="en-US" sz="4000" dirty="0">
                <a:latin typeface="Georgia" panose="02040502050405020303" pitchFamily="18" charset="0"/>
              </a:rPr>
            </a:br>
            <a:r>
              <a:rPr lang="en-US" altLang="en-US" sz="4000" dirty="0">
                <a:latin typeface="Georgia" panose="02040502050405020303" pitchFamily="18" charset="0"/>
              </a:rPr>
              <a:t>Cognitive Disability</a:t>
            </a:r>
            <a:br>
              <a:rPr lang="en-US" altLang="en-US" sz="2800" dirty="0"/>
            </a:br>
            <a:endParaRPr lang="en-US" altLang="en-US" sz="2800" dirty="0"/>
          </a:p>
        </p:txBody>
      </p:sp>
      <p:sp>
        <p:nvSpPr>
          <p:cNvPr id="140290" name="Content Placeholder 3"/>
          <p:cNvSpPr>
            <a:spLocks noGrp="1"/>
          </p:cNvSpPr>
          <p:nvPr>
            <p:ph idx="1"/>
          </p:nvPr>
        </p:nvSpPr>
        <p:spPr/>
        <p:txBody>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140291" name="Content Placeholder 3"/>
          <p:cNvSpPr txBox="1">
            <a:spLocks/>
          </p:cNvSpPr>
          <p:nvPr/>
        </p:nvSpPr>
        <p:spPr bwMode="auto">
          <a:xfrm>
            <a:off x="2971800" y="1435100"/>
            <a:ext cx="59436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Make no assumptions.</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Might need extra time to process information.</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Use clear language.</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Don’t take lack of response personally - they might be overwhelmed.</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Don’t take sudden emotions personally.</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Direct eye contact can be intimidating.</a:t>
            </a:r>
          </a:p>
          <a:p>
            <a:pPr>
              <a:spcBef>
                <a:spcPct val="20000"/>
              </a:spcBef>
              <a:spcAft>
                <a:spcPts val="600"/>
              </a:spcAft>
              <a:buClr>
                <a:schemeClr val="accent1"/>
              </a:buClr>
              <a:buSzPct val="85000"/>
              <a:buFont typeface="Wingdings 2" panose="05020102010507070707" pitchFamily="18" charset="2"/>
              <a:buChar char=""/>
            </a:pPr>
            <a:r>
              <a:rPr lang="en-US" altLang="en-US" sz="2400">
                <a:latin typeface="Georgia" panose="02040502050405020303" pitchFamily="18" charset="0"/>
              </a:rPr>
              <a:t>Allow for different styles of processing information.</a:t>
            </a: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spcAft>
                <a:spcPts val="600"/>
              </a:spcAft>
              <a:buClr>
                <a:schemeClr val="accent1"/>
              </a:buClr>
              <a:buSzPct val="85000"/>
              <a:buFont typeface="Wingdings 2" panose="05020102010507070707" pitchFamily="18" charset="2"/>
              <a:buChar char=""/>
            </a:pPr>
            <a:endParaRPr lang="en-US" altLang="en-US" sz="2400">
              <a:latin typeface="Georgia" panose="02040502050405020303" pitchFamily="18" charset="0"/>
            </a:endParaRPr>
          </a:p>
          <a:p>
            <a:pPr>
              <a:spcBef>
                <a:spcPct val="20000"/>
              </a:spcBef>
              <a:buClr>
                <a:schemeClr val="accent1"/>
              </a:buClr>
              <a:buSzPct val="85000"/>
              <a:buFont typeface="Wingdings 2" panose="05020102010507070707" pitchFamily="18" charset="2"/>
              <a:buChar char=""/>
            </a:pPr>
            <a:endParaRPr lang="en-US" altLang="en-US" sz="2700">
              <a:latin typeface="Georgia" panose="02040502050405020303" pitchFamily="18" charset="0"/>
            </a:endParaRPr>
          </a:p>
        </p:txBody>
      </p:sp>
      <p:pic>
        <p:nvPicPr>
          <p:cNvPr id="140292" name="Picture 2" descr="http://potentialbirmingham.com/wp-content/uploads/2011/03/downsyndrome.jpg"/>
          <p:cNvPicPr>
            <a:picLocks noChangeAspect="1" noChangeArrowheads="1"/>
          </p:cNvPicPr>
          <p:nvPr/>
        </p:nvPicPr>
        <p:blipFill>
          <a:blip r:embed="rId3">
            <a:extLst>
              <a:ext uri="{28A0092B-C50C-407E-A947-70E740481C1C}">
                <a14:useLocalDpi xmlns:a14="http://schemas.microsoft.com/office/drawing/2010/main" val="0"/>
              </a:ext>
            </a:extLst>
          </a:blip>
          <a:srcRect l="37393"/>
          <a:stretch>
            <a:fillRect/>
          </a:stretch>
        </p:blipFill>
        <p:spPr bwMode="auto">
          <a:xfrm>
            <a:off x="0" y="1631950"/>
            <a:ext cx="270986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2"/>
          <p:cNvSpPr>
            <a:spLocks noGrp="1"/>
          </p:cNvSpPr>
          <p:nvPr>
            <p:ph type="title"/>
          </p:nvPr>
        </p:nvSpPr>
        <p:spPr/>
        <p:txBody>
          <a:bodyPr/>
          <a:lstStyle/>
          <a:p>
            <a:r>
              <a:rPr lang="en-US" altLang="en-US">
                <a:latin typeface="Georgia" panose="02040502050405020303" pitchFamily="18" charset="0"/>
                <a:ea typeface="ＭＳ Ｐゴシック" panose="020B0600070205080204" pitchFamily="34" charset="-128"/>
              </a:rPr>
              <a:t>Disability Awareness</a:t>
            </a:r>
          </a:p>
        </p:txBody>
      </p:sp>
      <p:sp>
        <p:nvSpPr>
          <p:cNvPr id="142338" name="Text Placeholder 1"/>
          <p:cNvSpPr>
            <a:spLocks noGrp="1"/>
          </p:cNvSpPr>
          <p:nvPr>
            <p:ph type="body" idx="4294967295"/>
          </p:nvPr>
        </p:nvSpPr>
        <p:spPr>
          <a:xfrm>
            <a:off x="1930400" y="1828800"/>
            <a:ext cx="6480175" cy="685800"/>
          </a:xfrm>
        </p:spPr>
        <p:txBody>
          <a:bodyPr/>
          <a:lstStyle/>
          <a:p>
            <a:pPr marL="0" indent="0" algn="ctr">
              <a:spcBef>
                <a:spcPct val="0"/>
              </a:spcBef>
              <a:buFont typeface="Arial" panose="020B0604020202020204" pitchFamily="34" charset="0"/>
              <a:buNone/>
            </a:pPr>
            <a:r>
              <a:rPr lang="en-US" altLang="en-US">
                <a:ea typeface="ＭＳ Ｐゴシック" panose="020B0600070205080204" pitchFamily="34" charset="-128"/>
              </a:rPr>
              <a:t>Watch the </a:t>
            </a:r>
            <a:r>
              <a:rPr lang="en-US" altLang="en-US">
                <a:ea typeface="ＭＳ Ｐゴシック" panose="020B0600070205080204" pitchFamily="34" charset="-128"/>
                <a:hlinkClick r:id="rId3"/>
              </a:rPr>
              <a:t>Video</a:t>
            </a:r>
            <a:r>
              <a:rPr lang="en-US" altLang="en-US">
                <a:ea typeface="ＭＳ Ｐゴシック" panose="020B0600070205080204" pitchFamily="34" charset="-128"/>
              </a:rPr>
              <a:t>!</a:t>
            </a:r>
            <a:r>
              <a:rPr lang="en-US" altLang="en-US">
                <a:latin typeface="Calibri" panose="020F0502020204030204" pitchFamily="34" charset="0"/>
                <a:ea typeface="ＭＳ Ｐゴシック" panose="020B0600070205080204" pitchFamily="34" charset="-128"/>
              </a:rPr>
              <a:t>  </a:t>
            </a:r>
          </a:p>
          <a:p>
            <a:pPr marL="0" indent="0">
              <a:buFont typeface="Arial" panose="020B0604020202020204" pitchFamily="34" charset="0"/>
              <a:buNone/>
            </a:pPr>
            <a:endParaRPr lang="en-US" altLang="en-US">
              <a:ea typeface="ＭＳ Ｐゴシック" panose="020B0600070205080204" pitchFamily="34" charset="-128"/>
            </a:endParaRPr>
          </a:p>
        </p:txBody>
      </p:sp>
      <p:pic>
        <p:nvPicPr>
          <p:cNvPr id="142339"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0"/>
            <a:ext cx="62865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7"/>
          <p:cNvSpPr>
            <a:spLocks noChangeArrowheads="1"/>
          </p:cNvSpPr>
          <p:nvPr/>
        </p:nvSpPr>
        <p:spPr bwMode="auto">
          <a:xfrm>
            <a:off x="1550988" y="1447800"/>
            <a:ext cx="7239000" cy="4572000"/>
          </a:xfrm>
          <a:prstGeom prst="rect">
            <a:avLst/>
          </a:prstGeom>
          <a:noFill/>
          <a:ln>
            <a:noFill/>
          </a:ln>
          <a:effectLs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dirty="0"/>
              <a:t>If you live to the age of 70, the chance of you having a disability is:</a:t>
            </a:r>
          </a:p>
          <a:p>
            <a:pPr>
              <a:defRPr/>
            </a:pPr>
            <a:endParaRPr lang="en-US" dirty="0"/>
          </a:p>
          <a:p>
            <a:pPr>
              <a:buFontTx/>
              <a:buNone/>
              <a:defRPr/>
            </a:pPr>
            <a:r>
              <a:rPr lang="en-US" dirty="0"/>
              <a:t>A. 12%</a:t>
            </a:r>
          </a:p>
          <a:p>
            <a:pPr>
              <a:buFontTx/>
              <a:buNone/>
              <a:defRPr/>
            </a:pPr>
            <a:r>
              <a:rPr lang="en-US" dirty="0"/>
              <a:t>B. 28%</a:t>
            </a:r>
          </a:p>
          <a:p>
            <a:pPr>
              <a:buFontTx/>
              <a:buNone/>
              <a:defRPr/>
            </a:pPr>
            <a:r>
              <a:rPr lang="en-US" dirty="0"/>
              <a:t>C. 55%</a:t>
            </a:r>
          </a:p>
          <a:p>
            <a:pPr>
              <a:buFontTx/>
              <a:buNone/>
              <a:defRPr/>
            </a:pPr>
            <a:r>
              <a:rPr lang="en-US" dirty="0"/>
              <a:t>D. 82% </a:t>
            </a:r>
            <a:endParaRPr lang="en-US" altLang="en-US" dirty="0">
              <a:latin typeface="+mn-lt"/>
            </a:endParaRPr>
          </a:p>
        </p:txBody>
      </p:sp>
      <p:pic>
        <p:nvPicPr>
          <p:cNvPr id="41986" name="Picture 25" descr="MM90033640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1368425" y="50800"/>
            <a:ext cx="7604125" cy="1143000"/>
          </a:xfrm>
        </p:spPr>
        <p:txBody>
          <a:bodyPr/>
          <a:lstStyle/>
          <a:p>
            <a:r>
              <a:rPr lang="en-US" altLang="en-US" sz="5000">
                <a:latin typeface="Georgia" panose="02040502050405020303" pitchFamily="18" charset="0"/>
                <a:ea typeface="ＭＳ Ｐゴシック" panose="020B0600070205080204" pitchFamily="34" charset="-128"/>
              </a:rPr>
              <a:t>Knowledge Check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0244">
                                            <p:txEl>
                                              <p:pRg st="4" end="4"/>
                                            </p:txEl>
                                          </p:spTgt>
                                        </p:tgtEl>
                                        <p:attrNameLst>
                                          <p:attrName>style.color</p:attrName>
                                        </p:attrNameLst>
                                      </p:cBhvr>
                                      <p:to>
                                        <a:srgbClr val="B30B27"/>
                                      </p:to>
                                    </p:animClr>
                                    <p:animClr clrSpc="rgb" dir="cw">
                                      <p:cBhvr>
                                        <p:cTn id="7" dur="500" fill="hold"/>
                                        <p:tgtEl>
                                          <p:spTgt spid="10244">
                                            <p:txEl>
                                              <p:pRg st="4" end="4"/>
                                            </p:txEl>
                                          </p:spTgt>
                                        </p:tgtEl>
                                        <p:attrNameLst>
                                          <p:attrName>fillcolor</p:attrName>
                                        </p:attrNameLst>
                                      </p:cBhvr>
                                      <p:to>
                                        <a:srgbClr val="B30B27"/>
                                      </p:to>
                                    </p:animClr>
                                    <p:set>
                                      <p:cBhvr>
                                        <p:cTn id="8" dur="500" fill="hold"/>
                                        <p:tgtEl>
                                          <p:spTgt spid="10244">
                                            <p:txEl>
                                              <p:pRg st="4" end="4"/>
                                            </p:txEl>
                                          </p:spTgt>
                                        </p:tgtEl>
                                        <p:attrNameLst>
                                          <p:attrName>fill.type</p:attrName>
                                        </p:attrNameLst>
                                      </p:cBhvr>
                                      <p:to>
                                        <p:strVal val="solid"/>
                                      </p:to>
                                    </p:set>
                                    <p:set>
                                      <p:cBhvr>
                                        <p:cTn id="9" dur="500" fill="hold"/>
                                        <p:tgtEl>
                                          <p:spTgt spid="1024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en-US" altLang="en-US" sz="4400">
                <a:latin typeface="Georgia" panose="02040502050405020303" pitchFamily="18" charset="0"/>
                <a:ea typeface="ＭＳ Ｐゴシック" panose="020B0600070205080204" pitchFamily="34" charset="-128"/>
              </a:rPr>
              <a:t>Reasonable Modification – What is it?</a:t>
            </a:r>
          </a:p>
        </p:txBody>
      </p:sp>
      <p:sp>
        <p:nvSpPr>
          <p:cNvPr id="144386" name="Rectangle 3"/>
          <p:cNvSpPr>
            <a:spLocks noGrp="1" noChangeArrowheads="1"/>
          </p:cNvSpPr>
          <p:nvPr>
            <p:ph idx="1"/>
          </p:nvPr>
        </p:nvSpPr>
        <p:spPr>
          <a:xfrm>
            <a:off x="1368425" y="1828800"/>
            <a:ext cx="7604125" cy="4691063"/>
          </a:xfrm>
        </p:spPr>
        <p:txBody>
          <a:bodyPr/>
          <a:lstStyle/>
          <a:p>
            <a:r>
              <a:rPr lang="en-US" altLang="en-US">
                <a:ea typeface="ＭＳ Ｐゴシック" panose="020B0600070205080204" pitchFamily="34" charset="-128"/>
              </a:rPr>
              <a:t>A reasonable modification is a change in Valley Metro’s service policies and practices in circumstances where established practices may prevent individuals with disabilities from accessing and participating fully in Valley Metro’s programs, services and facilities.   </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1731963" y="76200"/>
            <a:ext cx="7031037" cy="1143000"/>
          </a:xfrm>
        </p:spPr>
        <p:txBody>
          <a:bodyPr/>
          <a:lstStyle/>
          <a:p>
            <a:pPr algn="l" eaLnBrk="1" hangingPunct="1"/>
            <a:r>
              <a:rPr lang="en-US" altLang="en-US" sz="5000">
                <a:latin typeface="Georgia" panose="02040502050405020303" pitchFamily="18" charset="0"/>
                <a:ea typeface="ＭＳ Ｐゴシック" panose="020B0600070205080204" pitchFamily="34" charset="-128"/>
              </a:rPr>
              <a:t>For Example…</a:t>
            </a:r>
          </a:p>
        </p:txBody>
      </p:sp>
      <p:sp>
        <p:nvSpPr>
          <p:cNvPr id="146434" name="Rectangle 3"/>
          <p:cNvSpPr>
            <a:spLocks noGrp="1" noChangeArrowheads="1"/>
          </p:cNvSpPr>
          <p:nvPr>
            <p:ph type="body" idx="4294967295"/>
          </p:nvPr>
        </p:nvSpPr>
        <p:spPr>
          <a:xfrm>
            <a:off x="1295400" y="1676400"/>
            <a:ext cx="7239000" cy="4598988"/>
          </a:xfrm>
        </p:spPr>
        <p:txBody>
          <a:bodyPr/>
          <a:lstStyle/>
          <a:p>
            <a:pPr lvl="1" eaLnBrk="1" hangingPunct="1"/>
            <a:r>
              <a:rPr lang="en-US" altLang="en-US" sz="2400">
                <a:ea typeface="ＭＳ Ｐゴシック" panose="020B0600070205080204" pitchFamily="34" charset="-128"/>
              </a:rPr>
              <a:t>Other Mobility Devices </a:t>
            </a:r>
          </a:p>
          <a:p>
            <a:pPr lvl="1" eaLnBrk="1" hangingPunct="1"/>
            <a:r>
              <a:rPr lang="en-US" altLang="en-US" sz="2400">
                <a:ea typeface="ＭＳ Ｐゴシック" panose="020B0600070205080204" pitchFamily="34" charset="-128"/>
              </a:rPr>
              <a:t>Due to construction or obstacles, boarding customer in mobility aid in a different accessible location </a:t>
            </a:r>
          </a:p>
          <a:p>
            <a:pPr lvl="1" eaLnBrk="1" hangingPunct="1"/>
            <a:r>
              <a:rPr lang="en-US" altLang="en-US" sz="2400">
                <a:ea typeface="ＭＳ Ｐゴシック" panose="020B0600070205080204" pitchFamily="34" charset="-128"/>
              </a:rPr>
              <a:t>Eating and drinking for people with diabetes</a:t>
            </a:r>
          </a:p>
          <a:p>
            <a:pPr lvl="1" eaLnBrk="1" hangingPunct="1"/>
            <a:r>
              <a:rPr lang="en-US" altLang="en-US" sz="2400">
                <a:ea typeface="ＭＳ Ｐゴシック" panose="020B0600070205080204" pitchFamily="34" charset="-128"/>
              </a:rPr>
              <a:t>Handling fare for customer with disabilities that limit their ability to handle fare</a:t>
            </a:r>
          </a:p>
          <a:p>
            <a:pPr lvl="1" eaLnBrk="1" hangingPunct="1"/>
            <a:r>
              <a:rPr lang="en-US" altLang="en-US" sz="2400">
                <a:ea typeface="ＭＳ Ｐゴシック" panose="020B0600070205080204" pitchFamily="34" charset="-128"/>
              </a:rPr>
              <a:t>Taking injectable medicine on the bus/light rail</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en-US" sz="4400">
                <a:latin typeface="Georgia" panose="02040502050405020303" pitchFamily="18" charset="0"/>
                <a:ea typeface="ＭＳ Ｐゴシック" panose="020B0600070205080204" pitchFamily="34" charset="-128"/>
              </a:rPr>
              <a:t>Reasonable Modification</a:t>
            </a:r>
          </a:p>
        </p:txBody>
      </p:sp>
      <p:sp>
        <p:nvSpPr>
          <p:cNvPr id="148482" name="Rectangle 3"/>
          <p:cNvSpPr>
            <a:spLocks noGrp="1" noChangeArrowheads="1"/>
          </p:cNvSpPr>
          <p:nvPr>
            <p:ph idx="1"/>
          </p:nvPr>
        </p:nvSpPr>
        <p:spPr>
          <a:xfrm>
            <a:off x="1333500" y="1676400"/>
            <a:ext cx="7604125" cy="4691063"/>
          </a:xfrm>
        </p:spPr>
        <p:txBody>
          <a:bodyPr/>
          <a:lstStyle/>
          <a:p>
            <a:pPr eaLnBrk="1" hangingPunct="1"/>
            <a:r>
              <a:rPr lang="en-US" altLang="en-US">
                <a:ea typeface="ＭＳ Ｐゴシック" panose="020B0600070205080204" pitchFamily="34" charset="-128"/>
              </a:rPr>
              <a:t>We must consider all requests</a:t>
            </a:r>
          </a:p>
          <a:p>
            <a:pPr eaLnBrk="1" hangingPunct="1"/>
            <a:r>
              <a:rPr lang="en-US" altLang="en-US">
                <a:ea typeface="ＭＳ Ｐゴシック" panose="020B0600070205080204" pitchFamily="34" charset="-128"/>
              </a:rPr>
              <a:t>If there are issues, we must interact with the person making the request</a:t>
            </a:r>
          </a:p>
          <a:p>
            <a:pPr eaLnBrk="1" hangingPunct="1"/>
            <a:r>
              <a:rPr lang="en-US" altLang="en-US">
                <a:ea typeface="ＭＳ Ｐゴシック" panose="020B0600070205080204" pitchFamily="34" charset="-128"/>
              </a:rPr>
              <a:t>Violations of ADA</a:t>
            </a:r>
          </a:p>
          <a:p>
            <a:pPr lvl="1" eaLnBrk="1" hangingPunct="1"/>
            <a:r>
              <a:rPr lang="en-US" altLang="en-US">
                <a:ea typeface="ＭＳ Ｐゴシック" panose="020B0600070205080204" pitchFamily="34" charset="-128"/>
              </a:rPr>
              <a:t>Automatic refusal to accommodate</a:t>
            </a:r>
          </a:p>
          <a:p>
            <a:pPr lvl="1" eaLnBrk="1" hangingPunct="1"/>
            <a:r>
              <a:rPr lang="en-US" altLang="en-US">
                <a:ea typeface="ＭＳ Ｐゴシック" panose="020B0600070205080204" pitchFamily="34" charset="-128"/>
              </a:rPr>
              <a:t>Not dealing with requests in good faith</a:t>
            </a:r>
          </a:p>
          <a:p>
            <a:pPr lvl="1" eaLnBrk="1" hangingPunct="1"/>
            <a:r>
              <a:rPr lang="en-US" altLang="en-US">
                <a:ea typeface="ＭＳ Ｐゴシック" panose="020B0600070205080204" pitchFamily="34" charset="-128"/>
              </a:rPr>
              <a:t>Lack of interaction about request</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Reasonable Modification, Cont.</a:t>
            </a:r>
          </a:p>
        </p:txBody>
      </p:sp>
      <p:sp>
        <p:nvSpPr>
          <p:cNvPr id="150530" name="Rectangle 3"/>
          <p:cNvSpPr>
            <a:spLocks noGrp="1" noChangeArrowheads="1"/>
          </p:cNvSpPr>
          <p:nvPr>
            <p:ph idx="1"/>
          </p:nvPr>
        </p:nvSpPr>
        <p:spPr/>
        <p:txBody>
          <a:bodyPr/>
          <a:lstStyle/>
          <a:p>
            <a:pPr eaLnBrk="1" hangingPunct="1"/>
            <a:r>
              <a:rPr lang="en-US" altLang="en-US">
                <a:ea typeface="ＭＳ Ｐゴシック" panose="020B0600070205080204" pitchFamily="34" charset="-128"/>
              </a:rPr>
              <a:t>The ADA requires we engage with the person requesting an accommodation</a:t>
            </a:r>
            <a:endParaRPr lang="en-US" altLang="en-US" i="1">
              <a:ea typeface="ＭＳ Ｐゴシック" panose="020B0600070205080204" pitchFamily="34" charset="-128"/>
            </a:endParaRPr>
          </a:p>
          <a:p>
            <a:pPr lvl="1" eaLnBrk="1" hangingPunct="1"/>
            <a:r>
              <a:rPr lang="en-US" altLang="en-US">
                <a:ea typeface="ＭＳ Ｐゴシック" panose="020B0600070205080204" pitchFamily="34" charset="-128"/>
              </a:rPr>
              <a:t>Reasonable modifications to be inclusive</a:t>
            </a:r>
          </a:p>
          <a:p>
            <a:pPr lvl="1" eaLnBrk="1" hangingPunct="1"/>
            <a:r>
              <a:rPr lang="en-US" altLang="en-US">
                <a:ea typeface="ＭＳ Ｐゴシック" panose="020B0600070205080204" pitchFamily="34" charset="-128"/>
              </a:rPr>
              <a:t>Case-by-case situations</a:t>
            </a:r>
          </a:p>
          <a:p>
            <a:pPr lvl="1" eaLnBrk="1" hangingPunct="1"/>
            <a:r>
              <a:rPr lang="en-US" altLang="en-US">
                <a:ea typeface="ＭＳ Ｐゴシック" panose="020B0600070205080204" pitchFamily="34" charset="-128"/>
              </a:rPr>
              <a:t>No </a:t>
            </a:r>
            <a:r>
              <a:rPr lang="ja-JP" altLang="en-US">
                <a:latin typeface="Times New Roman" panose="02020603050405020304" pitchFamily="18" charset="0"/>
                <a:ea typeface="ＭＳ Ｐゴシック" panose="020B0600070205080204" pitchFamily="34" charset="-128"/>
              </a:rPr>
              <a:t>“</a:t>
            </a:r>
            <a:r>
              <a:rPr lang="en-US" altLang="ja-JP">
                <a:ea typeface="ＭＳ Ｐゴシック" panose="020B0600070205080204" pitchFamily="34" charset="-128"/>
              </a:rPr>
              <a:t>one-size-fits-all</a:t>
            </a:r>
            <a:r>
              <a:rPr lang="ja-JP" altLang="en-US">
                <a:latin typeface="Times New Roman" panose="02020603050405020304" pitchFamily="18" charset="0"/>
                <a:ea typeface="ＭＳ Ｐゴシック" panose="020B0600070205080204" pitchFamily="34" charset="-128"/>
              </a:rPr>
              <a:t>”</a:t>
            </a:r>
            <a:endParaRPr lang="en-US" altLang="ja-JP">
              <a:ea typeface="ＭＳ Ｐゴシック" panose="020B0600070205080204" pitchFamily="34" charset="-128"/>
            </a:endParaRPr>
          </a:p>
          <a:p>
            <a:pPr eaLnBrk="1" hangingPunct="1"/>
            <a:r>
              <a:rPr lang="en-US" altLang="en-US">
                <a:ea typeface="ＭＳ Ｐゴシック" panose="020B0600070205080204" pitchFamily="34" charset="-128"/>
              </a:rPr>
              <a:t>Put biases aside</a:t>
            </a:r>
          </a:p>
          <a:p>
            <a:pPr eaLnBrk="1" hangingPunct="1"/>
            <a:r>
              <a:rPr lang="en-US" altLang="en-US">
                <a:ea typeface="ＭＳ Ｐゴシック" panose="020B0600070205080204" pitchFamily="34" charset="-128"/>
              </a:rPr>
              <a:t>If we drop the ball, we lose</a:t>
            </a:r>
          </a:p>
          <a:p>
            <a:pPr eaLnBrk="1" hangingPunct="1"/>
            <a:endParaRPr lang="en-US" altLang="en-US">
              <a:ea typeface="ＭＳ Ｐゴシック" panose="020B0600070205080204" pitchFamily="34" charset="-128"/>
            </a:endParaRPr>
          </a:p>
        </p:txBody>
      </p:sp>
      <p:pic>
        <p:nvPicPr>
          <p:cNvPr id="150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303588"/>
            <a:ext cx="23622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What am I obligated </a:t>
            </a:r>
            <a:br>
              <a:rPr lang="en-US" altLang="en-US" sz="4000">
                <a:latin typeface="Georgia" panose="02040502050405020303" pitchFamily="18" charset="0"/>
                <a:ea typeface="ＭＳ Ｐゴシック" panose="020B0600070205080204" pitchFamily="34" charset="-128"/>
              </a:rPr>
            </a:br>
            <a:r>
              <a:rPr lang="en-US" altLang="en-US" sz="4000">
                <a:latin typeface="Georgia" panose="02040502050405020303" pitchFamily="18" charset="0"/>
                <a:ea typeface="ＭＳ Ｐゴシック" panose="020B0600070205080204" pitchFamily="34" charset="-128"/>
              </a:rPr>
              <a:t>to do or provide?</a:t>
            </a:r>
          </a:p>
        </p:txBody>
      </p:sp>
      <p:sp>
        <p:nvSpPr>
          <p:cNvPr id="152578" name="Rectangle 3"/>
          <p:cNvSpPr>
            <a:spLocks noGrp="1" noChangeArrowheads="1"/>
          </p:cNvSpPr>
          <p:nvPr>
            <p:ph idx="1"/>
          </p:nvPr>
        </p:nvSpPr>
        <p:spPr>
          <a:xfrm>
            <a:off x="1244600" y="1600200"/>
            <a:ext cx="7851775" cy="4724400"/>
          </a:xfrm>
        </p:spPr>
        <p:txBody>
          <a:bodyPr/>
          <a:lstStyle/>
          <a:p>
            <a:r>
              <a:rPr lang="en-US" altLang="en-US" sz="2800">
                <a:ea typeface="ＭＳ Ｐゴシック" panose="020B0600070205080204" pitchFamily="34" charset="-128"/>
              </a:rPr>
              <a:t>Individuals may request reasonable modifications online, by email, in </a:t>
            </a:r>
            <a:br>
              <a:rPr lang="en-US" altLang="en-US" sz="2800">
                <a:ea typeface="ＭＳ Ｐゴシック" panose="020B0600070205080204" pitchFamily="34" charset="-128"/>
              </a:rPr>
            </a:br>
            <a:r>
              <a:rPr lang="en-US" altLang="en-US" sz="2800">
                <a:ea typeface="ＭＳ Ｐゴシック" panose="020B0600070205080204" pitchFamily="34" charset="-128"/>
              </a:rPr>
              <a:t>writing or by phone. To facilitate this </a:t>
            </a:r>
            <a:br>
              <a:rPr lang="en-US" altLang="en-US" sz="2800">
                <a:ea typeface="ＭＳ Ｐゴシック" panose="020B0600070205080204" pitchFamily="34" charset="-128"/>
              </a:rPr>
            </a:br>
            <a:r>
              <a:rPr lang="en-US" altLang="en-US" sz="2800">
                <a:ea typeface="ＭＳ Ｐゴシック" panose="020B0600070205080204" pitchFamily="34" charset="-128"/>
              </a:rPr>
              <a:t>process, Valley Metro has made </a:t>
            </a:r>
            <a:br>
              <a:rPr lang="en-US" altLang="en-US" sz="2800">
                <a:ea typeface="ＭＳ Ｐゴシック" panose="020B0600070205080204" pitchFamily="34" charset="-128"/>
              </a:rPr>
            </a:br>
            <a:r>
              <a:rPr lang="en-US" altLang="en-US" sz="2800">
                <a:ea typeface="ＭＳ Ｐゴシック" panose="020B0600070205080204" pitchFamily="34" charset="-128"/>
              </a:rPr>
              <a:t>this policy and the Reasonable </a:t>
            </a:r>
            <a:br>
              <a:rPr lang="en-US" altLang="en-US" sz="2800">
                <a:ea typeface="ＭＳ Ｐゴシック" panose="020B0600070205080204" pitchFamily="34" charset="-128"/>
              </a:rPr>
            </a:br>
            <a:r>
              <a:rPr lang="en-US" altLang="en-US" sz="2800">
                <a:ea typeface="ＭＳ Ｐゴシック" panose="020B0600070205080204" pitchFamily="34" charset="-128"/>
              </a:rPr>
              <a:t>Modifications Request Form available </a:t>
            </a:r>
            <a:br>
              <a:rPr lang="en-US" altLang="en-US" sz="2800">
                <a:ea typeface="ＭＳ Ｐゴシック" panose="020B0600070205080204" pitchFamily="34" charset="-128"/>
              </a:rPr>
            </a:br>
            <a:r>
              <a:rPr lang="en-US" altLang="en-US" sz="2800">
                <a:ea typeface="ＭＳ Ｐゴシック" panose="020B0600070205080204" pitchFamily="34" charset="-128"/>
              </a:rPr>
              <a:t>online and in hard-copy upon request at </a:t>
            </a:r>
            <a:r>
              <a:rPr lang="en-US" altLang="en-US" sz="2800" u="sng">
                <a:ea typeface="ＭＳ Ｐゴシック" panose="020B0600070205080204" pitchFamily="34" charset="-128"/>
                <a:hlinkClick r:id="rId3"/>
              </a:rPr>
              <a:t>www.valleymetro.org/accessibility/reasonable_modifications</a:t>
            </a:r>
            <a:r>
              <a:rPr lang="en-US" altLang="en-US" sz="2800" u="sng">
                <a:ea typeface="ＭＳ Ｐゴシック" panose="020B0600070205080204" pitchFamily="34" charset="-128"/>
              </a:rPr>
              <a:t>. </a:t>
            </a:r>
            <a:r>
              <a:rPr lang="en-US" altLang="en-US" sz="2800">
                <a:ea typeface="ＭＳ Ｐゴシック" panose="020B0600070205080204" pitchFamily="34" charset="-128"/>
              </a:rPr>
              <a:t>Customers may also call Valley Metro Customer Service to make this request.</a:t>
            </a: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What am I obligated </a:t>
            </a:r>
            <a:br>
              <a:rPr lang="en-US" altLang="en-US" sz="4000">
                <a:latin typeface="Georgia" panose="02040502050405020303" pitchFamily="18" charset="0"/>
                <a:ea typeface="ＭＳ Ｐゴシック" panose="020B0600070205080204" pitchFamily="34" charset="-128"/>
              </a:rPr>
            </a:br>
            <a:r>
              <a:rPr lang="en-US" altLang="en-US" sz="4000">
                <a:latin typeface="Georgia" panose="02040502050405020303" pitchFamily="18" charset="0"/>
                <a:ea typeface="ＭＳ Ｐゴシック" panose="020B0600070205080204" pitchFamily="34" charset="-128"/>
              </a:rPr>
              <a:t>to do or provide?</a:t>
            </a:r>
          </a:p>
        </p:txBody>
      </p:sp>
      <p:sp>
        <p:nvSpPr>
          <p:cNvPr id="154626" name="Rectangle 3"/>
          <p:cNvSpPr>
            <a:spLocks noGrp="1" noChangeArrowheads="1"/>
          </p:cNvSpPr>
          <p:nvPr>
            <p:ph idx="1"/>
          </p:nvPr>
        </p:nvSpPr>
        <p:spPr>
          <a:xfrm>
            <a:off x="1368425" y="1905000"/>
            <a:ext cx="7604125" cy="4691063"/>
          </a:xfrm>
        </p:spPr>
        <p:txBody>
          <a:bodyPr/>
          <a:lstStyle/>
          <a:p>
            <a:r>
              <a:rPr lang="en-US" altLang="en-US">
                <a:ea typeface="ＭＳ Ｐゴシック" panose="020B0600070205080204" pitchFamily="34" charset="-128"/>
              </a:rPr>
              <a:t>Valley Metro, (in consultation with those providers involved in a requested modification) will have five (5) business days to review and decide on each request. Valley Metro will have an additional (5) business days to provide a final response to the customer.</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Undue Hardship </a:t>
            </a:r>
            <a:br>
              <a:rPr lang="en-US" altLang="en-US" sz="4000">
                <a:latin typeface="Georgia" panose="02040502050405020303" pitchFamily="18" charset="0"/>
                <a:ea typeface="ＭＳ Ｐゴシック" panose="020B0600070205080204" pitchFamily="34" charset="-128"/>
              </a:rPr>
            </a:br>
            <a:r>
              <a:rPr lang="ja-JP" altLang="en-US" sz="4000">
                <a:latin typeface="Georgia" panose="02040502050405020303" pitchFamily="18" charset="0"/>
                <a:ea typeface="ＭＳ Ｐゴシック" panose="020B0600070205080204" pitchFamily="34" charset="-128"/>
              </a:rPr>
              <a:t>“</a:t>
            </a:r>
            <a:r>
              <a:rPr lang="en-US" altLang="ja-JP" sz="4000">
                <a:latin typeface="Georgia" panose="02040502050405020303" pitchFamily="18" charset="0"/>
                <a:ea typeface="ＭＳ Ｐゴシック" panose="020B0600070205080204" pitchFamily="34" charset="-128"/>
              </a:rPr>
              <a:t>If we say no…</a:t>
            </a:r>
            <a:r>
              <a:rPr lang="ja-JP" altLang="en-US" sz="4000">
                <a:latin typeface="Georgia" panose="02040502050405020303" pitchFamily="18" charset="0"/>
                <a:ea typeface="ＭＳ Ｐゴシック" panose="020B0600070205080204" pitchFamily="34" charset="-128"/>
              </a:rPr>
              <a:t>”</a:t>
            </a:r>
            <a:endParaRPr lang="en-US" altLang="en-US" sz="4000">
              <a:latin typeface="Georgia" panose="02040502050405020303" pitchFamily="18" charset="0"/>
              <a:ea typeface="ＭＳ Ｐゴシック" panose="020B0600070205080204" pitchFamily="34" charset="-128"/>
            </a:endParaRPr>
          </a:p>
        </p:txBody>
      </p:sp>
      <p:sp>
        <p:nvSpPr>
          <p:cNvPr id="156674" name="Rectangle 3"/>
          <p:cNvSpPr>
            <a:spLocks noGrp="1" noChangeArrowheads="1"/>
          </p:cNvSpPr>
          <p:nvPr>
            <p:ph idx="1"/>
          </p:nvPr>
        </p:nvSpPr>
        <p:spPr>
          <a:xfrm>
            <a:off x="1539875" y="1981200"/>
            <a:ext cx="7604125" cy="4691063"/>
          </a:xfrm>
        </p:spPr>
        <p:txBody>
          <a:bodyPr/>
          <a:lstStyle/>
          <a:p>
            <a:pPr eaLnBrk="1" hangingPunct="1"/>
            <a:r>
              <a:rPr lang="en-US" altLang="en-US">
                <a:ea typeface="ＭＳ Ｐゴシック" panose="020B0600070205080204" pitchFamily="34" charset="-128"/>
              </a:rPr>
              <a:t>Reasonable</a:t>
            </a:r>
          </a:p>
          <a:p>
            <a:pPr lvl="1" eaLnBrk="1" hangingPunct="1"/>
            <a:r>
              <a:rPr lang="en-US" altLang="en-US">
                <a:ea typeface="ＭＳ Ｐゴシック" panose="020B0600070205080204" pitchFamily="34" charset="-128"/>
              </a:rPr>
              <a:t>Cost</a:t>
            </a:r>
          </a:p>
          <a:p>
            <a:pPr lvl="1" eaLnBrk="1" hangingPunct="1"/>
            <a:r>
              <a:rPr lang="en-US" altLang="en-US">
                <a:ea typeface="ＭＳ Ｐゴシック" panose="020B0600070205080204" pitchFamily="34" charset="-128"/>
              </a:rPr>
              <a:t>Resources</a:t>
            </a:r>
          </a:p>
          <a:p>
            <a:pPr eaLnBrk="1" hangingPunct="1"/>
            <a:r>
              <a:rPr lang="en-US" altLang="en-US">
                <a:ea typeface="ＭＳ Ｐゴシック" panose="020B0600070205080204" pitchFamily="34" charset="-128"/>
              </a:rPr>
              <a:t>Safety</a:t>
            </a:r>
          </a:p>
          <a:p>
            <a:pPr eaLnBrk="1" hangingPunct="1"/>
            <a:r>
              <a:rPr lang="en-US" altLang="en-US">
                <a:ea typeface="ＭＳ Ｐゴシック" panose="020B0600070205080204" pitchFamily="34" charset="-128"/>
              </a:rPr>
              <a:t>Fundamentally alter the program, service, or activity</a:t>
            </a:r>
          </a:p>
        </p:txBody>
      </p:sp>
      <p:pic>
        <p:nvPicPr>
          <p:cNvPr id="156675" name="Picture 8" descr="MC90009789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913" y="1430338"/>
            <a:ext cx="222408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Can we do more?  </a:t>
            </a:r>
            <a:br>
              <a:rPr lang="en-US" altLang="en-US" sz="4000">
                <a:latin typeface="Georgia" panose="02040502050405020303" pitchFamily="18" charset="0"/>
                <a:ea typeface="ＭＳ Ｐゴシック" panose="020B0600070205080204" pitchFamily="34" charset="-128"/>
              </a:rPr>
            </a:br>
            <a:r>
              <a:rPr lang="en-US" altLang="en-US" sz="4000">
                <a:latin typeface="Georgia" panose="02040502050405020303" pitchFamily="18" charset="0"/>
                <a:ea typeface="ＭＳ Ｐゴシック" panose="020B0600070205080204" pitchFamily="34" charset="-128"/>
              </a:rPr>
              <a:t>Yes, but…</a:t>
            </a:r>
          </a:p>
        </p:txBody>
      </p:sp>
      <p:pic>
        <p:nvPicPr>
          <p:cNvPr id="158722" name="Picture 4" descr="MCj039777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715000" y="4013200"/>
            <a:ext cx="2627313" cy="2159000"/>
          </a:xfrm>
        </p:spPr>
      </p:pic>
      <p:sp>
        <p:nvSpPr>
          <p:cNvPr id="158723" name="Rectangle 3"/>
          <p:cNvSpPr>
            <a:spLocks noGrp="1" noChangeArrowheads="1"/>
          </p:cNvSpPr>
          <p:nvPr>
            <p:ph type="body" idx="4294967295"/>
          </p:nvPr>
        </p:nvSpPr>
        <p:spPr>
          <a:xfrm>
            <a:off x="1676400" y="1676400"/>
            <a:ext cx="7086600" cy="2667000"/>
          </a:xfrm>
        </p:spPr>
        <p:txBody>
          <a:bodyPr/>
          <a:lstStyle/>
          <a:p>
            <a:pPr eaLnBrk="1" hangingPunct="1">
              <a:buFontTx/>
              <a:buNone/>
            </a:pPr>
            <a:r>
              <a:rPr lang="en-US" altLang="en-US">
                <a:ea typeface="ＭＳ Ｐゴシック" panose="020B0600070205080204" pitchFamily="34" charset="-128"/>
              </a:rPr>
              <a:t>Consider:</a:t>
            </a:r>
          </a:p>
          <a:p>
            <a:pPr eaLnBrk="1" hangingPunct="1"/>
            <a:r>
              <a:rPr lang="en-US" altLang="en-US">
                <a:solidFill>
                  <a:srgbClr val="C00000"/>
                </a:solidFill>
                <a:ea typeface="ＭＳ Ｐゴシック" panose="020B0600070205080204" pitchFamily="34" charset="-128"/>
              </a:rPr>
              <a:t>Are we setting a precedent?</a:t>
            </a:r>
          </a:p>
          <a:p>
            <a:pPr eaLnBrk="1" hangingPunct="1"/>
            <a:r>
              <a:rPr lang="en-US" altLang="en-US">
                <a:ea typeface="ＭＳ Ｐゴシック" panose="020B0600070205080204" pitchFamily="34" charset="-128"/>
              </a:rPr>
              <a:t>Are we able to remain consistent in providing the same accommodation to everyone?</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Content Placeholder 2"/>
          <p:cNvSpPr>
            <a:spLocks noGrp="1"/>
          </p:cNvSpPr>
          <p:nvPr>
            <p:ph idx="1"/>
          </p:nvPr>
        </p:nvSpPr>
        <p:spPr>
          <a:xfrm>
            <a:off x="1546225" y="1655763"/>
            <a:ext cx="7292975" cy="4691062"/>
          </a:xfrm>
        </p:spPr>
        <p:txBody>
          <a:bodyPr/>
          <a:lstStyle/>
          <a:p>
            <a:pPr marL="857250" lvl="1" indent="-457200" eaLnBrk="1" hangingPunct="1">
              <a:lnSpc>
                <a:spcPct val="90000"/>
              </a:lnSpc>
              <a:buFont typeface="Arial" panose="020B0604020202020204" pitchFamily="34" charset="0"/>
              <a:buChar char="•"/>
            </a:pPr>
            <a:r>
              <a:rPr lang="en-US" altLang="en-US" sz="3200">
                <a:ea typeface="ＭＳ Ｐゴシック" panose="020B0600070205080204" pitchFamily="34" charset="-128"/>
              </a:rPr>
              <a:t>According to FTA ADA guidance, a service animal is defined as:</a:t>
            </a:r>
          </a:p>
          <a:p>
            <a:pPr lvl="2" indent="-342900" eaLnBrk="1" hangingPunct="1">
              <a:lnSpc>
                <a:spcPct val="90000"/>
              </a:lnSpc>
            </a:pPr>
            <a:r>
              <a:rPr lang="en-US" altLang="en-US" sz="2800">
                <a:solidFill>
                  <a:srgbClr val="0070C0"/>
                </a:solidFill>
                <a:ea typeface="ＭＳ Ｐゴシック" panose="020B0600070205080204" pitchFamily="34" charset="-128"/>
              </a:rPr>
              <a:t>Any guide dog, signal dog, or </a:t>
            </a:r>
            <a:r>
              <a:rPr lang="en-US" altLang="en-US" sz="2800" i="1">
                <a:solidFill>
                  <a:srgbClr val="0070C0"/>
                </a:solidFill>
                <a:ea typeface="ＭＳ Ｐゴシック" panose="020B0600070205080204" pitchFamily="34" charset="-128"/>
              </a:rPr>
              <a:t>other animal </a:t>
            </a:r>
            <a:r>
              <a:rPr lang="en-US" altLang="en-US" sz="2800">
                <a:solidFill>
                  <a:srgbClr val="0070C0"/>
                </a:solidFill>
                <a:ea typeface="ＭＳ Ｐゴシック" panose="020B0600070205080204" pitchFamily="34" charset="-128"/>
              </a:rPr>
              <a:t>individually trained </a:t>
            </a:r>
            <a:r>
              <a:rPr lang="en-US" altLang="en-US" sz="2800" i="1">
                <a:solidFill>
                  <a:srgbClr val="0070C0"/>
                </a:solidFill>
                <a:ea typeface="ＭＳ Ｐゴシック" panose="020B0600070205080204" pitchFamily="34" charset="-128"/>
              </a:rPr>
              <a:t>to work or perform tasks </a:t>
            </a:r>
            <a:r>
              <a:rPr lang="en-US" altLang="en-US" sz="2800">
                <a:solidFill>
                  <a:srgbClr val="0070C0"/>
                </a:solidFill>
                <a:ea typeface="ＭＳ Ｐゴシック" panose="020B0600070205080204" pitchFamily="34" charset="-128"/>
              </a:rPr>
              <a:t>for an individual with a disability, including, but not limited to, guiding individuals with impaired vision, alerting individuals with impaired hearing to intruders or sounds, providing minimal protection or rescue work, pulling a wheelchair or fetching dropped items.</a:t>
            </a:r>
            <a:endParaRPr lang="en-US" altLang="en-US" sz="2800">
              <a:ea typeface="ＭＳ Ｐゴシック" panose="020B0600070205080204" pitchFamily="34" charset="-128"/>
            </a:endParaRPr>
          </a:p>
        </p:txBody>
      </p:sp>
      <p:pic>
        <p:nvPicPr>
          <p:cNvPr id="160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51200"/>
            <a:ext cx="24368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itle 2"/>
          <p:cNvSpPr>
            <a:spLocks/>
          </p:cNvSpPr>
          <p:nvPr/>
        </p:nvSpPr>
        <p:spPr bwMode="auto">
          <a:xfrm>
            <a:off x="722313"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00">
                <a:solidFill>
                  <a:srgbClr val="FFFFFF"/>
                </a:solidFill>
                <a:latin typeface="Georgia" panose="02040502050405020303" pitchFamily="18" charset="0"/>
              </a:rPr>
              <a:t>Service Animals</a:t>
            </a:r>
            <a:endParaRPr lang="en-US" altLang="en-US" sz="2200">
              <a:solidFill>
                <a:srgbClr val="FFFFFF"/>
              </a:solidFill>
              <a:latin typeface="Georgia" panose="02040502050405020303" pitchFamily="18" charset="0"/>
            </a:endParaRP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Content Placeholder 2"/>
          <p:cNvSpPr>
            <a:spLocks noGrp="1"/>
          </p:cNvSpPr>
          <p:nvPr>
            <p:ph idx="1"/>
          </p:nvPr>
        </p:nvSpPr>
        <p:spPr>
          <a:xfrm>
            <a:off x="1981200" y="1655763"/>
            <a:ext cx="6858000" cy="4691062"/>
          </a:xfrm>
        </p:spPr>
        <p:txBody>
          <a:bodyPr/>
          <a:lstStyle/>
          <a:p>
            <a:pPr marL="857250" lvl="1" indent="-457200" eaLnBrk="1" hangingPunct="1">
              <a:lnSpc>
                <a:spcPct val="90000"/>
              </a:lnSpc>
              <a:buFont typeface="Arial" panose="020B0604020202020204" pitchFamily="34" charset="0"/>
              <a:buChar char="•"/>
            </a:pPr>
            <a:r>
              <a:rPr lang="en-US" altLang="en-US" sz="3200">
                <a:ea typeface="ＭＳ Ｐゴシック" panose="020B0600070205080204" pitchFamily="34" charset="-128"/>
              </a:rPr>
              <a:t>The Department of Justice narrowed the definition of service animals to dogs and miniature horses, but this does not affect the Department of Transportation’s definition recognizing the possibility that other animals can be service animals. </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pic>
        <p:nvPicPr>
          <p:cNvPr id="162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260725"/>
            <a:ext cx="24368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itle 2"/>
          <p:cNvSpPr>
            <a:spLocks/>
          </p:cNvSpPr>
          <p:nvPr/>
        </p:nvSpPr>
        <p:spPr bwMode="auto">
          <a:xfrm>
            <a:off x="1187450" y="211138"/>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00">
                <a:solidFill>
                  <a:srgbClr val="FFFFFF"/>
                </a:solidFill>
                <a:latin typeface="Georgia" panose="02040502050405020303" pitchFamily="18" charset="0"/>
              </a:rPr>
              <a:t>Service Animals, Continued</a:t>
            </a:r>
            <a:endParaRPr lang="en-US" altLang="en-US" sz="2200">
              <a:solidFill>
                <a:srgbClr val="FFFFFF"/>
              </a:solidFill>
              <a:latin typeface="Georgia" panose="02040502050405020303" pitchFamily="18"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6E73204-1AFD-4041-8E49-38D279A482A7}" type="slidenum">
              <a:rPr lang="en-US" altLang="en-US" sz="1200">
                <a:solidFill>
                  <a:srgbClr val="898989"/>
                </a:solidFill>
                <a:latin typeface="Calibri" panose="020F0502020204030204" pitchFamily="34" charset="0"/>
              </a:rPr>
              <a:pPr algn="r"/>
              <a:t>7</a:t>
            </a:fld>
            <a:endParaRPr lang="en-US" altLang="en-US" sz="1200">
              <a:solidFill>
                <a:srgbClr val="898989"/>
              </a:solidFill>
              <a:latin typeface="Calibri" panose="020F0502020204030204" pitchFamily="34" charset="0"/>
            </a:endParaRPr>
          </a:p>
        </p:txBody>
      </p:sp>
      <p:sp>
        <p:nvSpPr>
          <p:cNvPr id="15364" name="Rectangle 3"/>
          <p:cNvSpPr>
            <a:spLocks noChangeArrowheads="1"/>
          </p:cNvSpPr>
          <p:nvPr/>
        </p:nvSpPr>
        <p:spPr bwMode="auto">
          <a:xfrm>
            <a:off x="1600200" y="4375150"/>
            <a:ext cx="8229600" cy="2346325"/>
          </a:xfrm>
          <a:prstGeom prst="rect">
            <a:avLst/>
          </a:prstGeom>
          <a:noFill/>
          <a:ln>
            <a:noFill/>
          </a:ln>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defRPr/>
            </a:pPr>
            <a:r>
              <a:rPr lang="en-US" altLang="en-US" sz="2600" dirty="0">
                <a:latin typeface="+mn-lt"/>
              </a:rPr>
              <a:t>A physical or mental impairment </a:t>
            </a:r>
          </a:p>
          <a:p>
            <a:pPr>
              <a:spcBef>
                <a:spcPct val="0"/>
              </a:spcBef>
              <a:buFontTx/>
              <a:buNone/>
              <a:defRPr/>
            </a:pPr>
            <a:r>
              <a:rPr lang="en-US" altLang="en-US" sz="2600" dirty="0">
                <a:latin typeface="+mn-lt"/>
              </a:rPr>
              <a:t>	that substantially limits a major life activity</a:t>
            </a:r>
          </a:p>
          <a:p>
            <a:pPr>
              <a:defRPr/>
            </a:pPr>
            <a:r>
              <a:rPr lang="en-US" altLang="en-US" sz="2600" dirty="0">
                <a:latin typeface="+mn-lt"/>
              </a:rPr>
              <a:t>A record of such an impairment</a:t>
            </a:r>
          </a:p>
          <a:p>
            <a:pPr>
              <a:defRPr/>
            </a:pPr>
            <a:r>
              <a:rPr lang="en-US" altLang="en-US" sz="2600" dirty="0">
                <a:latin typeface="+mn-lt"/>
              </a:rPr>
              <a:t>Being regarded as having such an impairment</a:t>
            </a:r>
          </a:p>
        </p:txBody>
      </p:sp>
      <p:pic>
        <p:nvPicPr>
          <p:cNvPr id="44035" name="Picture 8" descr="close up image of text from a dictionary's definintion of disability"/>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2819400" y="1641475"/>
            <a:ext cx="37338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itle 1"/>
          <p:cNvSpPr>
            <a:spLocks noGrp="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Definition of Disability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364">
                                            <p:txEl>
                                              <p:pRg st="0" end="0"/>
                                            </p:txEl>
                                          </p:spTgt>
                                        </p:tgtEl>
                                        <p:attrNameLst>
                                          <p:attrName>style.visibility</p:attrName>
                                        </p:attrNameLst>
                                      </p:cBhvr>
                                      <p:to>
                                        <p:strVal val="visible"/>
                                      </p:to>
                                    </p:set>
                                    <p:animEffect transition="in" filter="fade">
                                      <p:cBhvr>
                                        <p:cTn id="9" dur="500"/>
                                        <p:tgtEl>
                                          <p:spTgt spid="15364">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fade">
                                      <p:cBhvr>
                                        <p:cTn id="12" dur="500"/>
                                        <p:tgtEl>
                                          <p:spTgt spid="15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fade">
                                      <p:cBhvr>
                                        <p:cTn id="17" dur="500"/>
                                        <p:tgtEl>
                                          <p:spTgt spid="15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4">
                                            <p:txEl>
                                              <p:pRg st="3" end="3"/>
                                            </p:txEl>
                                          </p:spTgt>
                                        </p:tgtEl>
                                        <p:attrNameLst>
                                          <p:attrName>style.visibility</p:attrName>
                                        </p:attrNameLst>
                                      </p:cBhvr>
                                      <p:to>
                                        <p:strVal val="visible"/>
                                      </p:to>
                                    </p:set>
                                    <p:animEffect transition="in" filter="fade">
                                      <p:cBhvr>
                                        <p:cTn id="22"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3"/>
          <p:cNvSpPr>
            <a:spLocks noGrp="1"/>
          </p:cNvSpPr>
          <p:nvPr>
            <p:ph idx="1"/>
          </p:nvPr>
        </p:nvSpPr>
        <p:spPr>
          <a:xfrm>
            <a:off x="1241425" y="1717675"/>
            <a:ext cx="7604125" cy="4691063"/>
          </a:xfrm>
        </p:spPr>
        <p:txBody>
          <a:bodyPr/>
          <a:lstStyle/>
          <a:p>
            <a:pPr marL="109537" indent="0" eaLnBrk="1" hangingPunct="1">
              <a:buFont typeface="Arial" panose="020B0604020202020204" pitchFamily="34" charset="0"/>
              <a:buNone/>
              <a:defRPr/>
            </a:pPr>
            <a:r>
              <a:rPr lang="en-US" altLang="en-US" sz="2800" dirty="0"/>
              <a:t>Only two permissible inquiries:</a:t>
            </a:r>
          </a:p>
          <a:p>
            <a:pPr marL="620713" lvl="1" indent="-228600" eaLnBrk="1" hangingPunct="1">
              <a:defRPr/>
            </a:pPr>
            <a:r>
              <a:rPr lang="en-US" altLang="en-US" sz="2700" dirty="0"/>
              <a:t>Is this a service animal required because of disability?</a:t>
            </a:r>
          </a:p>
          <a:p>
            <a:pPr marL="620713" lvl="1" indent="-228600" eaLnBrk="1" hangingPunct="1">
              <a:defRPr/>
            </a:pPr>
            <a:r>
              <a:rPr lang="en-US" altLang="en-US" sz="2700" dirty="0"/>
              <a:t>What work or tasks is the animal trained to perform?</a:t>
            </a:r>
          </a:p>
          <a:p>
            <a:pPr marL="365125" indent="-255588" eaLnBrk="1" hangingPunct="1">
              <a:buFont typeface="Wingdings 2" panose="05020102010507070707" pitchFamily="18" charset="2"/>
              <a:buNone/>
              <a:defRPr/>
            </a:pPr>
            <a:endParaRPr lang="en-US" altLang="en-US" sz="2800" dirty="0"/>
          </a:p>
          <a:p>
            <a:pPr marL="365125" indent="-255588" eaLnBrk="1" hangingPunct="1">
              <a:defRPr/>
            </a:pPr>
            <a:endParaRPr lang="en-US" altLang="en-US" dirty="0"/>
          </a:p>
          <a:p>
            <a:pPr marL="365125" indent="-255588" eaLnBrk="1" hangingPunct="1">
              <a:defRPr/>
            </a:pPr>
            <a:endParaRPr lang="en-US" altLang="en-US" dirty="0"/>
          </a:p>
        </p:txBody>
      </p:sp>
      <p:pic>
        <p:nvPicPr>
          <p:cNvPr id="164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3706813"/>
            <a:ext cx="22098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itle 2"/>
          <p:cNvSpPr>
            <a:spLocks/>
          </p:cNvSpPr>
          <p:nvPr/>
        </p:nvSpPr>
        <p:spPr bwMode="auto">
          <a:xfrm>
            <a:off x="1335088" y="501650"/>
            <a:ext cx="7772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a:solidFill>
                  <a:srgbClr val="FFFFFF"/>
                </a:solidFill>
                <a:latin typeface="Georgia" panose="02040502050405020303" pitchFamily="18" charset="0"/>
              </a:rPr>
              <a:t>How do you determine if it’s a Service Animal?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Content Placeholder 3"/>
          <p:cNvSpPr>
            <a:spLocks noGrp="1"/>
          </p:cNvSpPr>
          <p:nvPr>
            <p:ph idx="1"/>
          </p:nvPr>
        </p:nvSpPr>
        <p:spPr>
          <a:xfrm>
            <a:off x="1241425" y="1717675"/>
            <a:ext cx="7772400" cy="3311525"/>
          </a:xfrm>
        </p:spPr>
        <p:txBody>
          <a:bodyPr/>
          <a:lstStyle/>
          <a:p>
            <a:pPr marL="0" indent="0">
              <a:buFont typeface="Arial" panose="020B0604020202020204" pitchFamily="34" charset="0"/>
              <a:buNone/>
            </a:pPr>
            <a:r>
              <a:rPr lang="en-US" altLang="en-US" b="1">
                <a:ea typeface="ＭＳ Ｐゴシック" panose="020B0600070205080204" pitchFamily="34" charset="-128"/>
              </a:rPr>
              <a:t>What does “do work or perform tasks” mean? </a:t>
            </a:r>
          </a:p>
          <a:p>
            <a:pPr marL="0" indent="0">
              <a:buFont typeface="Arial" panose="020B0604020202020204" pitchFamily="34" charset="0"/>
              <a:buNone/>
            </a:pPr>
            <a:endParaRPr lang="en-US" altLang="en-US" b="1">
              <a:ea typeface="ＭＳ Ｐゴシック" panose="020B0600070205080204" pitchFamily="34" charset="-128"/>
            </a:endParaRPr>
          </a:p>
          <a:p>
            <a:pPr marL="0" indent="0">
              <a:buFont typeface="Arial" panose="020B0604020202020204" pitchFamily="34" charset="0"/>
              <a:buNone/>
            </a:pPr>
            <a:r>
              <a:rPr lang="en-US" altLang="en-US">
                <a:ea typeface="ＭＳ Ｐゴシック" panose="020B0600070205080204" pitchFamily="34" charset="-128"/>
              </a:rPr>
              <a:t>The dog must be trained to take a specific action when needed to assist the person with a disability. </a:t>
            </a:r>
          </a:p>
        </p:txBody>
      </p:sp>
      <p:sp>
        <p:nvSpPr>
          <p:cNvPr id="166914" name="Slide Number Placeholder 4"/>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n-US" altLang="en-US" sz="1000">
              <a:latin typeface="Lucida Sans Unicode" panose="020B0602030504020204" pitchFamily="34" charset="0"/>
            </a:endParaRPr>
          </a:p>
        </p:txBody>
      </p:sp>
      <p:sp>
        <p:nvSpPr>
          <p:cNvPr id="166915" name="Title 2"/>
          <p:cNvSpPr>
            <a:spLocks/>
          </p:cNvSpPr>
          <p:nvPr/>
        </p:nvSpPr>
        <p:spPr bwMode="auto">
          <a:xfrm>
            <a:off x="1335088" y="501650"/>
            <a:ext cx="77724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a:solidFill>
                  <a:srgbClr val="FFFFFF"/>
                </a:solidFill>
                <a:latin typeface="Georgia" panose="02040502050405020303" pitchFamily="18" charset="0"/>
              </a:rPr>
              <a:t>How do you determine if it’s a Service Animal?</a:t>
            </a:r>
          </a:p>
        </p:txBody>
      </p:sp>
      <p:pic>
        <p:nvPicPr>
          <p:cNvPr id="166916" name="Picture 5" descr="Image result for Trained Service Ani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6565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Content Placeholder 3"/>
          <p:cNvSpPr>
            <a:spLocks noGrp="1"/>
          </p:cNvSpPr>
          <p:nvPr>
            <p:ph idx="1"/>
          </p:nvPr>
        </p:nvSpPr>
        <p:spPr>
          <a:xfrm>
            <a:off x="995363" y="1447800"/>
            <a:ext cx="5472112" cy="5410200"/>
          </a:xfrm>
        </p:spPr>
        <p:txBody>
          <a:bodyPr/>
          <a:lstStyle/>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Tasks can be for people with physical, sensory, psychiatric, intellectual, or mental disabilities.</a:t>
            </a:r>
          </a:p>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Assist during seizure.</a:t>
            </a:r>
          </a:p>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Retrieve medicine or other items.</a:t>
            </a:r>
          </a:p>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Help individual with dissociative identity disorder to remain grounded.</a:t>
            </a:r>
          </a:p>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Prevent/interrupt impulsive or destructive behavior.</a:t>
            </a:r>
          </a:p>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Assist with balance, stability.</a:t>
            </a:r>
          </a:p>
          <a:p>
            <a:pPr marL="735013" lvl="1" indent="-342900" eaLnBrk="1" hangingPunct="1">
              <a:lnSpc>
                <a:spcPct val="90000"/>
              </a:lnSpc>
              <a:spcAft>
                <a:spcPts val="600"/>
              </a:spcAft>
              <a:buFont typeface="Arial" panose="020B0604020202020204" pitchFamily="34" charset="0"/>
              <a:buChar char="•"/>
            </a:pPr>
            <a:r>
              <a:rPr lang="en-US" altLang="en-US" sz="2400">
                <a:ea typeface="ＭＳ Ｐゴシック" panose="020B0600070205080204" pitchFamily="34" charset="-128"/>
              </a:rPr>
              <a:t>Provide non-violent protection or rescue work.</a:t>
            </a:r>
          </a:p>
        </p:txBody>
      </p:sp>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2438400"/>
            <a:ext cx="26860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Title 2"/>
          <p:cNvSpPr>
            <a:spLocks/>
          </p:cNvSpPr>
          <p:nvPr/>
        </p:nvSpPr>
        <p:spPr bwMode="auto">
          <a:xfrm>
            <a:off x="1393825" y="0"/>
            <a:ext cx="7772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00">
                <a:solidFill>
                  <a:srgbClr val="FFFFFF"/>
                </a:solidFill>
                <a:latin typeface="Georgia" panose="02040502050405020303" pitchFamily="18" charset="0"/>
              </a:rPr>
              <a:t>Examples of types of tasks…</a:t>
            </a: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1"/>
          <p:cNvSpPr>
            <a:spLocks noGrp="1"/>
          </p:cNvSpPr>
          <p:nvPr>
            <p:ph idx="1"/>
          </p:nvPr>
        </p:nvSpPr>
        <p:spPr>
          <a:xfrm>
            <a:off x="1390650" y="1752600"/>
            <a:ext cx="4575175" cy="4691063"/>
          </a:xfrm>
        </p:spPr>
        <p:txBody>
          <a:bodyPr/>
          <a:lstStyle/>
          <a:p>
            <a:pPr marL="346075" indent="-238125" defTabSz="346075" eaLnBrk="1" hangingPunct="1">
              <a:spcAft>
                <a:spcPts val="600"/>
              </a:spcAft>
              <a:defRPr/>
            </a:pPr>
            <a:r>
              <a:rPr lang="en-US" altLang="en-US" sz="2400" dirty="0"/>
              <a:t>Can’t ask about disability.</a:t>
            </a:r>
          </a:p>
          <a:p>
            <a:pPr marL="365125" indent="-255588" defTabSz="346075" eaLnBrk="1" hangingPunct="1">
              <a:spcAft>
                <a:spcPts val="600"/>
              </a:spcAft>
              <a:defRPr/>
            </a:pPr>
            <a:r>
              <a:rPr lang="en-US" altLang="en-US" sz="2400" dirty="0"/>
              <a:t>Can’t request documentation (no formal training or certification required).</a:t>
            </a:r>
          </a:p>
          <a:p>
            <a:pPr marL="365125" indent="-255588" defTabSz="346075" eaLnBrk="1" hangingPunct="1">
              <a:spcAft>
                <a:spcPts val="600"/>
              </a:spcAft>
              <a:defRPr/>
            </a:pPr>
            <a:r>
              <a:rPr lang="en-US" altLang="en-US" sz="2400" dirty="0"/>
              <a:t>Can’t ask for additional payment (no surcharges).</a:t>
            </a:r>
          </a:p>
          <a:p>
            <a:pPr marL="365125" indent="-255588" defTabSz="346075" eaLnBrk="1" hangingPunct="1">
              <a:spcAft>
                <a:spcPts val="600"/>
              </a:spcAft>
              <a:defRPr/>
            </a:pPr>
            <a:r>
              <a:rPr lang="en-US" altLang="en-US" sz="2400" dirty="0"/>
              <a:t>Service Animals are not required to wear a vest, ID tag or harness.</a:t>
            </a:r>
          </a:p>
        </p:txBody>
      </p:sp>
      <p:pic>
        <p:nvPicPr>
          <p:cNvPr id="171010" name="Picture 2" descr="Photo: Woman in wheelchair in RV, with dog on harness to her right, then be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66938"/>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itle 2"/>
          <p:cNvSpPr>
            <a:spLocks/>
          </p:cNvSpPr>
          <p:nvPr/>
        </p:nvSpPr>
        <p:spPr bwMode="auto">
          <a:xfrm>
            <a:off x="722313" y="76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4200">
              <a:solidFill>
                <a:srgbClr val="FFFFFF"/>
              </a:solidFill>
              <a:latin typeface="Georgia" panose="02040502050405020303" pitchFamily="18" charset="0"/>
            </a:endParaRPr>
          </a:p>
        </p:txBody>
      </p:sp>
      <p:sp>
        <p:nvSpPr>
          <p:cNvPr id="171012" name="Title 2"/>
          <p:cNvSpPr>
            <a:spLocks/>
          </p:cNvSpPr>
          <p:nvPr/>
        </p:nvSpPr>
        <p:spPr bwMode="auto">
          <a:xfrm>
            <a:off x="1393825" y="0"/>
            <a:ext cx="7772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rgbClr val="FFFFFF"/>
                </a:solidFill>
                <a:latin typeface="Georgia" panose="02040502050405020303" pitchFamily="18" charset="0"/>
              </a:rPr>
              <a:t>General rules regarding service animals</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Content Placeholder 3"/>
          <p:cNvSpPr>
            <a:spLocks noGrp="1"/>
          </p:cNvSpPr>
          <p:nvPr>
            <p:ph idx="1"/>
          </p:nvPr>
        </p:nvSpPr>
        <p:spPr/>
        <p:txBody>
          <a:bodyPr/>
          <a:lstStyle/>
          <a:p>
            <a:pPr eaLnBrk="1" hangingPunct="1">
              <a:spcAft>
                <a:spcPts val="600"/>
              </a:spcAft>
            </a:pPr>
            <a:r>
              <a:rPr lang="en-US" altLang="en-US" sz="2400">
                <a:ea typeface="ＭＳ Ｐゴシック" panose="020B0600070205080204" pitchFamily="34" charset="-128"/>
              </a:rPr>
              <a:t>Dogs whose sole function is “the provision of emotional support, well-being, comfort, or companionship” are not considered service dogs under the ADA.</a:t>
            </a:r>
          </a:p>
          <a:p>
            <a:pPr eaLnBrk="1" hangingPunct="1">
              <a:spcAft>
                <a:spcPts val="600"/>
              </a:spcAft>
            </a:pPr>
            <a:r>
              <a:rPr lang="en-US" altLang="en-US" sz="2400">
                <a:solidFill>
                  <a:srgbClr val="0070C0"/>
                </a:solidFill>
                <a:ea typeface="ＭＳ Ｐゴシック" panose="020B0600070205080204" pitchFamily="34" charset="-128"/>
              </a:rPr>
              <a:t>The use of service dogs for psychiatric and neurological disabilities IS protected under the ADA.</a:t>
            </a:r>
          </a:p>
          <a:p>
            <a:pPr eaLnBrk="1" hangingPunct="1">
              <a:spcAft>
                <a:spcPts val="600"/>
              </a:spcAft>
            </a:pPr>
            <a:r>
              <a:rPr lang="en-US" altLang="en-US" sz="2400">
                <a:ea typeface="ＭＳ Ｐゴシック" panose="020B0600070205080204" pitchFamily="34" charset="-128"/>
              </a:rPr>
              <a:t>“The crime deterrent effects of an animal's presence” do not qualify that animal as a service animal and “an animal individually trained to provide aggressive protection, such as an attack dog, is not appropriately considered a service animal.”</a:t>
            </a:r>
          </a:p>
        </p:txBody>
      </p:sp>
      <p:sp>
        <p:nvSpPr>
          <p:cNvPr id="173058" name="Title 2"/>
          <p:cNvSpPr>
            <a:spLocks/>
          </p:cNvSpPr>
          <p:nvPr/>
        </p:nvSpPr>
        <p:spPr bwMode="auto">
          <a:xfrm>
            <a:off x="2057400" y="0"/>
            <a:ext cx="6437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rgbClr val="FFFFFF"/>
                </a:solidFill>
                <a:latin typeface="Georgia" panose="02040502050405020303" pitchFamily="18" charset="0"/>
              </a:rPr>
              <a:t>What about emotional support or protection animals?</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ontent Placeholder 2"/>
          <p:cNvSpPr>
            <a:spLocks noGrp="1"/>
          </p:cNvSpPr>
          <p:nvPr>
            <p:ph idx="1"/>
          </p:nvPr>
        </p:nvSpPr>
        <p:spPr>
          <a:xfrm>
            <a:off x="1371600" y="1676400"/>
            <a:ext cx="7543800" cy="4691063"/>
          </a:xfrm>
        </p:spPr>
        <p:txBody>
          <a:bodyPr/>
          <a:lstStyle/>
          <a:p>
            <a:pPr marL="365125" indent="-255588" eaLnBrk="1" hangingPunct="1"/>
            <a:r>
              <a:rPr lang="en-US" altLang="en-US" sz="2000">
                <a:ea typeface="ＭＳ Ｐゴシック" panose="020B0600070205080204" pitchFamily="34" charset="-128"/>
              </a:rPr>
              <a:t>Unless the animal is individually trained to do something that qualifies as work or a task, the animal is a pet or support animal and does not qualify for coverage as a service animal.  A pet or support animal may discern that the handler is in distress, but it is what the animal is trained to do in response to this awareness that distinguishes a service animal from an observant pet or support animal. </a:t>
            </a:r>
          </a:p>
          <a:p>
            <a:pPr marL="365125" indent="-255588" eaLnBrk="1" hangingPunct="1"/>
            <a:endParaRPr lang="en-US" altLang="en-US" sz="1000">
              <a:ea typeface="ＭＳ Ｐゴシック" panose="020B0600070205080204" pitchFamily="34" charset="-128"/>
            </a:endParaRPr>
          </a:p>
          <a:p>
            <a:pPr marL="365125" indent="-255588" eaLnBrk="1" hangingPunct="1"/>
            <a:r>
              <a:rPr lang="en-US" altLang="en-US" sz="2000">
                <a:solidFill>
                  <a:srgbClr val="0070C0"/>
                </a:solidFill>
                <a:ea typeface="ＭＳ Ｐゴシック" panose="020B0600070205080204" pitchFamily="34" charset="-128"/>
              </a:rPr>
              <a:t>DOJ states “that an animal that is trained to ‘ground’ a person with a psychiatric disorder does work or performs a task that would qualify it as a service animal as compared to an untrained emotional support animal whose presence affects a person’s disability.  It is the fact that the animal is trained to respond to the individual’s needs that distinguishes an animal as a service animal.”</a:t>
            </a:r>
            <a:endParaRPr lang="en-US" altLang="en-US" sz="1000">
              <a:solidFill>
                <a:srgbClr val="0070C0"/>
              </a:solidFill>
              <a:ea typeface="ＭＳ Ｐゴシック" panose="020B0600070205080204" pitchFamily="34" charset="-128"/>
            </a:endParaRPr>
          </a:p>
        </p:txBody>
      </p:sp>
      <p:sp>
        <p:nvSpPr>
          <p:cNvPr id="175106" name="Title 2"/>
          <p:cNvSpPr>
            <a:spLocks/>
          </p:cNvSpPr>
          <p:nvPr/>
        </p:nvSpPr>
        <p:spPr bwMode="auto">
          <a:xfrm>
            <a:off x="722313"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00">
                <a:solidFill>
                  <a:srgbClr val="FFFFFF"/>
                </a:solidFill>
                <a:latin typeface="Georgia" panose="02040502050405020303" pitchFamily="18" charset="0"/>
              </a:rPr>
              <a:t>Emotional v. Service</a:t>
            </a: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Content Placeholder 2"/>
          <p:cNvSpPr>
            <a:spLocks noGrp="1"/>
          </p:cNvSpPr>
          <p:nvPr>
            <p:ph idx="1"/>
          </p:nvPr>
        </p:nvSpPr>
        <p:spPr>
          <a:xfrm>
            <a:off x="1368425" y="1435100"/>
            <a:ext cx="7604125" cy="5270500"/>
          </a:xfrm>
        </p:spPr>
        <p:txBody>
          <a:bodyPr/>
          <a:lstStyle/>
          <a:p>
            <a:pPr marL="365125" indent="-255588" eaLnBrk="1" hangingPunct="1"/>
            <a:r>
              <a:rPr lang="en-US" altLang="en-US" sz="2000">
                <a:solidFill>
                  <a:srgbClr val="0070C0"/>
                </a:solidFill>
                <a:ea typeface="ＭＳ Ｐゴシック" panose="020B0600070205080204" pitchFamily="34" charset="-128"/>
              </a:rPr>
              <a:t>According to the DOJ, “the process must have two steps: Recognition and response.  If a service animal senses that a person is about to have a psychiatric episode and it is trained to respond, for example, by nudging, barking, or removing the individual to a safe location until the episode subsides, then the animal has indeed performed a task or done work on behalf of the individual with the disability, as opposed to merely sensing an event.”  Tasks performed by psychiatric service animals may include reminding the handler to take medicine, providing safety checks or room searches for persons with PTSD, interrupting self-mutilation, and removing disoriented individuals from dangerous situations.  </a:t>
            </a:r>
          </a:p>
          <a:p>
            <a:pPr marL="365125" indent="-255588" eaLnBrk="1" hangingPunct="1"/>
            <a:endParaRPr lang="en-US" altLang="en-US" sz="600">
              <a:ea typeface="ＭＳ Ｐゴシック" panose="020B0600070205080204" pitchFamily="34" charset="-128"/>
            </a:endParaRPr>
          </a:p>
          <a:p>
            <a:pPr marL="365125" indent="-255588" eaLnBrk="1" hangingPunct="1"/>
            <a:r>
              <a:rPr lang="en-US" altLang="en-US" sz="2000">
                <a:ea typeface="ＭＳ Ｐゴシック" panose="020B0600070205080204" pitchFamily="34" charset="-128"/>
              </a:rPr>
              <a:t>Remember the difference between an emotional support animal and a psychiatric service animal is the work or tasks that the animal performs. </a:t>
            </a:r>
          </a:p>
          <a:p>
            <a:pPr marL="365125" indent="-255588" eaLnBrk="1" hangingPunct="1">
              <a:lnSpc>
                <a:spcPct val="80000"/>
              </a:lnSpc>
              <a:buFont typeface="Wingdings 2" panose="05020102010507070707" pitchFamily="18" charset="2"/>
              <a:buNone/>
            </a:pPr>
            <a:endParaRPr lang="en-US" altLang="en-US" sz="1700">
              <a:ea typeface="ＭＳ Ｐゴシック" panose="020B0600070205080204" pitchFamily="34" charset="-128"/>
            </a:endParaRPr>
          </a:p>
          <a:p>
            <a:pPr marL="365125" indent="-255588" eaLnBrk="1" hangingPunct="1">
              <a:lnSpc>
                <a:spcPct val="80000"/>
              </a:lnSpc>
              <a:buFont typeface="Wingdings 2" panose="05020102010507070707" pitchFamily="18" charset="2"/>
              <a:buNone/>
            </a:pPr>
            <a:endParaRPr lang="en-US" altLang="en-US" sz="1700">
              <a:ea typeface="ＭＳ Ｐゴシック" panose="020B0600070205080204" pitchFamily="34" charset="-128"/>
            </a:endParaRPr>
          </a:p>
          <a:p>
            <a:pPr marL="365125" indent="-255588" eaLnBrk="1" hangingPunct="1">
              <a:lnSpc>
                <a:spcPct val="80000"/>
              </a:lnSpc>
            </a:pPr>
            <a:endParaRPr lang="en-US" altLang="en-US" sz="1700">
              <a:ea typeface="ＭＳ Ｐゴシック" panose="020B0600070205080204" pitchFamily="34" charset="-128"/>
            </a:endParaRPr>
          </a:p>
        </p:txBody>
      </p:sp>
      <p:sp>
        <p:nvSpPr>
          <p:cNvPr id="176130" name="Title 2"/>
          <p:cNvSpPr>
            <a:spLocks/>
          </p:cNvSpPr>
          <p:nvPr/>
        </p:nvSpPr>
        <p:spPr bwMode="auto">
          <a:xfrm>
            <a:off x="722313"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200">
                <a:solidFill>
                  <a:srgbClr val="FFFFFF"/>
                </a:solidFill>
                <a:latin typeface="Georgia" panose="02040502050405020303" pitchFamily="18" charset="0"/>
              </a:rPr>
              <a:t>Emotional v. Service, Cont.</a:t>
            </a:r>
            <a:endParaRPr lang="en-US" altLang="en-US" sz="2200">
              <a:solidFill>
                <a:srgbClr val="FFFFFF"/>
              </a:solidFill>
              <a:latin typeface="Georgia" panose="02040502050405020303" pitchFamily="18" charset="0"/>
            </a:endParaRP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Content Placeholder 3"/>
          <p:cNvSpPr>
            <a:spLocks noGrp="1"/>
          </p:cNvSpPr>
          <p:nvPr>
            <p:ph idx="1"/>
          </p:nvPr>
        </p:nvSpPr>
        <p:spPr>
          <a:xfrm>
            <a:off x="1282700" y="1524000"/>
            <a:ext cx="7731125" cy="5067300"/>
          </a:xfrm>
        </p:spPr>
        <p:txBody>
          <a:bodyPr/>
          <a:lstStyle/>
          <a:p>
            <a:pPr marL="365125" indent="-255588" eaLnBrk="1" hangingPunct="1"/>
            <a:r>
              <a:rPr lang="en-US" altLang="en-US" sz="2000" dirty="0">
                <a:solidFill>
                  <a:srgbClr val="0070C0"/>
                </a:solidFill>
                <a:ea typeface="ＭＳ Ｐゴシック" panose="020B0600070205080204" pitchFamily="34" charset="-128"/>
              </a:rPr>
              <a:t>Transit agencies may refuse to transport service animals if the animal is out of control and the animal’s handler does not take effective action to control it. However, if a dog barks occasionally this does not necessarily mean it is out of its handler’s control.</a:t>
            </a:r>
          </a:p>
          <a:p>
            <a:pPr marL="365125" indent="-255588" eaLnBrk="1" hangingPunct="1"/>
            <a:r>
              <a:rPr lang="en-US" altLang="en-US" sz="2000" dirty="0">
                <a:ea typeface="ＭＳ Ｐゴシック" panose="020B0600070205080204" pitchFamily="34" charset="-128"/>
              </a:rPr>
              <a:t>The FTA does not prescribe limits to the number of service animals that can accompany a customer. Different service animals can provide different services.</a:t>
            </a:r>
            <a:endParaRPr lang="en-US" sz="2000" dirty="0"/>
          </a:p>
          <a:p>
            <a:r>
              <a:rPr lang="en-US" sz="2000" dirty="0"/>
              <a:t>Other riders’ or agency personnel’s allergies to dogs or other animals would not be grounds for denying service to a person accompanied by a service animal. The regulations explicitly state that service animals must be allowed to accompany individuals on vehicles and in facilities. Encountering a service animal in the transit or other environment is an expected part of being in public. </a:t>
            </a:r>
          </a:p>
          <a:p>
            <a:pPr marL="365125" indent="-255588" eaLnBrk="1" hangingPunct="1"/>
            <a:endParaRPr lang="en-US" altLang="en-US" sz="2800" dirty="0">
              <a:ea typeface="ＭＳ Ｐゴシック" panose="020B0600070205080204" pitchFamily="34" charset="-128"/>
            </a:endParaRPr>
          </a:p>
          <a:p>
            <a:pPr marL="365125" indent="-255588" eaLnBrk="1" hangingPunct="1"/>
            <a:endParaRPr lang="en-US" altLang="en-US" dirty="0">
              <a:ea typeface="ＭＳ Ｐゴシック" panose="020B0600070205080204" pitchFamily="34" charset="-128"/>
            </a:endParaRPr>
          </a:p>
        </p:txBody>
      </p:sp>
      <p:sp>
        <p:nvSpPr>
          <p:cNvPr id="178178" name="Title 2"/>
          <p:cNvSpPr>
            <a:spLocks/>
          </p:cNvSpPr>
          <p:nvPr/>
        </p:nvSpPr>
        <p:spPr bwMode="auto">
          <a:xfrm>
            <a:off x="1600200" y="533400"/>
            <a:ext cx="6970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a:solidFill>
                  <a:srgbClr val="FFFFFF"/>
                </a:solidFill>
                <a:latin typeface="Georgia" panose="02040502050405020303" pitchFamily="18" charset="0"/>
              </a:rPr>
              <a:t>Service Animals – </a:t>
            </a:r>
          </a:p>
          <a:p>
            <a:pPr algn="ctr"/>
            <a:r>
              <a:rPr lang="en-US" altLang="en-US" sz="4000">
                <a:solidFill>
                  <a:srgbClr val="FFFFFF"/>
                </a:solidFill>
                <a:latin typeface="Georgia" panose="02040502050405020303" pitchFamily="18" charset="0"/>
              </a:rPr>
              <a:t>Other Considerations</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2"/>
          <p:cNvSpPr>
            <a:spLocks/>
          </p:cNvSpPr>
          <p:nvPr/>
        </p:nvSpPr>
        <p:spPr bwMode="auto">
          <a:xfrm>
            <a:off x="1600200" y="304800"/>
            <a:ext cx="6970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a:solidFill>
                  <a:srgbClr val="FFFFFF"/>
                </a:solidFill>
                <a:latin typeface="Georgia" panose="02040502050405020303" pitchFamily="18" charset="0"/>
              </a:rPr>
              <a:t>Other Mobility Devices</a:t>
            </a:r>
          </a:p>
        </p:txBody>
      </p:sp>
      <p:sp>
        <p:nvSpPr>
          <p:cNvPr id="180226" name="TextBox 11"/>
          <p:cNvSpPr txBox="1">
            <a:spLocks noChangeArrowheads="1"/>
          </p:cNvSpPr>
          <p:nvPr/>
        </p:nvSpPr>
        <p:spPr bwMode="auto">
          <a:xfrm>
            <a:off x="6705600" y="1905000"/>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0227" name="TextBox 4"/>
          <p:cNvSpPr txBox="1">
            <a:spLocks noChangeArrowheads="1"/>
          </p:cNvSpPr>
          <p:nvPr/>
        </p:nvSpPr>
        <p:spPr bwMode="auto">
          <a:xfrm>
            <a:off x="4800600" y="16764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Persons with mobility disabilities may use devices other than wheelchairs to assist with locomotion. Canes, crutches, and walkers, for example, are often used by people whose mobility disabilities do not require use of a wheelchair. These devices must be accommodated on the same basis as wheelchairs.</a:t>
            </a:r>
          </a:p>
          <a:p>
            <a:endParaRPr lang="en-US" altLang="en-US"/>
          </a:p>
        </p:txBody>
      </p:sp>
      <p:pic>
        <p:nvPicPr>
          <p:cNvPr id="18022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646238"/>
            <a:ext cx="45053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2" descr="Image result for picture of person using a knee scooter"/>
          <p:cNvPicPr>
            <a:picLocks noChangeAspect="1" noChangeArrowheads="1"/>
          </p:cNvPicPr>
          <p:nvPr/>
        </p:nvPicPr>
        <p:blipFill>
          <a:blip r:embed="rId4" cstate="print">
            <a:extLst>
              <a:ext uri="{28A0092B-C50C-407E-A947-70E740481C1C}">
                <a14:useLocalDpi xmlns:a14="http://schemas.microsoft.com/office/drawing/2010/main" val="0"/>
              </a:ext>
            </a:extLst>
          </a:blip>
          <a:srcRect l="15601" r="13150"/>
          <a:stretch>
            <a:fillRect/>
          </a:stretch>
        </p:blipFill>
        <p:spPr bwMode="auto">
          <a:xfrm>
            <a:off x="2146300" y="1646238"/>
            <a:ext cx="23733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2"/>
          <p:cNvSpPr>
            <a:spLocks/>
          </p:cNvSpPr>
          <p:nvPr/>
        </p:nvSpPr>
        <p:spPr bwMode="auto">
          <a:xfrm>
            <a:off x="1600200" y="304800"/>
            <a:ext cx="6970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000">
                <a:solidFill>
                  <a:srgbClr val="FFFFFF"/>
                </a:solidFill>
                <a:latin typeface="Georgia" panose="02040502050405020303" pitchFamily="18" charset="0"/>
              </a:rPr>
              <a:t>Other Mobility Devices</a:t>
            </a:r>
          </a:p>
        </p:txBody>
      </p:sp>
      <p:sp>
        <p:nvSpPr>
          <p:cNvPr id="182274" name="TextBox 11"/>
          <p:cNvSpPr txBox="1">
            <a:spLocks noChangeArrowheads="1"/>
          </p:cNvSpPr>
          <p:nvPr/>
        </p:nvSpPr>
        <p:spPr bwMode="auto">
          <a:xfrm>
            <a:off x="6705600" y="1905000"/>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82275" name="TextBox 4"/>
          <p:cNvSpPr txBox="1">
            <a:spLocks noChangeArrowheads="1"/>
          </p:cNvSpPr>
          <p:nvPr/>
        </p:nvSpPr>
        <p:spPr bwMode="auto">
          <a:xfrm>
            <a:off x="4800600" y="1676400"/>
            <a:ext cx="4114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t>Other power-driven mobility devices like the Segway®, when used by a person with a disability as a mobility device, is part of the broad class of mobility. In this way, a Segway® occupies a legal position analogous to canes, walkers, etc.</a:t>
            </a:r>
          </a:p>
          <a:p>
            <a:endParaRPr lang="en-US" altLang="en-US"/>
          </a:p>
        </p:txBody>
      </p:sp>
      <p:pic>
        <p:nvPicPr>
          <p:cNvPr id="182276" name="Picture 10"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524000"/>
            <a:ext cx="258762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12" descr="Related image"/>
          <p:cNvPicPr>
            <a:picLocks noChangeAspect="1" noChangeArrowheads="1"/>
          </p:cNvPicPr>
          <p:nvPr/>
        </p:nvPicPr>
        <p:blipFill>
          <a:blip r:embed="rId4">
            <a:extLst>
              <a:ext uri="{28A0092B-C50C-407E-A947-70E740481C1C}">
                <a14:useLocalDpi xmlns:a14="http://schemas.microsoft.com/office/drawing/2010/main" val="0"/>
              </a:ext>
            </a:extLst>
          </a:blip>
          <a:srcRect l="25172" r="25172" b="2429"/>
          <a:stretch>
            <a:fillRect/>
          </a:stretch>
        </p:blipFill>
        <p:spPr bwMode="auto">
          <a:xfrm>
            <a:off x="2514600" y="3657600"/>
            <a:ext cx="20574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Americans with Disabilities Act</a:t>
            </a:r>
          </a:p>
        </p:txBody>
      </p:sp>
      <p:pic>
        <p:nvPicPr>
          <p:cNvPr id="46082" name="Picture 4" descr="http://www.theemployerhandbook.com/a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1600200"/>
            <a:ext cx="70866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Image result for shopping c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2" name="Title 2"/>
          <p:cNvSpPr>
            <a:spLocks/>
          </p:cNvSpPr>
          <p:nvPr/>
        </p:nvSpPr>
        <p:spPr bwMode="auto">
          <a:xfrm>
            <a:off x="1600200" y="441325"/>
            <a:ext cx="6970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a:solidFill>
                  <a:srgbClr val="FFFFFF"/>
                </a:solidFill>
                <a:latin typeface="Georgia" panose="02040502050405020303" pitchFamily="18" charset="0"/>
              </a:rPr>
              <a:t>Other Mobility Devices -  </a:t>
            </a:r>
          </a:p>
          <a:p>
            <a:pPr algn="ctr"/>
            <a:r>
              <a:rPr lang="en-US" altLang="en-US" sz="3600">
                <a:solidFill>
                  <a:srgbClr val="FFFFFF"/>
                </a:solidFill>
                <a:latin typeface="Georgia" panose="02040502050405020303" pitchFamily="18" charset="0"/>
              </a:rPr>
              <a:t>What they are </a:t>
            </a:r>
            <a:r>
              <a:rPr lang="en-US" altLang="en-US" sz="3600" u="sng">
                <a:solidFill>
                  <a:srgbClr val="FFFFFF"/>
                </a:solidFill>
                <a:latin typeface="Georgia" panose="02040502050405020303" pitchFamily="18" charset="0"/>
              </a:rPr>
              <a:t>NOT</a:t>
            </a:r>
          </a:p>
        </p:txBody>
      </p:sp>
      <p:sp>
        <p:nvSpPr>
          <p:cNvPr id="184323" name="TextBox 4"/>
          <p:cNvSpPr txBox="1">
            <a:spLocks noChangeArrowheads="1"/>
          </p:cNvSpPr>
          <p:nvPr/>
        </p:nvSpPr>
        <p:spPr bwMode="auto">
          <a:xfrm>
            <a:off x="3429000" y="2362200"/>
            <a:ext cx="5334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Valley Metro does not accommodate devices that are not primarily designed for use by individuals with mobility impairments on buses. This includes items such as shopping carts and bicycles. However, bicycles may be boarded on the light rail.</a:t>
            </a:r>
          </a:p>
          <a:p>
            <a:endParaRPr lang="en-US" altLang="en-US"/>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altLang="en-US">
                <a:latin typeface="Georgia" panose="02040502050405020303" pitchFamily="18" charset="0"/>
                <a:ea typeface="ＭＳ Ｐゴシック" panose="020B0600070205080204" pitchFamily="34" charset="-128"/>
              </a:rPr>
              <a:t>Other Important Transit </a:t>
            </a:r>
            <a:br>
              <a:rPr lang="en-US" altLang="en-US">
                <a:latin typeface="Georgia" panose="02040502050405020303" pitchFamily="18" charset="0"/>
                <a:ea typeface="ＭＳ Ｐゴシック" panose="020B0600070205080204" pitchFamily="34" charset="-128"/>
              </a:rPr>
            </a:br>
            <a:r>
              <a:rPr lang="en-US" altLang="en-US">
                <a:latin typeface="Georgia" panose="02040502050405020303" pitchFamily="18" charset="0"/>
                <a:ea typeface="ＭＳ Ｐゴシック" panose="020B0600070205080204" pitchFamily="34" charset="-128"/>
              </a:rPr>
              <a:t>ADA Policies</a:t>
            </a:r>
          </a:p>
        </p:txBody>
      </p:sp>
      <p:sp>
        <p:nvSpPr>
          <p:cNvPr id="186370" name="Content Placeholder 2"/>
          <p:cNvSpPr>
            <a:spLocks noGrp="1"/>
          </p:cNvSpPr>
          <p:nvPr>
            <p:ph sz="half" idx="1"/>
          </p:nvPr>
        </p:nvSpPr>
        <p:spPr>
          <a:xfrm>
            <a:off x="1368425" y="1447800"/>
            <a:ext cx="7775575" cy="4953000"/>
          </a:xfrm>
        </p:spPr>
        <p:txBody>
          <a:bodyPr/>
          <a:lstStyle/>
          <a:p>
            <a:r>
              <a:rPr lang="en-US" altLang="en-US" sz="2600" dirty="0">
                <a:solidFill>
                  <a:schemeClr val="tx1"/>
                </a:solidFill>
                <a:ea typeface="ＭＳ Ｐゴシック" panose="020B0600070205080204" pitchFamily="34" charset="-128"/>
              </a:rPr>
              <a:t>Announcing Bus and Light Rail Stops</a:t>
            </a:r>
          </a:p>
          <a:p>
            <a:r>
              <a:rPr lang="en-US" altLang="en-US" sz="2600" dirty="0">
                <a:solidFill>
                  <a:schemeClr val="tx1"/>
                </a:solidFill>
                <a:ea typeface="ＭＳ Ｐゴシック" panose="020B0600070205080204" pitchFamily="34" charset="-128"/>
              </a:rPr>
              <a:t>Bus Stops</a:t>
            </a:r>
          </a:p>
          <a:p>
            <a:r>
              <a:rPr lang="en-US" altLang="en-US" sz="2600" dirty="0">
                <a:solidFill>
                  <a:schemeClr val="tx1"/>
                </a:solidFill>
                <a:ea typeface="ＭＳ Ｐゴシック" panose="020B0600070205080204" pitchFamily="34" charset="-128"/>
              </a:rPr>
              <a:t>Maintenance of Lifts and Ramps</a:t>
            </a:r>
          </a:p>
          <a:p>
            <a:r>
              <a:rPr lang="en-US" altLang="en-US" sz="2600" dirty="0">
                <a:solidFill>
                  <a:schemeClr val="tx1"/>
                </a:solidFill>
                <a:ea typeface="ＭＳ Ｐゴシック" panose="020B0600070205080204" pitchFamily="34" charset="-128"/>
              </a:rPr>
              <a:t>Mobility Aid Securement</a:t>
            </a:r>
          </a:p>
          <a:p>
            <a:r>
              <a:rPr lang="en-US" altLang="en-US" sz="2600" dirty="0">
                <a:solidFill>
                  <a:schemeClr val="tx1"/>
                </a:solidFill>
                <a:ea typeface="ＭＳ Ｐゴシック" panose="020B0600070205080204" pitchFamily="34" charset="-128"/>
              </a:rPr>
              <a:t>Seatbelts</a:t>
            </a:r>
          </a:p>
          <a:p>
            <a:r>
              <a:rPr lang="en-US" altLang="en-US" sz="2600" dirty="0">
                <a:solidFill>
                  <a:schemeClr val="tx1"/>
                </a:solidFill>
                <a:ea typeface="ＭＳ Ｐゴシック" panose="020B0600070205080204" pitchFamily="34" charset="-128"/>
              </a:rPr>
              <a:t>Operator Training</a:t>
            </a:r>
          </a:p>
          <a:p>
            <a:r>
              <a:rPr lang="en-US" altLang="en-US" sz="2600" dirty="0">
                <a:solidFill>
                  <a:schemeClr val="tx1"/>
                </a:solidFill>
                <a:ea typeface="ＭＳ Ｐゴシック" panose="020B0600070205080204" pitchFamily="34" charset="-128"/>
              </a:rPr>
              <a:t>Priority Seating / Mobility Aid Securement Areas</a:t>
            </a:r>
          </a:p>
          <a:p>
            <a:r>
              <a:rPr lang="en-US" altLang="en-US" sz="2600" dirty="0">
                <a:solidFill>
                  <a:schemeClr val="tx1"/>
                </a:solidFill>
                <a:ea typeface="ＭＳ Ｐゴシック" panose="020B0600070205080204" pitchFamily="34" charset="-128"/>
              </a:rPr>
              <a:t>Rescue Policy</a:t>
            </a:r>
          </a:p>
          <a:p>
            <a:r>
              <a:rPr lang="en-US" altLang="en-US" sz="2600" dirty="0">
                <a:solidFill>
                  <a:schemeClr val="tx1"/>
                </a:solidFill>
                <a:ea typeface="ＭＳ Ｐゴシック" panose="020B0600070205080204" pitchFamily="34" charset="-128"/>
              </a:rPr>
              <a:t>Transferring to a Seat from a Mobility Device</a:t>
            </a:r>
          </a:p>
          <a:p>
            <a:r>
              <a:rPr lang="en-US" altLang="en-US" sz="2600" dirty="0">
                <a:solidFill>
                  <a:schemeClr val="tx1"/>
                </a:solidFill>
                <a:ea typeface="ＭＳ Ｐゴシック" panose="020B0600070205080204" pitchFamily="34" charset="-128"/>
              </a:rPr>
              <a:t>Transporting Wheelchairs</a:t>
            </a:r>
          </a:p>
          <a:p>
            <a:r>
              <a:rPr lang="en-US" altLang="en-US" sz="2600" dirty="0">
                <a:solidFill>
                  <a:schemeClr val="tx1"/>
                </a:solidFill>
                <a:ea typeface="ＭＳ Ｐゴシック" panose="020B0600070205080204" pitchFamily="34" charset="-128"/>
              </a:rPr>
              <a:t>Wheelchair Brakes</a:t>
            </a:r>
          </a:p>
          <a:p>
            <a:endParaRPr lang="en-US" altLang="en-US" dirty="0">
              <a:ea typeface="ＭＳ Ｐゴシック" panose="020B0600070205080204" pitchFamily="34"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TextBox 6"/>
          <p:cNvSpPr txBox="1">
            <a:spLocks noChangeArrowheads="1"/>
          </p:cNvSpPr>
          <p:nvPr/>
        </p:nvSpPr>
        <p:spPr bwMode="auto">
          <a:xfrm>
            <a:off x="1295400" y="2286000"/>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a:solidFill>
                  <a:srgbClr val="0D0D0D"/>
                </a:solidFill>
              </a:rPr>
              <a:t>Applying the</a:t>
            </a:r>
          </a:p>
          <a:p>
            <a:pPr algn="ctr"/>
            <a:r>
              <a:rPr lang="en-US" altLang="en-US" sz="4800">
                <a:solidFill>
                  <a:srgbClr val="0D0D0D"/>
                </a:solidFill>
              </a:rPr>
              <a:t>ADA</a:t>
            </a:r>
          </a:p>
        </p:txBody>
      </p:sp>
      <p:sp>
        <p:nvSpPr>
          <p:cNvPr id="8" name="Rectangle 7"/>
          <p:cNvSpPr/>
          <p:nvPr/>
        </p:nvSpPr>
        <p:spPr>
          <a:xfrm>
            <a:off x="4953000" y="2590800"/>
            <a:ext cx="2819400" cy="1754327"/>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rgbClr val="FF0000"/>
                </a:solidFill>
                <a:effectLst>
                  <a:outerShdw blurRad="63500" dir="13500000" kx="2700000" rotWithShape="0">
                    <a:srgbClr val="000000">
                      <a:alpha val="15000"/>
                    </a:srgbClr>
                  </a:outerShdw>
                </a:effectLst>
                <a:latin typeface="Arial" charset="0"/>
                <a:ea typeface="ＭＳ Ｐゴシック" charset="0"/>
              </a:rPr>
              <a:t>Case </a:t>
            </a:r>
          </a:p>
          <a:p>
            <a:pPr algn="ctr">
              <a:defRPr/>
            </a:pPr>
            <a:r>
              <a:rPr lang="en-US" sz="5400" b="1" dirty="0">
                <a:ln w="12700">
                  <a:solidFill>
                    <a:schemeClr val="tx2">
                      <a:satMod val="155000"/>
                    </a:schemeClr>
                  </a:solidFill>
                  <a:prstDash val="solid"/>
                </a:ln>
                <a:solidFill>
                  <a:srgbClr val="FF0000"/>
                </a:solidFill>
                <a:effectLst>
                  <a:outerShdw blurRad="63500" dir="13500000" kx="2700000" rotWithShape="0">
                    <a:srgbClr val="000000">
                      <a:alpha val="15000"/>
                    </a:srgbClr>
                  </a:outerShdw>
                </a:effectLst>
                <a:latin typeface="Arial" charset="0"/>
                <a:ea typeface="ＭＳ Ｐゴシック" charset="0"/>
              </a:rPr>
              <a:t>Studies</a:t>
            </a:r>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Case 1 –</a:t>
            </a:r>
            <a:br>
              <a:rPr lang="en-US" altLang="en-US" sz="4000">
                <a:latin typeface="Georgia" panose="02040502050405020303" pitchFamily="18" charset="0"/>
                <a:ea typeface="ＭＳ Ｐゴシック" panose="020B0600070205080204" pitchFamily="34" charset="-128"/>
              </a:rPr>
            </a:br>
            <a:r>
              <a:rPr lang="en-US" altLang="en-US" sz="4000">
                <a:latin typeface="Georgia" panose="02040502050405020303" pitchFamily="18" charset="0"/>
                <a:ea typeface="ＭＳ Ｐゴシック" panose="020B0600070205080204" pitchFamily="34" charset="-128"/>
              </a:rPr>
              <a:t>Is it a Service Animal?</a:t>
            </a:r>
          </a:p>
        </p:txBody>
      </p:sp>
      <p:pic>
        <p:nvPicPr>
          <p:cNvPr id="19046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371600"/>
            <a:ext cx="32956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TextBox 6"/>
          <p:cNvSpPr txBox="1">
            <a:spLocks noChangeArrowheads="1"/>
          </p:cNvSpPr>
          <p:nvPr/>
        </p:nvSpPr>
        <p:spPr bwMode="auto">
          <a:xfrm>
            <a:off x="1295400" y="2286000"/>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a:solidFill>
                  <a:srgbClr val="0D0D0D"/>
                </a:solidFill>
              </a:rPr>
              <a:t>Applying the</a:t>
            </a:r>
          </a:p>
          <a:p>
            <a:pPr algn="ctr"/>
            <a:r>
              <a:rPr lang="en-US" altLang="en-US" sz="4800">
                <a:solidFill>
                  <a:srgbClr val="0D0D0D"/>
                </a:solidFill>
              </a:rPr>
              <a:t>ADA</a:t>
            </a:r>
          </a:p>
        </p:txBody>
      </p:sp>
      <p:sp>
        <p:nvSpPr>
          <p:cNvPr id="8" name="Rectangle 7"/>
          <p:cNvSpPr/>
          <p:nvPr/>
        </p:nvSpPr>
        <p:spPr>
          <a:xfrm>
            <a:off x="4953000" y="2590800"/>
            <a:ext cx="2819400" cy="1754327"/>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rgbClr val="FF0000"/>
                </a:solidFill>
                <a:effectLst>
                  <a:outerShdw blurRad="63500" dir="13500000" kx="2700000" rotWithShape="0">
                    <a:srgbClr val="000000">
                      <a:alpha val="15000"/>
                    </a:srgbClr>
                  </a:outerShdw>
                </a:effectLst>
                <a:latin typeface="Arial" charset="0"/>
                <a:ea typeface="ＭＳ Ｐゴシック" charset="0"/>
              </a:rPr>
              <a:t>Case </a:t>
            </a:r>
          </a:p>
          <a:p>
            <a:pPr algn="ctr">
              <a:defRPr/>
            </a:pPr>
            <a:r>
              <a:rPr lang="en-US" sz="5400" b="1" dirty="0">
                <a:ln w="12700">
                  <a:solidFill>
                    <a:schemeClr val="tx2">
                      <a:satMod val="155000"/>
                    </a:schemeClr>
                  </a:solidFill>
                  <a:prstDash val="solid"/>
                </a:ln>
                <a:solidFill>
                  <a:srgbClr val="FF0000"/>
                </a:solidFill>
                <a:effectLst>
                  <a:outerShdw blurRad="63500" dir="13500000" kx="2700000" rotWithShape="0">
                    <a:srgbClr val="000000">
                      <a:alpha val="15000"/>
                    </a:srgbClr>
                  </a:outerShdw>
                </a:effectLst>
                <a:latin typeface="Arial" charset="0"/>
                <a:ea typeface="ＭＳ Ｐゴシック" charset="0"/>
              </a:rPr>
              <a:t>Studies</a:t>
            </a:r>
          </a:p>
        </p:txBody>
      </p: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Case 2 – Is it a Mobility Device?</a:t>
            </a:r>
          </a:p>
        </p:txBody>
      </p:sp>
      <p:pic>
        <p:nvPicPr>
          <p:cNvPr id="19456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057400"/>
            <a:ext cx="6367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0" name="TextBox 6"/>
          <p:cNvSpPr txBox="1">
            <a:spLocks noChangeArrowheads="1"/>
          </p:cNvSpPr>
          <p:nvPr/>
        </p:nvSpPr>
        <p:spPr bwMode="auto">
          <a:xfrm>
            <a:off x="1295400" y="2286000"/>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a:solidFill>
                  <a:srgbClr val="0D0D0D"/>
                </a:solidFill>
              </a:rPr>
              <a:t>Applying the</a:t>
            </a:r>
          </a:p>
          <a:p>
            <a:pPr algn="ctr"/>
            <a:r>
              <a:rPr lang="en-US" altLang="en-US" sz="4800">
                <a:solidFill>
                  <a:srgbClr val="0D0D0D"/>
                </a:solidFill>
              </a:rPr>
              <a:t>ADA</a:t>
            </a:r>
          </a:p>
        </p:txBody>
      </p:sp>
      <p:sp>
        <p:nvSpPr>
          <p:cNvPr id="8" name="Rectangle 7"/>
          <p:cNvSpPr/>
          <p:nvPr/>
        </p:nvSpPr>
        <p:spPr>
          <a:xfrm>
            <a:off x="4953000" y="2590800"/>
            <a:ext cx="2819400" cy="1754327"/>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rgbClr val="FF0000"/>
                </a:solidFill>
                <a:effectLst>
                  <a:outerShdw blurRad="63500" dir="13500000" kx="2700000" rotWithShape="0">
                    <a:srgbClr val="000000">
                      <a:alpha val="15000"/>
                    </a:srgbClr>
                  </a:outerShdw>
                </a:effectLst>
                <a:latin typeface="Arial" charset="0"/>
                <a:ea typeface="ＭＳ Ｐゴシック" charset="0"/>
              </a:rPr>
              <a:t>Case </a:t>
            </a:r>
          </a:p>
          <a:p>
            <a:pPr algn="ctr">
              <a:defRPr/>
            </a:pPr>
            <a:r>
              <a:rPr lang="en-US" sz="5400" b="1" dirty="0">
                <a:ln w="12700">
                  <a:solidFill>
                    <a:schemeClr val="tx2">
                      <a:satMod val="155000"/>
                    </a:schemeClr>
                  </a:solidFill>
                  <a:prstDash val="solid"/>
                </a:ln>
                <a:solidFill>
                  <a:srgbClr val="FF0000"/>
                </a:solidFill>
                <a:effectLst>
                  <a:outerShdw blurRad="63500" dir="13500000" kx="2700000" rotWithShape="0">
                    <a:srgbClr val="000000">
                      <a:alpha val="15000"/>
                    </a:srgbClr>
                  </a:outerShdw>
                </a:effectLst>
                <a:latin typeface="Arial" charset="0"/>
                <a:ea typeface="ＭＳ Ｐゴシック" charset="0"/>
              </a:rPr>
              <a:t>Studies</a:t>
            </a:r>
          </a:p>
        </p:txBody>
      </p:sp>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p:txBody>
          <a:bodyPr/>
          <a:lstStyle/>
          <a:p>
            <a:pPr eaLnBrk="1" hangingPunct="1"/>
            <a:r>
              <a:rPr lang="en-US" altLang="en-US" sz="4000">
                <a:latin typeface="Georgia" panose="02040502050405020303" pitchFamily="18" charset="0"/>
                <a:ea typeface="ＭＳ Ｐゴシック" panose="020B0600070205080204" pitchFamily="34" charset="-128"/>
              </a:rPr>
              <a:t>Calling All Streets!</a:t>
            </a:r>
          </a:p>
        </p:txBody>
      </p:sp>
      <p:pic>
        <p:nvPicPr>
          <p:cNvPr id="1986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5788" y="1676400"/>
            <a:ext cx="66294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Online Resources</a:t>
            </a:r>
          </a:p>
        </p:txBody>
      </p:sp>
      <p:sp>
        <p:nvSpPr>
          <p:cNvPr id="200706" name="Rectangle 3"/>
          <p:cNvSpPr>
            <a:spLocks noGrp="1" noChangeArrowheads="1"/>
          </p:cNvSpPr>
          <p:nvPr>
            <p:ph idx="1"/>
          </p:nvPr>
        </p:nvSpPr>
        <p:spPr/>
        <p:txBody>
          <a:bodyPr/>
          <a:lstStyle/>
          <a:p>
            <a:pPr eaLnBrk="1" hangingPunct="1"/>
            <a:r>
              <a:rPr lang="en-US" altLang="en-US" sz="2400" b="1">
                <a:solidFill>
                  <a:schemeClr val="tx1"/>
                </a:solidFill>
                <a:ea typeface="ＭＳ Ｐゴシック" panose="020B0600070205080204" pitchFamily="34" charset="-128"/>
              </a:rPr>
              <a:t>Federal Transit Administration Guidance Circular 4710.1 American’s With Disabilities Act Guidance - </a:t>
            </a:r>
            <a:r>
              <a:rPr lang="en-US" altLang="en-US" sz="2400">
                <a:solidFill>
                  <a:schemeClr val="tx1"/>
                </a:solidFill>
                <a:ea typeface="ＭＳ Ｐゴシック" panose="020B0600070205080204" pitchFamily="34" charset="-128"/>
              </a:rPr>
              <a:t>OR City of Phoenix Public Transit Web page – Title VI and ADA Program</a:t>
            </a:r>
          </a:p>
          <a:p>
            <a:pPr eaLnBrk="1" hangingPunct="1"/>
            <a:endParaRPr lang="en-US" altLang="en-US" sz="2400">
              <a:solidFill>
                <a:schemeClr val="tx1"/>
              </a:solidFill>
              <a:ea typeface="ＭＳ Ｐゴシック" panose="020B0600070205080204" pitchFamily="34" charset="-128"/>
            </a:endParaRPr>
          </a:p>
          <a:p>
            <a:pPr eaLnBrk="1" hangingPunct="1"/>
            <a:r>
              <a:rPr lang="en-US" altLang="en-US" sz="2400" b="1">
                <a:solidFill>
                  <a:schemeClr val="tx1"/>
                </a:solidFill>
                <a:ea typeface="ＭＳ Ｐゴシック" panose="020B0600070205080204" pitchFamily="34" charset="-128"/>
              </a:rPr>
              <a:t>Bus and Light Rail Policies for Customers with Disabilities </a:t>
            </a:r>
            <a:r>
              <a:rPr lang="en-US" altLang="en-US" sz="2400">
                <a:solidFill>
                  <a:schemeClr val="tx1"/>
                </a:solidFill>
                <a:ea typeface="ＭＳ Ｐゴシック" panose="020B0600070205080204" pitchFamily="34" charset="-128"/>
              </a:rPr>
              <a:t>– Valley Metro Web site OR City of Phoenix Public Transit Web site – Title VI and ADA Program</a:t>
            </a:r>
          </a:p>
          <a:p>
            <a:pPr eaLnBrk="1" hangingPunct="1"/>
            <a:endParaRPr lang="en-US" altLang="en-US" sz="2400">
              <a:solidFill>
                <a:schemeClr val="tx1"/>
              </a:solidFill>
              <a:ea typeface="ＭＳ Ｐゴシック" panose="020B0600070205080204" pitchFamily="34" charset="-128"/>
            </a:endParaRPr>
          </a:p>
          <a:p>
            <a:pPr eaLnBrk="1" hangingPunct="1"/>
            <a:r>
              <a:rPr lang="en-US" altLang="en-US" sz="2400" b="1">
                <a:solidFill>
                  <a:schemeClr val="tx1"/>
                </a:solidFill>
                <a:ea typeface="ＭＳ Ｐゴシック" panose="020B0600070205080204" pitchFamily="34" charset="-128"/>
              </a:rPr>
              <a:t>This presentation </a:t>
            </a:r>
            <a:r>
              <a:rPr lang="en-US" altLang="en-US" sz="2400">
                <a:solidFill>
                  <a:schemeClr val="tx1"/>
                </a:solidFill>
                <a:ea typeface="ＭＳ Ｐゴシック" panose="020B0600070205080204" pitchFamily="34" charset="-128"/>
              </a:rPr>
              <a:t>– City of Phoenix Public Transit Web site – Title VI and ADA Program</a:t>
            </a:r>
          </a:p>
          <a:p>
            <a:pPr eaLnBrk="1" hangingPunct="1"/>
            <a:endParaRPr lang="en-US" altLang="en-US" sz="2000">
              <a:solidFill>
                <a:srgbClr val="C00000"/>
              </a:solidFill>
              <a:ea typeface="ＭＳ Ｐゴシック" panose="020B0600070205080204" pitchFamily="34" charset="-128"/>
            </a:endParaRP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027113" y="76200"/>
            <a:ext cx="7604125" cy="1143000"/>
          </a:xfrm>
        </p:spPr>
        <p:txBody>
          <a:bodyPr/>
          <a:lstStyle/>
          <a:p>
            <a:pPr eaLnBrk="1" hangingPunct="1"/>
            <a:r>
              <a:rPr lang="en-US" altLang="en-US" sz="5000">
                <a:latin typeface="Georgia" panose="02040502050405020303" pitchFamily="18" charset="0"/>
                <a:ea typeface="ＭＳ Ｐゴシック" panose="020B0600070205080204" pitchFamily="34" charset="-128"/>
              </a:rPr>
              <a:t>Bottom Line</a:t>
            </a:r>
          </a:p>
        </p:txBody>
      </p:sp>
      <p:sp>
        <p:nvSpPr>
          <p:cNvPr id="202754" name="Rectangle 3"/>
          <p:cNvSpPr>
            <a:spLocks noGrp="1" noChangeArrowheads="1"/>
          </p:cNvSpPr>
          <p:nvPr>
            <p:ph idx="1"/>
          </p:nvPr>
        </p:nvSpPr>
        <p:spPr>
          <a:xfrm>
            <a:off x="1905000" y="2438400"/>
            <a:ext cx="5848350" cy="4691063"/>
          </a:xfrm>
        </p:spPr>
        <p:txBody>
          <a:bodyPr/>
          <a:lstStyle/>
          <a:p>
            <a:pPr marL="0" indent="0" algn="ctr" eaLnBrk="1" hangingPunct="1">
              <a:buFontTx/>
              <a:buNone/>
            </a:pPr>
            <a:r>
              <a:rPr lang="en-US" altLang="en-US" sz="3400">
                <a:solidFill>
                  <a:srgbClr val="C00000"/>
                </a:solidFill>
                <a:latin typeface="Complete in Him"/>
                <a:ea typeface="ＭＳ Ｐゴシック" panose="020B0600070205080204" pitchFamily="34" charset="-128"/>
              </a:rPr>
              <a:t>We are all obligated to respect and provide the best service to all customers, regardless of disability.</a:t>
            </a:r>
          </a:p>
          <a:p>
            <a:pPr marL="0" indent="0" eaLnBrk="1" hangingPunct="1">
              <a:buFontTx/>
              <a:buNone/>
            </a:pPr>
            <a:endParaRPr lang="en-US" altLang="en-US" sz="3400">
              <a:solidFill>
                <a:srgbClr val="C00000"/>
              </a:solidFill>
              <a:ea typeface="ＭＳ Ｐゴシック" panose="020B0600070205080204" pitchFamily="34" charset="-128"/>
            </a:endParaRPr>
          </a:p>
        </p:txBody>
      </p:sp>
      <p:pic>
        <p:nvPicPr>
          <p:cNvPr id="2027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12420600"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altLang="en-US" sz="5000">
                <a:latin typeface="Georgia" panose="02040502050405020303" pitchFamily="18" charset="0"/>
                <a:ea typeface="ＭＳ Ｐゴシック" panose="020B0600070205080204" pitchFamily="34" charset="-128"/>
              </a:rPr>
              <a:t>ABCs of the ADA</a:t>
            </a:r>
          </a:p>
        </p:txBody>
      </p:sp>
      <p:pic>
        <p:nvPicPr>
          <p:cNvPr id="48130" name="Picture 7" descr="MPj0401131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0" y="2057400"/>
            <a:ext cx="2505075" cy="3132138"/>
          </a:xfrm>
        </p:spPr>
      </p:pic>
      <p:sp>
        <p:nvSpPr>
          <p:cNvPr id="48131" name="Rectangle 3"/>
          <p:cNvSpPr>
            <a:spLocks noGrp="1" noChangeArrowheads="1"/>
          </p:cNvSpPr>
          <p:nvPr>
            <p:ph type="body" sz="half" idx="4294967295"/>
          </p:nvPr>
        </p:nvSpPr>
        <p:spPr>
          <a:xfrm>
            <a:off x="2971800" y="2041525"/>
            <a:ext cx="5729288" cy="4114800"/>
          </a:xfrm>
        </p:spPr>
        <p:txBody>
          <a:bodyPr/>
          <a:lstStyle/>
          <a:p>
            <a:pPr eaLnBrk="1" hangingPunct="1"/>
            <a:r>
              <a:rPr lang="en-US" altLang="en-US" sz="3000">
                <a:ea typeface="ＭＳ Ｐゴシック" panose="020B0600070205080204" pitchFamily="34" charset="-128"/>
              </a:rPr>
              <a:t>Americans with Disabilities Act</a:t>
            </a:r>
          </a:p>
          <a:p>
            <a:pPr lvl="1" eaLnBrk="1" hangingPunct="1"/>
            <a:r>
              <a:rPr lang="en-US" altLang="en-US" sz="2600">
                <a:solidFill>
                  <a:srgbClr val="C00000"/>
                </a:solidFill>
                <a:ea typeface="ＭＳ Ｐゴシック" panose="020B0600070205080204" pitchFamily="34" charset="-128"/>
              </a:rPr>
              <a:t>Enacted in 1990 </a:t>
            </a:r>
          </a:p>
          <a:p>
            <a:pPr lvl="1" eaLnBrk="1" hangingPunct="1"/>
            <a:r>
              <a:rPr lang="en-US" altLang="en-US" sz="2600">
                <a:solidFill>
                  <a:srgbClr val="C00000"/>
                </a:solidFill>
                <a:ea typeface="ＭＳ Ｐゴシック" panose="020B0600070205080204" pitchFamily="34" charset="-128"/>
              </a:rPr>
              <a:t>Amended in 2010</a:t>
            </a:r>
          </a:p>
          <a:p>
            <a:pPr eaLnBrk="1" hangingPunct="1"/>
            <a:r>
              <a:rPr lang="en-US" altLang="en-US" sz="3000">
                <a:ea typeface="ＭＳ Ｐゴシック" panose="020B0600070205080204" pitchFamily="34" charset="-128"/>
              </a:rPr>
              <a:t>ADA is a wide-ranging civil rights law that prohibits discrimination based on disability.</a:t>
            </a:r>
          </a:p>
        </p:txBody>
      </p:sp>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rmAutofit/>
            <a:scene3d>
              <a:camera prst="orthographicFront"/>
              <a:lightRig rig="soft" dir="t"/>
            </a:scene3d>
            <a:sp3d prstMaterial="softEdge">
              <a:bevelT w="25400" h="25400"/>
            </a:sp3d>
          </a:bodyPr>
          <a:lstStyle/>
          <a:p>
            <a:pPr eaLnBrk="1" fontAlgn="auto" hangingPunct="1">
              <a:spcAft>
                <a:spcPts val="0"/>
              </a:spcAft>
              <a:defRPr/>
            </a:pPr>
            <a:r>
              <a:rPr lang="en-US" sz="4800" b="1" dirty="0">
                <a:solidFill>
                  <a:schemeClr val="bg1"/>
                </a:solidFill>
                <a:effectLst>
                  <a:outerShdw blurRad="31750" dist="25400" dir="5400000" algn="tl" rotWithShape="0">
                    <a:srgbClr val="000000">
                      <a:alpha val="25000"/>
                    </a:srgbClr>
                  </a:outerShdw>
                </a:effectLst>
                <a:latin typeface="Georgia" panose="02040502050405020303" pitchFamily="18" charset="0"/>
              </a:rPr>
              <a:t>QUESTIONS?</a:t>
            </a:r>
          </a:p>
        </p:txBody>
      </p:sp>
      <p:sp>
        <p:nvSpPr>
          <p:cNvPr id="204802" name="TextBox 2"/>
          <p:cNvSpPr txBox="1">
            <a:spLocks noChangeArrowheads="1"/>
          </p:cNvSpPr>
          <p:nvPr/>
        </p:nvSpPr>
        <p:spPr bwMode="auto">
          <a:xfrm>
            <a:off x="582613" y="1905000"/>
            <a:ext cx="8305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latin typeface="Georgia" panose="02040502050405020303" pitchFamily="18" charset="0"/>
              </a:rPr>
              <a:t>Kristy Ruiz, ADA Coordinator</a:t>
            </a:r>
          </a:p>
          <a:p>
            <a:pPr algn="ctr"/>
            <a:r>
              <a:rPr lang="en-US" altLang="en-US" sz="3200">
                <a:latin typeface="Georgia" panose="02040502050405020303" pitchFamily="18" charset="0"/>
                <a:hlinkClick r:id="rId3"/>
              </a:rPr>
              <a:t>Kristy.Ruiz@phoenix.gov</a:t>
            </a:r>
            <a:endParaRPr lang="en-US" altLang="en-US" sz="3200">
              <a:latin typeface="Georgia" panose="02040502050405020303" pitchFamily="18" charset="0"/>
            </a:endParaRPr>
          </a:p>
          <a:p>
            <a:pPr algn="ctr"/>
            <a:r>
              <a:rPr lang="en-US" altLang="en-US" sz="3200">
                <a:latin typeface="Georgia" panose="02040502050405020303" pitchFamily="18" charset="0"/>
              </a:rPr>
              <a:t>602.495.0579</a:t>
            </a:r>
          </a:p>
          <a:p>
            <a:pPr algn="ctr"/>
            <a:endParaRPr lang="en-US" altLang="en-US" sz="3200">
              <a:latin typeface="Georgia" panose="02040502050405020303" pitchFamily="18" charset="0"/>
            </a:endParaRPr>
          </a:p>
          <a:p>
            <a:pPr algn="ctr"/>
            <a:r>
              <a:rPr lang="en-US" altLang="en-US" sz="3200">
                <a:latin typeface="Georgia" panose="02040502050405020303" pitchFamily="18" charset="0"/>
              </a:rPr>
              <a:t>Peter Fischer,  ADA Coordinator</a:t>
            </a:r>
          </a:p>
          <a:p>
            <a:pPr algn="ctr"/>
            <a:r>
              <a:rPr lang="en-US" altLang="en-US" sz="3200">
                <a:latin typeface="Georgia" panose="02040502050405020303" pitchFamily="18" charset="0"/>
                <a:hlinkClick r:id="rId4"/>
              </a:rPr>
              <a:t>Peter.Fischer@phoenix.gov</a:t>
            </a:r>
            <a:endParaRPr lang="en-US" altLang="en-US" sz="3200">
              <a:latin typeface="Georgia" panose="02040502050405020303" pitchFamily="18" charset="0"/>
            </a:endParaRPr>
          </a:p>
          <a:p>
            <a:pPr algn="ctr"/>
            <a:r>
              <a:rPr lang="en-US" altLang="en-US" sz="3200">
                <a:latin typeface="Georgia" panose="02040502050405020303" pitchFamily="18" charset="0"/>
              </a:rPr>
              <a:t>602.534.9276</a:t>
            </a:r>
          </a:p>
          <a:p>
            <a:pPr algn="ctr"/>
            <a:endParaRPr lang="en-US" altLang="en-US" sz="3200">
              <a:latin typeface="Georgia" panose="02040502050405020303" pitchFamily="18" charset="0"/>
            </a:endParaRPr>
          </a:p>
        </p:txBody>
      </p:sp>
    </p:spTree>
  </p:cSld>
  <p:clrMapOvr>
    <a:masterClrMapping/>
  </p:clrMapOvr>
  <p:transition spd="med">
    <p:fade/>
  </p:transition>
</p:sld>
</file>

<file path=ppt/theme/theme1.xml><?xml version="1.0" encoding="utf-8"?>
<a:theme xmlns:a="http://schemas.openxmlformats.org/drawingml/2006/main" name="Blu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and Content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nd Content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FA76AE65410D74F938F677FC34E5480" ma:contentTypeVersion="35" ma:contentTypeDescription="Upload an image." ma:contentTypeScope="" ma:versionID="7189fdf72ba6ff998784fc922e72a49c">
  <xsd:schema xmlns:xsd="http://www.w3.org/2001/XMLSchema" xmlns:xs="http://www.w3.org/2001/XMLSchema" xmlns:p="http://schemas.microsoft.com/office/2006/metadata/properties" xmlns:ns1="http://schemas.microsoft.com/sharepoint/v3" xmlns:ns2="52995E05-8BE3-4678-AD41-1DD20235D043" xmlns:ns3="a0e9d492-aae1-42ec-9904-4fd688908c79" xmlns:ns4="http://schemas.microsoft.com/sharepoint/v3/fields" xmlns:ns5="http://schemas.microsoft.com/sharepoint.v3" targetNamespace="http://schemas.microsoft.com/office/2006/metadata/properties" ma:root="true" ma:fieldsID="010f9f272ca0a5d691b95459f6a26362" ns1:_="" ns2:_="" ns3:_="" ns4:_="" ns5:_="">
    <xsd:import namespace="http://schemas.microsoft.com/sharepoint/v3"/>
    <xsd:import namespace="52995E05-8BE3-4678-AD41-1DD20235D043"/>
    <xsd:import namespace="a0e9d492-aae1-42ec-9904-4fd688908c79"/>
    <xsd:import namespace="http://schemas.microsoft.com/sharepoint/v3/fields"/>
    <xsd:import namespace="http://schemas.microsoft.com/sharepoint.v3"/>
    <xsd:element name="properties">
      <xsd:complexType>
        <xsd:sequence>
          <xsd:element name="documentManagement">
            <xsd:complexType>
              <xsd:all>
                <xsd:element ref="ns2:ImageCreateDate" minOccurs="0"/>
                <xsd:element ref="ns4:wic_System_Copyright" minOccurs="0"/>
                <xsd:element ref="ns3:Display_x0020_Start" minOccurs="0"/>
                <xsd:element ref="ns3:Display_x0020_End" minOccurs="0"/>
                <xsd:element ref="ns3:Homepage_x0020_Display" minOccurs="0"/>
                <xsd:element ref="ns3:Small_x0020_Slider_x0020_Display" minOccurs="0"/>
                <xsd:element ref="ns3:LinkToMore" minOccurs="0"/>
                <xsd:element ref="ns5:CategoryDescription" minOccurs="0"/>
                <xsd:element ref="ns1:RoutingRuleDescription" minOccurs="0"/>
                <xsd:element ref="ns1:PublishingStartDate" minOccurs="0"/>
                <xsd:element ref="ns1:PublishingExpirationDate" minOccurs="0"/>
                <xsd:element ref="ns2:ImageWidth" minOccurs="0"/>
                <xsd:element ref="ns2:ImageHeight" minOccurs="0"/>
                <xsd:element ref="ns1:FileRef" minOccurs="0"/>
                <xsd:element ref="ns1:FSObjType" minOccurs="0"/>
                <xsd:element ref="ns3:TaxCatchAll" minOccurs="0"/>
                <xsd:element ref="ns3:TaxCatchAllLabel" minOccurs="0"/>
                <xsd:element ref="ns1:HTML_x0020_File_x0020_Type" minOccurs="0"/>
                <xsd:element ref="ns2:ThumbnailExists" minOccurs="0"/>
                <xsd:element ref="ns2:PreviewExists" minOccurs="0"/>
                <xsd:element ref="ns1:File_x0020_Type" minOccurs="0"/>
                <xsd:element ref="ns3:b3cd2552acee415f93443a4b547fe66e" minOccurs="0"/>
                <xsd:element ref="ns3:Hide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7" nillable="true" ma:displayName="Description" ma:internalName="RoutingRuleDescription" ma:readOnly="false">
      <xsd:simpleType>
        <xsd:restriction base="dms:Text">
          <xsd:maxLength value="255"/>
        </xsd:restriction>
      </xsd:simpleType>
    </xsd:element>
    <xsd:element name="PublishingStartDate" ma:index="19" nillable="true" ma:displayName="Scheduling Start Date" ma:description="" ma:hidden="true" ma:internalName="PublishingStartDate">
      <xsd:simpleType>
        <xsd:restriction base="dms:Unknown"/>
      </xsd:simpleType>
    </xsd:element>
    <xsd:element name="PublishingExpirationDate" ma:index="20" nillable="true" ma:displayName="Scheduling End Date" ma:description="" ma:hidden="true" ma:internalName="PublishingExpirationDate">
      <xsd:simpleType>
        <xsd:restriction base="dms:Unknown"/>
      </xsd:simpleType>
    </xsd:element>
    <xsd:element name="FileRef" ma:index="27" nillable="true" ma:displayName="URL Path" ma:hidden="true" ma:list="Docs" ma:internalName="FileRef" ma:readOnly="true" ma:showField="FullUrl">
      <xsd:simpleType>
        <xsd:restriction base="dms:Lookup"/>
      </xsd:simpleType>
    </xsd:element>
    <xsd:element name="FSObjType" ma:index="28" nillable="true" ma:displayName="Item Type" ma:hidden="true" ma:list="Docs" ma:internalName="FSObjType" ma:readOnly="true" ma:showField="FSType">
      <xsd:simpleType>
        <xsd:restriction base="dms:Lookup"/>
      </xsd:simpleType>
    </xsd:element>
    <xsd:element name="HTML_x0020_File_x0020_Type" ma:index="33" nillable="true" ma:displayName="HTML File Type" ma:hidden="true" ma:internalName="HTML_x0020_File_x0020_Type" ma:readOnly="true">
      <xsd:simpleType>
        <xsd:restriction base="dms:Text"/>
      </xsd:simpleType>
    </xsd:element>
    <xsd:element name="File_x0020_Type" ma:index="37" nillable="true" ma:displayName="File Type" ma:hidden="true" ma:internalName="File_x0020_Typ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995E05-8BE3-4678-AD41-1DD20235D043" elementFormDefault="qualified">
    <xsd:import namespace="http://schemas.microsoft.com/office/2006/documentManagement/types"/>
    <xsd:import namespace="http://schemas.microsoft.com/office/infopath/2007/PartnerControls"/>
    <xsd:element name="ImageCreateDate" ma:index="9" nillable="true" ma:displayName="Date Picture Taken" ma:format="DateTime" ma:hidden="true" ma:internalName="ImageCreateDate">
      <xsd:simpleType>
        <xsd:restriction base="dms:DateTime"/>
      </xsd:simpleType>
    </xsd:element>
    <xsd:element name="ImageWidth" ma:index="21"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ThumbnailExists" ma:index="35" nillable="true" ma:displayName="Thumbnail Exists" ma:default="FALSE" ma:hidden="true" ma:internalName="ThumbnailExists" ma:readOnly="true">
      <xsd:simpleType>
        <xsd:restriction base="dms:Boolean"/>
      </xsd:simpleType>
    </xsd:element>
    <xsd:element name="PreviewExists" ma:index="36"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0e9d492-aae1-42ec-9904-4fd688908c79" elementFormDefault="qualified">
    <xsd:import namespace="http://schemas.microsoft.com/office/2006/documentManagement/types"/>
    <xsd:import namespace="http://schemas.microsoft.com/office/infopath/2007/PartnerControls"/>
    <xsd:element name="Display_x0020_Start" ma:index="11" nillable="true" ma:displayName="Display Start" ma:format="DateOnly" ma:internalName="Display_x0020_Start">
      <xsd:simpleType>
        <xsd:restriction base="dms:DateTime"/>
      </xsd:simpleType>
    </xsd:element>
    <xsd:element name="Display_x0020_End" ma:index="12" nillable="true" ma:displayName="Display End" ma:format="DateOnly" ma:internalName="Display_x0020_End">
      <xsd:simpleType>
        <xsd:restriction base="dms:DateTime"/>
      </xsd:simpleType>
    </xsd:element>
    <xsd:element name="Homepage_x0020_Display" ma:index="13" nillable="true" ma:displayName="Homepage Display" ma:default="0" ma:internalName="Homepage_x0020_Display">
      <xsd:simpleType>
        <xsd:restriction base="dms:Boolean"/>
      </xsd:simpleType>
    </xsd:element>
    <xsd:element name="Small_x0020_Slider_x0020_Display" ma:index="14" nillable="true" ma:displayName="Small Slider Display" ma:default="0" ma:internalName="Small_x0020_Slider_x0020_Display">
      <xsd:simpleType>
        <xsd:restriction base="dms:Boolean"/>
      </xsd:simpleType>
    </xsd:element>
    <xsd:element name="LinkToMore" ma:index="15" nillable="true" ma:displayName="LinkToMore" ma:internalName="LinkToMore">
      <xsd:simpleType>
        <xsd:restriction base="dms:Text">
          <xsd:maxLength value="255"/>
        </xsd:restriction>
      </xsd:simpleType>
    </xsd:element>
    <xsd:element name="TaxCatchAll" ma:index="31" nillable="true" ma:displayName="Taxonomy Catch All Column" ma:hidden="true" ma:list="{a4a79f51-32ee-4d2f-b804-3e51363b6775}" ma:internalName="TaxCatchAll" ma:showField="CatchAllData" ma:web="a0e9d492-aae1-42ec-9904-4fd688908c79">
      <xsd:complexType>
        <xsd:complexContent>
          <xsd:extension base="dms:MultiChoiceLookup">
            <xsd:sequence>
              <xsd:element name="Value" type="dms:Lookup" maxOccurs="unbounded" minOccurs="0" nillable="true"/>
            </xsd:sequence>
          </xsd:extension>
        </xsd:complexContent>
      </xsd:complexType>
    </xsd:element>
    <xsd:element name="TaxCatchAllLabel" ma:index="32" nillable="true" ma:displayName="Taxonomy Catch All Column1" ma:hidden="true" ma:list="{a4a79f51-32ee-4d2f-b804-3e51363b6775}" ma:internalName="TaxCatchAllLabel" ma:readOnly="true" ma:showField="CatchAllDataLabel" ma:web="a0e9d492-aae1-42ec-9904-4fd688908c79">
      <xsd:complexType>
        <xsd:complexContent>
          <xsd:extension base="dms:MultiChoiceLookup">
            <xsd:sequence>
              <xsd:element name="Value" type="dms:Lookup" maxOccurs="unbounded" minOccurs="0" nillable="true"/>
            </xsd:sequence>
          </xsd:extension>
        </xsd:complexContent>
      </xsd:complexType>
    </xsd:element>
    <xsd:element name="b3cd2552acee415f93443a4b547fe66e" ma:index="40" ma:taxonomy="true" ma:internalName="b3cd2552acee415f93443a4b547fe66e" ma:taxonomyFieldName="Media_x0020_Category" ma:displayName="Media Category" ma:default="" ma:fieldId="{b3cd2552-acee-415f-9344-3a4b547fe66e}" ma:sspId="a454a14f-8e8a-49c8-9ea4-facf985401e3" ma:termSetId="dfd621c3-3e8c-40f1-bf16-d267118e1de7" ma:anchorId="00000000-0000-0000-0000-000000000000" ma:open="false" ma:isKeyword="false">
      <xsd:complexType>
        <xsd:sequence>
          <xsd:element ref="pc:Terms" minOccurs="0" maxOccurs="1"/>
        </xsd:sequence>
      </xsd:complexType>
    </xsd:element>
    <xsd:element name="HideMe" ma:index="42" nillable="true" ma:displayName="HideMe" ma:default="0" ma:description="Check yes to hide this item or document on the search results page." ma:internalName="Hide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6" nillable="true" ma:displayName="Job Description" ma:internalName="Category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ma:index="7" ma:displayName="Comments"/>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ToMore xmlns="a0e9d492-aae1-42ec-9904-4fd688908c79" xsi:nil="true"/>
    <Homepage_x0020_Display xmlns="a0e9d492-aae1-42ec-9904-4fd688908c79">false</Homepage_x0020_Display>
    <TaxCatchAll xmlns="a0e9d492-aae1-42ec-9904-4fd688908c79">
      <Value>2707</Value>
    </TaxCatchAll>
    <ImageCreateDate xmlns="52995E05-8BE3-4678-AD41-1DD20235D043" xsi:nil="true"/>
    <Display_x0020_Start xmlns="a0e9d492-aae1-42ec-9904-4fd688908c79" xsi:nil="true"/>
    <Small_x0020_Slider_x0020_Display xmlns="a0e9d492-aae1-42ec-9904-4fd688908c79">false</Small_x0020_Slider_x0020_Display>
    <CategoryDescription xmlns="http://schemas.microsoft.com/sharepoint.v3" xsi:nil="true"/>
    <RoutingRuleDescription xmlns="http://schemas.microsoft.com/sharepoint/v3" xsi:nil="true"/>
    <PublishingExpirationDate xmlns="http://schemas.microsoft.com/sharepoint/v3" xsi:nil="true"/>
    <Display_x0020_End xmlns="a0e9d492-aae1-42ec-9904-4fd688908c79" xsi:nil="true"/>
    <PublishingStartDate xmlns="http://schemas.microsoft.com/sharepoint/v3" xsi:nil="true"/>
    <HideMe xmlns="a0e9d492-aae1-42ec-9904-4fd688908c79">false</HideMe>
    <wic_System_Copyright xmlns="http://schemas.microsoft.com/sharepoint/v3/fields" xsi:nil="true"/>
    <b3cd2552acee415f93443a4b547fe66e xmlns="a0e9d492-aae1-42ec-9904-4fd688908c79">
      <Terms xmlns="http://schemas.microsoft.com/office/infopath/2007/PartnerControls">
        <TermInfo xmlns="http://schemas.microsoft.com/office/infopath/2007/PartnerControls">
          <TermName xmlns="http://schemas.microsoft.com/office/infopath/2007/PartnerControls">Public Transit Media</TermName>
          <TermId xmlns="http://schemas.microsoft.com/office/infopath/2007/PartnerControls">9e0087c0-a59d-4d31-be4f-0c22e5fdbc8a</TermId>
        </TermInfo>
      </Terms>
    </b3cd2552acee415f93443a4b547fe66e>
  </documentManagement>
</p:properties>
</file>

<file path=customXml/itemProps1.xml><?xml version="1.0" encoding="utf-8"?>
<ds:datastoreItem xmlns:ds="http://schemas.openxmlformats.org/officeDocument/2006/customXml" ds:itemID="{DA735DF5-7814-447B-9F71-E793B5806AB2}"/>
</file>

<file path=customXml/itemProps2.xml><?xml version="1.0" encoding="utf-8"?>
<ds:datastoreItem xmlns:ds="http://schemas.openxmlformats.org/officeDocument/2006/customXml" ds:itemID="{39DDB125-379A-4689-83B1-43F212DFF946}"/>
</file>

<file path=customXml/itemProps3.xml><?xml version="1.0" encoding="utf-8"?>
<ds:datastoreItem xmlns:ds="http://schemas.openxmlformats.org/officeDocument/2006/customXml" ds:itemID="{9725C6B1-516F-426D-9FC0-5AF27630E224}"/>
</file>

<file path=docProps/app.xml><?xml version="1.0" encoding="utf-8"?>
<Properties xmlns="http://schemas.openxmlformats.org/officeDocument/2006/extended-properties" xmlns:vt="http://schemas.openxmlformats.org/officeDocument/2006/docPropsVTypes">
  <Template/>
  <TotalTime>4506</TotalTime>
  <Words>4778</Words>
  <Application>Microsoft Office PowerPoint</Application>
  <PresentationFormat>On-screen Show (4:3)</PresentationFormat>
  <Paragraphs>695</Paragraphs>
  <Slides>90</Slides>
  <Notes>80</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90</vt:i4>
      </vt:variant>
    </vt:vector>
  </HeadingPairs>
  <TitlesOfParts>
    <vt:vector size="110" baseType="lpstr">
      <vt:lpstr>ＭＳ Ｐゴシック</vt:lpstr>
      <vt:lpstr>Arial</vt:lpstr>
      <vt:lpstr>Arial Black</vt:lpstr>
      <vt:lpstr>Arial Rounded MT Bold</vt:lpstr>
      <vt:lpstr>Boopee</vt:lpstr>
      <vt:lpstr>Bradley Hand ITC</vt:lpstr>
      <vt:lpstr>Calibri</vt:lpstr>
      <vt:lpstr>Calibri Light</vt:lpstr>
      <vt:lpstr>Cambria</vt:lpstr>
      <vt:lpstr>Complete in Him</vt:lpstr>
      <vt:lpstr>Georgia</vt:lpstr>
      <vt:lpstr>Lucida Sans Unicode</vt:lpstr>
      <vt:lpstr>Mistral</vt:lpstr>
      <vt:lpstr>Symbol</vt:lpstr>
      <vt:lpstr>Times New Roman</vt:lpstr>
      <vt:lpstr>Wingdings 2</vt:lpstr>
      <vt:lpstr>Blue Template</vt:lpstr>
      <vt:lpstr>1_Title and Content Slide</vt:lpstr>
      <vt:lpstr>Title and Content Slide</vt:lpstr>
      <vt:lpstr>1_Custom Design</vt:lpstr>
      <vt:lpstr>PowerPoint Presentation</vt:lpstr>
      <vt:lpstr>Introductions</vt:lpstr>
      <vt:lpstr>Session Goal</vt:lpstr>
      <vt:lpstr>Session Objectives</vt:lpstr>
      <vt:lpstr>Knowledge Check</vt:lpstr>
      <vt:lpstr>Knowledge Check</vt:lpstr>
      <vt:lpstr>Definition of Disability</vt:lpstr>
      <vt:lpstr>Americans with Disabilities Act</vt:lpstr>
      <vt:lpstr>ABCs of the ADA</vt:lpstr>
      <vt:lpstr>Local Government and the ADA</vt:lpstr>
      <vt:lpstr>Five Titles of the ADA</vt:lpstr>
      <vt:lpstr>Five Titles of the ADA</vt:lpstr>
      <vt:lpstr>Title II of the ADA</vt:lpstr>
      <vt:lpstr>Title III of the ADA</vt:lpstr>
      <vt:lpstr>Five (5) Criteria of Discrimination</vt:lpstr>
      <vt:lpstr>PowerPoint Presentation</vt:lpstr>
      <vt:lpstr>Protection of Rights    </vt:lpstr>
      <vt:lpstr>Protection of Rights    </vt:lpstr>
      <vt:lpstr>Protection of Rights    </vt:lpstr>
      <vt:lpstr>Protection of Rights    </vt:lpstr>
      <vt:lpstr>Protection of Rights    </vt:lpstr>
      <vt:lpstr>Key Elements to Inclusion</vt:lpstr>
      <vt:lpstr>Key Elements to Inclusion</vt:lpstr>
      <vt:lpstr>Disability Facts</vt:lpstr>
      <vt:lpstr>Disability Facts</vt:lpstr>
      <vt:lpstr>Types of Disabilities</vt:lpstr>
      <vt:lpstr>Variations in Disability Types</vt:lpstr>
      <vt:lpstr>Variations in Disability Types</vt:lpstr>
      <vt:lpstr>Variations in Disability Types</vt:lpstr>
      <vt:lpstr>Variations in Disability Types</vt:lpstr>
      <vt:lpstr>Variations in Disability Types</vt:lpstr>
      <vt:lpstr>Hank Williams Sr. Country music singer </vt:lpstr>
      <vt:lpstr>Josh Blue 2006 winner of Last Comic Standing </vt:lpstr>
      <vt:lpstr>Danny Glover Actor - Lethal Weapon, Predator</vt:lpstr>
      <vt:lpstr>William Elsworth - “Dummy Hoy” Center Fielder for Reds, Goodyear Executive </vt:lpstr>
      <vt:lpstr>Sir, Richard Branson Founder of Virgin Enterprises</vt:lpstr>
      <vt:lpstr>Douglas Bader WWII war hero - Fighter pilot with the Royal Airforce</vt:lpstr>
      <vt:lpstr>Language</vt:lpstr>
      <vt:lpstr>Language</vt:lpstr>
      <vt:lpstr>People First Language</vt:lpstr>
      <vt:lpstr>PowerPoint Presentation</vt:lpstr>
      <vt:lpstr>Words, Thoughts, Beliefs, Feelings, Behavior…Matter</vt:lpstr>
      <vt:lpstr>The Misconceptions People with disabilities are often viewed as:</vt:lpstr>
      <vt:lpstr>Words matter…</vt:lpstr>
      <vt:lpstr>Guarding Your Words</vt:lpstr>
      <vt:lpstr>Guarding Your Words</vt:lpstr>
      <vt:lpstr>Beyond Language in Disability Etiquette</vt:lpstr>
      <vt:lpstr>How to Replace the  UNacceptable Language</vt:lpstr>
      <vt:lpstr>Beyond Language in Disability Etiquette</vt:lpstr>
      <vt:lpstr>Basic Etiquette</vt:lpstr>
      <vt:lpstr>Basic Etiquette</vt:lpstr>
      <vt:lpstr>Etiquette 101: Physical Disabilities</vt:lpstr>
      <vt:lpstr>Etiquette 101: Blindness or Low Vision</vt:lpstr>
      <vt:lpstr>Etiquette 101: Blindness or Low Vision</vt:lpstr>
      <vt:lpstr>Etiquette 101: Speech Impairment</vt:lpstr>
      <vt:lpstr>Etiquette 101: Speech Impairment</vt:lpstr>
      <vt:lpstr>Etiquette 101: Hearing Loss </vt:lpstr>
      <vt:lpstr>Etiquette 101: Cognitive Disability </vt:lpstr>
      <vt:lpstr>Disability Awareness</vt:lpstr>
      <vt:lpstr>Reasonable Modification – What is it?</vt:lpstr>
      <vt:lpstr>For Example…</vt:lpstr>
      <vt:lpstr>Reasonable Modification</vt:lpstr>
      <vt:lpstr>Reasonable Modification, Cont.</vt:lpstr>
      <vt:lpstr>What am I obligated  to do or provide?</vt:lpstr>
      <vt:lpstr>What am I obligated  to do or provide?</vt:lpstr>
      <vt:lpstr>Undue Hardship  “If we say no…”</vt:lpstr>
      <vt:lpstr>Can we do more?   Yes, but…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Important Transit  ADA Policies</vt:lpstr>
      <vt:lpstr>PowerPoint Presentation</vt:lpstr>
      <vt:lpstr>Case 1 – Is it a Service Animal?</vt:lpstr>
      <vt:lpstr>PowerPoint Presentation</vt:lpstr>
      <vt:lpstr>Case 2 – Is it a Mobility Device?</vt:lpstr>
      <vt:lpstr>PowerPoint Presentation</vt:lpstr>
      <vt:lpstr>Calling All Streets!</vt:lpstr>
      <vt:lpstr>Online Resources</vt:lpstr>
      <vt:lpstr>Bottom 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Training - Presentation</dc:title>
  <dc:creator>Teresa McCourt</dc:creator>
  <cp:keywords/>
  <dc:description/>
  <cp:lastModifiedBy>Lars Jacoby</cp:lastModifiedBy>
  <cp:revision>249</cp:revision>
  <cp:lastPrinted>2017-07-21T15:28:07Z</cp:lastPrinted>
  <dcterms:created xsi:type="dcterms:W3CDTF">2011-12-22T13:39:35Z</dcterms:created>
  <dcterms:modified xsi:type="dcterms:W3CDTF">2017-07-28T15:30:17Z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0x0101009148F5A04DDD49CBA7127AADA5FB792B00AADE34325A8B49CDA8BB4DB53328F214008FA76AE65410D74F938F677FC34E5480</vt:lpwstr>
  </property>
  <property fmtid="{D5CDD505-2E9C-101B-9397-08002B2CF9AE}" pid="4" name="Media Category">
    <vt:lpwstr>2707;#Public Transit Media|9e0087c0-a59d-4d31-be4f-0c22e5fdbc8a</vt:lpwstr>
  </property>
</Properties>
</file>