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91" r:id="rId4"/>
    <p:sldMasterId id="2147484299" r:id="rId5"/>
  </p:sldMasterIdLst>
  <p:notesMasterIdLst>
    <p:notesMasterId r:id="rId14"/>
  </p:notesMasterIdLst>
  <p:handoutMasterIdLst>
    <p:handoutMasterId r:id="rId15"/>
  </p:handoutMasterIdLst>
  <p:sldIdLst>
    <p:sldId id="444" r:id="rId6"/>
    <p:sldId id="3111" r:id="rId7"/>
    <p:sldId id="3112" r:id="rId8"/>
    <p:sldId id="3113" r:id="rId9"/>
    <p:sldId id="3114" r:id="rId10"/>
    <p:sldId id="3115" r:id="rId11"/>
    <p:sldId id="709" r:id="rId12"/>
    <p:sldId id="3117" r:id="rId13"/>
  </p:sldIdLst>
  <p:sldSz cx="12192000" cy="6858000"/>
  <p:notesSz cx="7010400" cy="92964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chel Moscovich" initials="R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5C2"/>
    <a:srgbClr val="BF9024"/>
    <a:srgbClr val="FF9933"/>
    <a:srgbClr val="003860"/>
    <a:srgbClr val="27534E"/>
    <a:srgbClr val="0070C0"/>
    <a:srgbClr val="F5FA38"/>
    <a:srgbClr val="D0EAB4"/>
    <a:srgbClr val="ADDB7B"/>
    <a:srgbClr val="E7F4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89" autoAdjust="0"/>
    <p:restoredTop sz="95652" autoAdjust="0"/>
  </p:normalViewPr>
  <p:slideViewPr>
    <p:cSldViewPr snapToGrid="0">
      <p:cViewPr varScale="1">
        <p:scale>
          <a:sx n="59" d="100"/>
          <a:sy n="59" d="100"/>
        </p:scale>
        <p:origin x="1064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25" d="100"/>
          <a:sy n="25" d="100"/>
        </p:scale>
        <p:origin x="4224" y="176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6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6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22DAACD1-C735-44D6-93D3-DF9B71524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4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2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6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6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37201138-DA97-4D10-8B12-9F5DC6B7B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32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615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8420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615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9896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615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748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615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8795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615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1002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615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277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615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874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B6660-9442-4D5B-8FE6-1CB0820601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3673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3A547-8FD5-464A-8BFB-9A3D67898453}" type="datetime1">
              <a:rPr lang="en-US"/>
              <a:pPr/>
              <a:t>12/13/2021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564E1-F2FE-40E7-8A0E-63489F85EE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9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3C80F-C66D-4CD1-8816-429E3D449670}" type="datetime1">
              <a:rPr lang="en-US"/>
              <a:pPr/>
              <a:t>12/13/2021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B302F9-B9C2-43BB-BE58-163E711EAC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57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F4A13-5316-4289-A4E7-B581E7C4737C}" type="datetime1">
              <a:rPr lang="en-US"/>
              <a:pPr/>
              <a:t>12/13/2021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200A44-B615-434C-BCD3-F8D76F6937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19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57150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57150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0BF4B-191C-4D7B-B3E9-B7670435B132}" type="datetime1">
              <a:rPr lang="en-US"/>
              <a:pPr/>
              <a:t>12/13/2021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668427-F742-4B41-AE81-5FFE2CA308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40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9652000" cy="11430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0955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848100"/>
            <a:ext cx="10972800" cy="20955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D9718C-A142-4B71-B66E-0A2B67E417FC}" type="datetime1">
              <a:rPr lang="en-US"/>
              <a:pPr/>
              <a:t>12/13/2021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7547D-0BFD-4F69-81D2-9C4831488F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25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26315D-583D-4BE2-A19C-9659E0605901}" type="datetime1">
              <a:rPr lang="en-US"/>
              <a:pPr/>
              <a:t>12/13/2021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E5248-BFBE-41FD-9793-CD76BC365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10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resentationhead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12192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203200" y="533401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l">
              <a:defRPr/>
            </a:pPr>
            <a:endParaRPr lang="en-US" b="0">
              <a:solidFill>
                <a:srgbClr val="003366"/>
              </a:solidFill>
              <a:ea typeface="ＭＳ Ｐゴシック" pitchFamily="-64" charset="-128"/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6172201"/>
            <a:ext cx="17018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7385052" y="-50800"/>
            <a:ext cx="470323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r">
              <a:spcBef>
                <a:spcPct val="0"/>
              </a:spcBef>
              <a:defRPr/>
            </a:pPr>
            <a:r>
              <a:rPr lang="en-US" b="0">
                <a:solidFill>
                  <a:srgbClr val="FFFFFF"/>
                </a:solidFill>
                <a:latin typeface="Trebuchet MS" charset="0"/>
                <a:ea typeface="ＭＳ Ｐゴシック" charset="-128"/>
                <a:cs typeface="ＭＳ Ｐゴシック" charset="-128"/>
              </a:rPr>
              <a:t>Confidential Draft for Discussion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81200"/>
            <a:ext cx="508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81200"/>
            <a:ext cx="508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568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43E4-C9C2-4AEA-82C3-8E38F31FAC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84262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resentationhead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12192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203200" y="533401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l">
              <a:defRPr/>
            </a:pPr>
            <a:endParaRPr lang="en-US" b="0">
              <a:solidFill>
                <a:srgbClr val="003366"/>
              </a:solidFill>
              <a:ea typeface="ＭＳ Ｐゴシック" pitchFamily="-64" charset="-128"/>
            </a:endParaRPr>
          </a:p>
        </p:txBody>
      </p:sp>
      <p:pic>
        <p:nvPicPr>
          <p:cNvPr id="6" name="Picture 2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6172201"/>
            <a:ext cx="17018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5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3528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6C3F96-8F6B-4859-855E-DB36C550729F}" type="datetime1">
              <a:rPr lang="en-US"/>
              <a:pPr/>
              <a:t>12/13/2021</a:t>
            </a:fld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" y="6457950"/>
            <a:ext cx="1016000" cy="3238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Page </a:t>
            </a:r>
            <a:fld id="{C78E9D8D-F04D-4620-BCEB-A2F309C14F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13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B2310E-794F-49C0-8B68-3046758CEF63}" type="datetime1">
              <a:rPr lang="en-US"/>
              <a:pPr/>
              <a:t>12/13/2021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8BE28D-C9C7-4108-8C55-19CA894D6C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7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FDB32-FD29-4389-8B79-F87B09E1FC47}" type="datetime1">
              <a:rPr lang="en-US"/>
              <a:pPr/>
              <a:t>12/13/2021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58295-D907-46F2-82F8-1968EC93F9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55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513261-72EF-45CE-B2A3-DB893577467F}" type="datetime1">
              <a:rPr lang="en-US"/>
              <a:pPr/>
              <a:t>12/13/2021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251857-1D3F-48B5-B098-05ABD932F9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61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D082A-8BEB-4CEF-910D-85B974E5A922}" type="datetime1">
              <a:rPr lang="en-US"/>
              <a:pPr/>
              <a:t>12/13/2021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8ADD8F-1EF5-499C-B8D4-01D5D0E821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1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7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7F095-9DF4-4C12-93D5-05D7E0909B04}" type="datetime1">
              <a:rPr lang="en-US"/>
              <a:pPr/>
              <a:t>12/13/2021</a:t>
            </a:fld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3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l">
              <a:spcBef>
                <a:spcPct val="0"/>
              </a:spcBef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spcBef>
                <a:spcPct val="0"/>
              </a:spcBef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spcBef>
                <a:spcPct val="0"/>
              </a:spcBef>
              <a:defRPr/>
            </a:pPr>
            <a:fld id="{6B93275C-B3B7-42BA-BD71-925CD9A0922E}" type="slidenum">
              <a:rPr lang="en-US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" y="0"/>
            <a:ext cx="1219069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669" y="1222225"/>
            <a:ext cx="12293245" cy="5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20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8" r:id="rId2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206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206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206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06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7" name="Picture 7" descr="presentationheader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965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29" name="Picture 9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12192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 Box 10"/>
          <p:cNvSpPr txBox="1">
            <a:spLocks noChangeArrowheads="1"/>
          </p:cNvSpPr>
          <p:nvPr userDrawn="1"/>
        </p:nvSpPr>
        <p:spPr bwMode="auto">
          <a:xfrm>
            <a:off x="203200" y="533401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l">
              <a:defRPr/>
            </a:pPr>
            <a:endParaRPr lang="en-US" b="0">
              <a:solidFill>
                <a:srgbClr val="003366"/>
              </a:solidFill>
              <a:ea typeface="ＭＳ Ｐゴシック" pitchFamily="-64" charset="-128"/>
            </a:endParaRPr>
          </a:p>
        </p:txBody>
      </p:sp>
      <p:sp>
        <p:nvSpPr>
          <p:cNvPr id="1844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3600" y="6457950"/>
            <a:ext cx="2844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/>
            </a:lvl1pPr>
          </a:lstStyle>
          <a:p>
            <a:fld id="{EC68D66D-53C0-4251-BF6E-F3F419F42FAC}" type="datetime1">
              <a:rPr lang="en-US" b="0">
                <a:solidFill>
                  <a:srgbClr val="3E7FC6"/>
                </a:solidFill>
                <a:latin typeface="Trebuchet MS" pitchFamily="34" charset="0"/>
                <a:ea typeface="ＭＳ Ｐゴシック" pitchFamily="-64" charset="-128"/>
              </a:rPr>
              <a:pPr/>
              <a:t>12/13/2021</a:t>
            </a:fld>
            <a:endParaRPr lang="en-US" b="0">
              <a:solidFill>
                <a:srgbClr val="3E7FC6"/>
              </a:solidFill>
              <a:latin typeface="Trebuchet MS" pitchFamily="34" charset="0"/>
              <a:ea typeface="ＭＳ Ｐゴシック" pitchFamily="-64" charset="-128"/>
            </a:endParaRPr>
          </a:p>
        </p:txBody>
      </p:sp>
      <p:sp>
        <p:nvSpPr>
          <p:cNvPr id="1844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30400" y="6457950"/>
            <a:ext cx="4978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100" b="0" i="0" baseline="0">
                <a:latin typeface="Trebuchet M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3E7FC6"/>
              </a:solidFill>
            </a:endParaRPr>
          </a:p>
        </p:txBody>
      </p:sp>
      <p:sp>
        <p:nvSpPr>
          <p:cNvPr id="1844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34150"/>
            <a:ext cx="1016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100"/>
            </a:lvl1pPr>
          </a:lstStyle>
          <a:p>
            <a:fld id="{7B7BB26E-04AF-484B-8442-525863943878}" type="slidenum">
              <a:rPr lang="en-US" b="0">
                <a:solidFill>
                  <a:srgbClr val="3E7FC6"/>
                </a:solidFill>
                <a:latin typeface="Trebuchet MS" pitchFamily="34" charset="0"/>
                <a:ea typeface="ＭＳ Ｐゴシック" pitchFamily="-64" charset="-128"/>
              </a:rPr>
              <a:pPr/>
              <a:t>‹#›</a:t>
            </a:fld>
            <a:endParaRPr lang="en-US" b="0">
              <a:solidFill>
                <a:srgbClr val="3E7FC6"/>
              </a:solidFill>
              <a:latin typeface="Trebuchet MS" pitchFamily="34" charset="0"/>
              <a:ea typeface="ＭＳ Ｐゴシック" pitchFamily="-64" charset="-128"/>
            </a:endParaRPr>
          </a:p>
        </p:txBody>
      </p:sp>
      <p:sp>
        <p:nvSpPr>
          <p:cNvPr id="2061" name="Rectangle 13"/>
          <p:cNvSpPr>
            <a:spLocks noChangeArrowheads="1"/>
          </p:cNvSpPr>
          <p:nvPr userDrawn="1"/>
        </p:nvSpPr>
        <p:spPr bwMode="auto">
          <a:xfrm>
            <a:off x="1618704" y="6348740"/>
            <a:ext cx="369395" cy="523220"/>
          </a:xfrm>
          <a:prstGeom prst="rect">
            <a:avLst/>
          </a:prstGeom>
          <a:solidFill>
            <a:schemeClr val="bg1"/>
          </a:solidFill>
          <a:ln w="31750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 anchor="ctr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sz="2000" b="0">
              <a:solidFill>
                <a:srgbClr val="3E7FC6"/>
              </a:solidFill>
              <a:latin typeface="Trebuchet MS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35" name="Picture 12" descr="emblem-GC2020_RGB.ep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1" y="6124575"/>
            <a:ext cx="4239684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62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  <p:sldLayoutId id="2147484311" r:id="rId12"/>
    <p:sldLayoutId id="2147484312" r:id="rId13"/>
    <p:sldLayoutId id="2147484313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E7FC6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E7FC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E7FC6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E7FC6"/>
          </a:solidFill>
          <a:latin typeface="+mn-lt"/>
          <a:ea typeface="ＭＳ Ｐゴシック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E7FC6"/>
          </a:solidFill>
          <a:latin typeface="+mn-lt"/>
          <a:ea typeface="ＭＳ Ｐゴシック" charset="-128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E7FC6"/>
          </a:solidFill>
          <a:latin typeface="+mn-lt"/>
          <a:ea typeface="ＭＳ Ｐゴシック" charset="-128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E7FC6"/>
          </a:solidFill>
          <a:latin typeface="+mn-lt"/>
          <a:ea typeface="ＭＳ Ｐゴシック" charset="-128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E7FC6"/>
          </a:solidFill>
          <a:latin typeface="+mn-lt"/>
          <a:ea typeface="ＭＳ Ｐゴシック" charset="-128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E7FC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247773"/>
            <a:ext cx="12219973" cy="56102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-1" y="1247773"/>
            <a:ext cx="12192000" cy="1059998"/>
          </a:xfrm>
          <a:prstGeom prst="rect">
            <a:avLst/>
          </a:prstGeom>
          <a:solidFill>
            <a:schemeClr val="tx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05738" y="245693"/>
            <a:ext cx="6384822" cy="78267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endParaRPr lang="en-US" sz="360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7086" y="233662"/>
            <a:ext cx="10929257" cy="902648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dirty="0">
                <a:solidFill>
                  <a:schemeClr val="accent5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 of Phoenix Electric Vehicle Ad Hoc Committee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Public, Workplace &amp; Home Charging Infrastructure Subcommittee Meeting</a:t>
            </a:r>
            <a:endParaRPr lang="en-US" sz="320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286837" y="1673419"/>
            <a:ext cx="6529754" cy="85157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December 17, 2021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43B7EA-D54E-403B-89E3-338F9329DCE7}"/>
              </a:ext>
            </a:extLst>
          </p:cNvPr>
          <p:cNvSpPr txBox="1"/>
          <p:nvPr/>
        </p:nvSpPr>
        <p:spPr>
          <a:xfrm>
            <a:off x="-73152" y="6191397"/>
            <a:ext cx="66202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Mercedes goes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MadMax</a:t>
            </a:r>
            <a:r>
              <a:rPr lang="en-US" sz="160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lux with Project Maybach off-road EV coupe concept. Solar panels sit under long transparent hood</a:t>
            </a:r>
            <a:r>
              <a:rPr lang="en-US" sz="1600" i="0" dirty="0">
                <a:solidFill>
                  <a:schemeClr val="accent6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sz="1600" dirty="0">
              <a:solidFill>
                <a:schemeClr val="accent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695" y="5429250"/>
            <a:ext cx="321767" cy="2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2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05738" y="245693"/>
            <a:ext cx="6384822" cy="78267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endParaRPr lang="en-US" sz="360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7ED3C7-8B3D-4500-9B46-4EEC34B98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45" y="35104"/>
            <a:ext cx="3749365" cy="12802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77E784-5770-4445-8804-27F3A8A9B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66" y="1356372"/>
            <a:ext cx="6384822" cy="43912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10FF91-F811-4AC2-9DA4-FA25B3439D5E}"/>
              </a:ext>
            </a:extLst>
          </p:cNvPr>
          <p:cNvSpPr txBox="1"/>
          <p:nvPr/>
        </p:nvSpPr>
        <p:spPr>
          <a:xfrm>
            <a:off x="7251192" y="1783080"/>
            <a:ext cx="4645152" cy="358559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02060"/>
                </a:solidFill>
              </a:rPr>
              <a:t>Tesla </a:t>
            </a:r>
            <a:r>
              <a:rPr lang="en-US" sz="2800" dirty="0" err="1">
                <a:solidFill>
                  <a:srgbClr val="002060"/>
                </a:solidFill>
              </a:rPr>
              <a:t>Cyberquad</a:t>
            </a:r>
            <a:endParaRPr lang="en-US" sz="28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02060"/>
                </a:solidFill>
              </a:rPr>
              <a:t>(for kids)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$1,900 - Sells out within hours of release</a:t>
            </a:r>
          </a:p>
          <a:p>
            <a:r>
              <a:rPr lang="en-US" dirty="0">
                <a:solidFill>
                  <a:srgbClr val="002060"/>
                </a:solidFill>
              </a:rPr>
              <a:t>Range: </a:t>
            </a:r>
            <a:r>
              <a:rPr lang="en-US" b="0" dirty="0">
                <a:solidFill>
                  <a:srgbClr val="002060"/>
                </a:solidFill>
              </a:rPr>
              <a:t>15 miles</a:t>
            </a:r>
          </a:p>
          <a:p>
            <a:r>
              <a:rPr lang="en-US" dirty="0">
                <a:solidFill>
                  <a:srgbClr val="002060"/>
                </a:solidFill>
              </a:rPr>
              <a:t>Top Speed: </a:t>
            </a:r>
            <a:r>
              <a:rPr lang="en-US" b="0" dirty="0">
                <a:solidFill>
                  <a:srgbClr val="002060"/>
                </a:solidFill>
              </a:rPr>
              <a:t>10mph</a:t>
            </a:r>
          </a:p>
          <a:p>
            <a:r>
              <a:rPr lang="en-US" dirty="0">
                <a:solidFill>
                  <a:srgbClr val="002060"/>
                </a:solidFill>
              </a:rPr>
              <a:t>Equipped:  </a:t>
            </a:r>
            <a:r>
              <a:rPr lang="en-US" b="0" dirty="0">
                <a:solidFill>
                  <a:srgbClr val="002060"/>
                </a:solidFill>
              </a:rPr>
              <a:t>cushion seats, LED lights, fully adjustable suspension, and full steel frame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9798"/>
            <a:ext cx="1800227" cy="10022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8537" y="5899041"/>
            <a:ext cx="1560711" cy="9998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0344" y="5892945"/>
            <a:ext cx="1999661" cy="10059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1101" y="5889798"/>
            <a:ext cx="2212524" cy="9937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4773" y="5899040"/>
            <a:ext cx="1609218" cy="9589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20301" y="5845805"/>
            <a:ext cx="2171700" cy="9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82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05738" y="245693"/>
            <a:ext cx="6384822" cy="78267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endParaRPr lang="en-US" sz="360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7ED3C7-8B3D-4500-9B46-4EEC34B98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45" y="35104"/>
            <a:ext cx="3749365" cy="12802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77E784-5770-4445-8804-27F3A8A9B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227" y="5851972"/>
            <a:ext cx="1874683" cy="9992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10FF91-F811-4AC2-9DA4-FA25B3439D5E}"/>
              </a:ext>
            </a:extLst>
          </p:cNvPr>
          <p:cNvSpPr txBox="1"/>
          <p:nvPr/>
        </p:nvSpPr>
        <p:spPr>
          <a:xfrm>
            <a:off x="7260717" y="1357312"/>
            <a:ext cx="4645152" cy="438581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02060"/>
                </a:solidFill>
              </a:rPr>
              <a:t>Gov’t of Spain</a:t>
            </a:r>
          </a:p>
          <a:p>
            <a:pPr marL="2286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Issues a proposal EVSE installation order</a:t>
            </a:r>
          </a:p>
          <a:p>
            <a:pPr lvl="1">
              <a:spcBef>
                <a:spcPts val="0"/>
              </a:spcBef>
            </a:pPr>
            <a:endParaRPr lang="en-US" sz="2800" dirty="0">
              <a:solidFill>
                <a:srgbClr val="002060"/>
              </a:solidFill>
            </a:endParaRPr>
          </a:p>
          <a:p>
            <a:pPr marL="685800" lvl="1" indent="-457200" algn="l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70C0"/>
                </a:solidFill>
              </a:rPr>
              <a:t>1,000 EVSE’s installed at “gas” stations</a:t>
            </a:r>
          </a:p>
          <a:p>
            <a:pPr marL="685800" lvl="1" indent="-457200" algn="l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2800" dirty="0">
              <a:solidFill>
                <a:srgbClr val="0070C0"/>
              </a:solidFill>
            </a:endParaRPr>
          </a:p>
          <a:p>
            <a:pPr marL="685800" lvl="1" indent="-457200" algn="l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70C0"/>
                </a:solidFill>
              </a:rPr>
              <a:t>Sales of 10M liters+ install DCFCs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E8E5D3-ECC3-4562-A283-D73950A8CF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39" y="1357312"/>
            <a:ext cx="6986931" cy="4366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7FD258-35D6-44EC-99C5-73B9C7A4BD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39" y="5824540"/>
            <a:ext cx="1804572" cy="10181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60C81C-0AAE-437E-B42C-8BC9B09EAE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5026" y="5858169"/>
            <a:ext cx="1560711" cy="9998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1F69D3-5857-4518-997D-9CBC808228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6833" y="5852073"/>
            <a:ext cx="1999661" cy="10059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2A11BD-461F-4B31-A8E1-05694B1AF6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7590" y="5848926"/>
            <a:ext cx="1999661" cy="9937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20301" y="5845805"/>
            <a:ext cx="2171700" cy="9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95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05738" y="245693"/>
            <a:ext cx="6384822" cy="78267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endParaRPr lang="en-US" sz="360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7ED3C7-8B3D-4500-9B46-4EEC34B98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45" y="35104"/>
            <a:ext cx="3749365" cy="12802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77E784-5770-4445-8804-27F3A8A9B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227" y="5851972"/>
            <a:ext cx="1874683" cy="9992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10FF91-F811-4AC2-9DA4-FA25B3439D5E}"/>
              </a:ext>
            </a:extLst>
          </p:cNvPr>
          <p:cNvSpPr txBox="1"/>
          <p:nvPr/>
        </p:nvSpPr>
        <p:spPr>
          <a:xfrm>
            <a:off x="7251192" y="1783080"/>
            <a:ext cx="4645152" cy="383181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Liquid Phase Change – Cooled Cable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Higher charging power levels mean higher current, which means greater amounts of heat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Cable able to remove up to 24.22 kW of heat – can deliver a current 4.6 times faster than current cable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Provides 2,400 amps compared to 520 amps of current chargers = faster charging speeds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FBDB14-EB59-408E-ABC7-70B9CAEC2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6910" y="5845807"/>
            <a:ext cx="1609218" cy="10054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2123D1-E4D9-416E-8EB3-C8A7712AAE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78" y="1315375"/>
            <a:ext cx="6840474" cy="43835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B6B67C-E555-437F-8A65-CC57BEAA3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545" y="5845807"/>
            <a:ext cx="1804572" cy="10181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048523-098E-43D3-9607-6AFE2CEB3E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9673" y="5845290"/>
            <a:ext cx="1999661" cy="10059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14B9BB-C167-4904-80E3-327C582D33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2399" y="5845290"/>
            <a:ext cx="2181226" cy="9937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20301" y="5845805"/>
            <a:ext cx="2171700" cy="9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85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05738" y="245693"/>
            <a:ext cx="6384822" cy="78267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endParaRPr lang="en-US" sz="360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7ED3C7-8B3D-4500-9B46-4EEC34B98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45" y="35104"/>
            <a:ext cx="3749365" cy="12802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77E784-5770-4445-8804-27F3A8A9B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476" y="5858754"/>
            <a:ext cx="1874683" cy="9992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10FF91-F811-4AC2-9DA4-FA25B3439D5E}"/>
              </a:ext>
            </a:extLst>
          </p:cNvPr>
          <p:cNvSpPr txBox="1"/>
          <p:nvPr/>
        </p:nvSpPr>
        <p:spPr>
          <a:xfrm>
            <a:off x="8723375" y="1525964"/>
            <a:ext cx="3320851" cy="410881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Global average battery prices fell 6% between 2020 and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Raw material prices are pushing battery prices back up – avg battery pack price in 2022 predicted to be $135/ kwh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Delay in $100/kwh milestone and push out 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Predicted to dip below $100/kwh in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FBDB14-EB59-408E-ABC7-70B9CAEC2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9298" y="5845805"/>
            <a:ext cx="1609218" cy="10054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DBA866-C6C8-4FCB-B95F-9F241D2F00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0904" y="5845805"/>
            <a:ext cx="1665131" cy="9992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553882-D39A-4A44-BA41-1FF9DAFEB0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65" y="1525964"/>
            <a:ext cx="8388993" cy="42073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FBDA7A-0D1A-417B-9422-90F7450AFE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65" y="5827518"/>
            <a:ext cx="1804572" cy="1018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8A0455-569B-4282-A3E3-9DBA513929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70811" y="5827518"/>
            <a:ext cx="2444714" cy="9937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20301" y="5845805"/>
            <a:ext cx="2171700" cy="9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68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05738" y="245693"/>
            <a:ext cx="6384822" cy="78267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endParaRPr lang="en-US" sz="360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7ED3C7-8B3D-4500-9B46-4EEC34B98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45" y="35104"/>
            <a:ext cx="3749365" cy="12802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77E784-5770-4445-8804-27F3A8A9B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636" y="5837321"/>
            <a:ext cx="1874683" cy="9992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10FF91-F811-4AC2-9DA4-FA25B3439D5E}"/>
              </a:ext>
            </a:extLst>
          </p:cNvPr>
          <p:cNvSpPr txBox="1"/>
          <p:nvPr/>
        </p:nvSpPr>
        <p:spPr>
          <a:xfrm>
            <a:off x="8732519" y="2524810"/>
            <a:ext cx="3320851" cy="147732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E-Convertible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VW rumored to be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Based on the ID.3 Cabrio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FBDB14-EB59-408E-ABC7-70B9CAEC2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5214" y="5829636"/>
            <a:ext cx="1770140" cy="10283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DBA866-C6C8-4FCB-B95F-9F241D2F00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5847783"/>
            <a:ext cx="1559325" cy="9992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97E328-196B-4E75-9430-25E4E7CC13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5971" y="5845805"/>
            <a:ext cx="1997691" cy="10032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FE63F0-CC43-4FF4-B260-82E0FBD246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452535"/>
            <a:ext cx="8486852" cy="42434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A9917D-2179-4852-8CDC-F0F5BC3D46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829636"/>
            <a:ext cx="1804472" cy="10150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20301" y="5845805"/>
            <a:ext cx="2171700" cy="9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55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8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1FAAB91-6DA7-4BBB-BC96-C5C5E564147F}"/>
              </a:ext>
            </a:extLst>
          </p:cNvPr>
          <p:cNvSpPr txBox="1">
            <a:spLocks noChangeArrowheads="1"/>
          </p:cNvSpPr>
          <p:nvPr/>
        </p:nvSpPr>
        <p:spPr>
          <a:xfrm>
            <a:off x="474784" y="173563"/>
            <a:ext cx="7977840" cy="78267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Ad Hoc Committee Timeline</a:t>
            </a:r>
            <a:endParaRPr kumimoji="0" lang="en-US" sz="4800" b="1" i="0" u="none" strike="noStrike" kern="1200" cap="none" spc="0" normalizeH="0" baseline="0" noProof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B3EA44B-F6B7-4124-A800-948A17ADD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489736"/>
              </p:ext>
            </p:extLst>
          </p:nvPr>
        </p:nvGraphicFramePr>
        <p:xfrm>
          <a:off x="178420" y="1828800"/>
          <a:ext cx="11864905" cy="4761555"/>
        </p:xfrm>
        <a:graphic>
          <a:graphicData uri="http://schemas.openxmlformats.org/drawingml/2006/table">
            <a:tbl>
              <a:tblPr/>
              <a:tblGrid>
                <a:gridCol w="3199360">
                  <a:extLst>
                    <a:ext uri="{9D8B030D-6E8A-4147-A177-3AD203B41FA5}">
                      <a16:colId xmlns:a16="http://schemas.microsoft.com/office/drawing/2014/main" val="3165294974"/>
                    </a:ext>
                  </a:extLst>
                </a:gridCol>
                <a:gridCol w="1133405">
                  <a:extLst>
                    <a:ext uri="{9D8B030D-6E8A-4147-A177-3AD203B41FA5}">
                      <a16:colId xmlns:a16="http://schemas.microsoft.com/office/drawing/2014/main" val="2116153237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2023562286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4054036226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2665147644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1592187273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4022871527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552582097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925804112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2692004901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3924520797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1919364857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3699281334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1713081337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714558276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3085245248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1971131953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3647745771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1763048206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994150917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3168248691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613751834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959274533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3747823472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2821623333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1692894803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2628016723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870148864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2233493252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1832744075"/>
                    </a:ext>
                  </a:extLst>
                </a:gridCol>
              </a:tblGrid>
              <a:tr h="78676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Ad Hoc Committee Calendar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2525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939827"/>
                  </a:ext>
                </a:extLst>
              </a:tr>
              <a:tr h="51194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Dec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Jan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Feb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Mar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Apr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May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Jun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053783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Action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Responsible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941666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Ad Hoc Committee Meeting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Full Committee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572141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Education, Outreach &amp; Equity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EOE Sub </a:t>
                      </a:r>
                      <a:r>
                        <a:rPr lang="en-US" sz="14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Ctte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605507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Public, Workplace &amp; Home Charging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PWH Sub </a:t>
                      </a:r>
                      <a:r>
                        <a:rPr lang="en-US" sz="14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Ctte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478657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City Fleet &amp; Charging Infrastructure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CFC Sub </a:t>
                      </a:r>
                      <a:r>
                        <a:rPr lang="en-US" sz="14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Ctte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4949207"/>
                  </a:ext>
                </a:extLst>
              </a:tr>
              <a:tr h="47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Drafting of report (Stages)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Outline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FFD966"/>
                          </a:solidFill>
                          <a:effectLst/>
                          <a:latin typeface="Calibri" panose="020F0502020204030204" pitchFamily="34" charset="0"/>
                        </a:rPr>
                        <a:t>Draft Intro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Draft Deliverables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FFD966"/>
                          </a:solidFill>
                          <a:effectLst/>
                          <a:latin typeface="Calibri" panose="020F0502020204030204" pitchFamily="34" charset="0"/>
                        </a:rPr>
                        <a:t>1st Draft Roadmap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Translation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FFD966"/>
                          </a:solidFill>
                          <a:effectLst/>
                          <a:latin typeface="Calibri" panose="020F0502020204030204" pitchFamily="34" charset="0"/>
                        </a:rPr>
                        <a:t>2nd Draft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Final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6055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Homebuilder Roundtable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461598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Valley Partnership Roundtable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005437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Employer Roundtable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587970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Public Workshops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870731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1st Draft Public Surveys + Workshops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9418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92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05738" y="245693"/>
            <a:ext cx="6384822" cy="78267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endParaRPr lang="en-US" sz="360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43B7EA-D54E-403B-89E3-338F9329DCE7}"/>
              </a:ext>
            </a:extLst>
          </p:cNvPr>
          <p:cNvSpPr txBox="1"/>
          <p:nvPr/>
        </p:nvSpPr>
        <p:spPr>
          <a:xfrm>
            <a:off x="-73152" y="6191397"/>
            <a:ext cx="66202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Mercedes goes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MadMax</a:t>
            </a:r>
            <a:r>
              <a:rPr lang="en-US" sz="160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lux with Project Maybach off-road EV coupe concept. Solar panels sit under long transparent hood</a:t>
            </a:r>
            <a:r>
              <a:rPr lang="en-US" sz="1600" i="0" dirty="0">
                <a:solidFill>
                  <a:schemeClr val="accent6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sz="1600" dirty="0">
              <a:solidFill>
                <a:schemeClr val="accent6"/>
              </a:solidFill>
            </a:endParaRPr>
          </a:p>
        </p:txBody>
      </p:sp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150"/>
            <a:ext cx="12192001" cy="686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40328" y="4257675"/>
            <a:ext cx="9913471" cy="78267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adley Hand ITC" panose="03070402050302030203" pitchFamily="66" charset="0"/>
                <a:cs typeface="Calibri" panose="020F0502020204030204" pitchFamily="34" charset="0"/>
              </a:rPr>
              <a:t>Happy Holidays</a:t>
            </a:r>
            <a:endParaRPr kumimoji="0" lang="en-US" sz="9600" b="1" i="0" u="none" strike="noStrike" kern="1200" cap="none" spc="0" normalizeH="0" baseline="0" noProof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Bradley Hand ITC" panose="03070402050302030203" pitchFamily="66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 rot="943776">
            <a:off x="3504726" y="3736962"/>
            <a:ext cx="2992316" cy="78267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ush Script MT" panose="03060802040406070304" pitchFamily="66" charset="0"/>
                <a:cs typeface="Calibri" panose="020F0502020204030204" pitchFamily="34" charset="0"/>
              </a:rPr>
              <a:t>Electric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FFFFF"/>
                </a:solidFill>
                <a:latin typeface="Brush Script MT" panose="03060802040406070304" pitchFamily="66" charset="0"/>
                <a:cs typeface="Calibri" panose="020F0502020204030204" pitchFamily="34" charset="0"/>
              </a:rPr>
              <a:t>Vehicle</a:t>
            </a:r>
            <a:endParaRPr kumimoji="0" lang="en-US" b="0" i="0" u="none" strike="noStrike" kern="1200" cap="none" spc="0" normalizeH="0" baseline="0" noProof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40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Custom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3E7FC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2880" tIns="137160" rIns="182880" bIns="137160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-25000">
            <a:ln>
              <a:noFill/>
            </a:ln>
            <a:solidFill>
              <a:srgbClr val="3E7FC6"/>
            </a:solidFill>
            <a:effectLst/>
            <a:latin typeface="Trebuchet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3E7FC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2880" tIns="137160" rIns="182880" bIns="137160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-25000">
            <a:ln>
              <a:noFill/>
            </a:ln>
            <a:solidFill>
              <a:srgbClr val="3E7FC6"/>
            </a:solidFill>
            <a:effectLst/>
            <a:latin typeface="Trebuchet MS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8251BA06842D4EAB9D9C84F4C2F6A2" ma:contentTypeVersion="8" ma:contentTypeDescription="Create a new document." ma:contentTypeScope="" ma:versionID="8dd2d8751e0cc084cefbc1851b41bb1e">
  <xsd:schema xmlns:xsd="http://www.w3.org/2001/XMLSchema" xmlns:xs="http://www.w3.org/2001/XMLSchema" xmlns:p="http://schemas.microsoft.com/office/2006/metadata/properties" xmlns:ns1="http://schemas.microsoft.com/sharepoint/v3" xmlns:ns2="a0e9d492-aae1-42ec-9904-4fd688908c79" xmlns:ns3="b49ba346-7f5b-4969-9f5f-062fcfc7fe07" targetNamespace="http://schemas.microsoft.com/office/2006/metadata/properties" ma:root="true" ma:fieldsID="f0c64cda67349c5ba7dc6ce1de1675f0" ns1:_="" ns2:_="" ns3:_="">
    <xsd:import namespace="http://schemas.microsoft.com/sharepoint/v3"/>
    <xsd:import namespace="a0e9d492-aae1-42ec-9904-4fd688908c79"/>
    <xsd:import namespace="b49ba346-7f5b-4969-9f5f-062fcfc7fe07"/>
    <xsd:element name="properties">
      <xsd:complexType>
        <xsd:sequence>
          <xsd:element name="documentManagement">
            <xsd:complexType>
              <xsd:all>
                <xsd:element ref="ns3:TaxKeywordTaxHTField" minOccurs="0"/>
                <xsd:element ref="ns2:TaxCatchAll" minOccurs="0"/>
                <xsd:element ref="ns2:TaxCatchAllLabel" minOccurs="0"/>
                <xsd:element ref="ns2:Date_x0020_Due" minOccurs="0"/>
                <xsd:element ref="ns1:PublishingStartDate" minOccurs="0"/>
                <xsd:element ref="ns1:PublishingExpirationDate" minOccurs="0"/>
                <xsd:element ref="ns2:SharedWithUsers" minOccurs="0"/>
                <xsd:element ref="ns2:Hide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e9d492-aae1-42ec-9904-4fd688908c79" elementFormDefault="qualified">
    <xsd:import namespace="http://schemas.microsoft.com/office/2006/documentManagement/types"/>
    <xsd:import namespace="http://schemas.microsoft.com/office/infopath/2007/PartnerControls"/>
    <xsd:element name="TaxCatchAll" ma:index="7" nillable="true" ma:displayName="Taxonomy Catch All Column" ma:description="" ma:hidden="true" ma:list="{a4a79f51-32ee-4d2f-b804-3e51363b6775}" ma:internalName="TaxCatchAll" ma:showField="CatchAllData" ma:web="a0e9d492-aae1-42ec-9904-4fd688908c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description="" ma:hidden="true" ma:list="{a4a79f51-32ee-4d2f-b804-3e51363b6775}" ma:internalName="TaxCatchAllLabel" ma:readOnly="true" ma:showField="CatchAllDataLabel" ma:web="a0e9d492-aae1-42ec-9904-4fd688908c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ate_x0020_Due" ma:index="14" nillable="true" ma:displayName="Date Due" ma:format="DateTime" ma:internalName="Date_x0020_Due">
      <xsd:simpleType>
        <xsd:restriction base="dms:DateTime"/>
      </xsd:simpleType>
    </xsd:element>
    <xsd:element name="SharedWithUsers" ma:index="1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HideMe" ma:index="18" nillable="true" ma:displayName="HideMe" ma:default="0" ma:description="Check yes to hide this item or document on the search results page." ma:internalName="HideM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ba346-7f5b-4969-9f5f-062fcfc7fe07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6" nillable="true" ma:taxonomy="true" ma:internalName="TaxKeywordTaxHTField" ma:taxonomyFieldName="TaxKeyword" ma:displayName="Enterprise Keywords" ma:fieldId="{23f27201-bee3-471e-b2e7-b64fd8b7ca38}" ma:taxonomyMulti="true" ma:sspId="a454a14f-8e8a-49c8-9ea4-facf985401e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 ma:index="12" ma:displayName="Comments"/>
        <xsd:element name="keywords" minOccurs="0" maxOccurs="1" type="xsd:string" ma:index="13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b49ba346-7f5b-4969-9f5f-062fcfc7fe07">
      <Terms xmlns="http://schemas.microsoft.com/office/infopath/2007/PartnerControls"/>
    </TaxKeywordTaxHTField>
    <TaxCatchAll xmlns="a0e9d492-aae1-42ec-9904-4fd688908c79"/>
    <Date_x0020_Due xmlns="a0e9d492-aae1-42ec-9904-4fd688908c79" xsi:nil="true"/>
    <PublishingExpirationDate xmlns="http://schemas.microsoft.com/sharepoint/v3" xsi:nil="true"/>
    <PublishingStartDate xmlns="http://schemas.microsoft.com/sharepoint/v3" xsi:nil="true"/>
    <HideMe xmlns="a0e9d492-aae1-42ec-9904-4fd688908c79">false</HideM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45C2AC-B1E1-4F54-B0B7-AF30B976B9CC}"/>
</file>

<file path=customXml/itemProps2.xml><?xml version="1.0" encoding="utf-8"?>
<ds:datastoreItem xmlns:ds="http://schemas.openxmlformats.org/officeDocument/2006/customXml" ds:itemID="{8D49F46F-A98E-42BE-8BCE-641943ED0AF7}">
  <ds:schemaRefs>
    <ds:schemaRef ds:uri="http://schemas.microsoft.com/office/infopath/2007/PartnerControls"/>
    <ds:schemaRef ds:uri="http://purl.org/dc/dcmitype/"/>
    <ds:schemaRef ds:uri="http://purl.org/dc/elements/1.1/"/>
    <ds:schemaRef ds:uri="http://www.w3.org/XML/1998/namespace"/>
    <ds:schemaRef ds:uri="http://schemas.microsoft.com/sharepoint/v3"/>
    <ds:schemaRef ds:uri="http://schemas.microsoft.com/office/2006/documentManagement/types"/>
    <ds:schemaRef ds:uri="358ffdc4-ddff-4a1a-b3e3-43baa810e0b1"/>
    <ds:schemaRef ds:uri="http://schemas.microsoft.com/office/2006/metadata/properties"/>
    <ds:schemaRef ds:uri="http://schemas.openxmlformats.org/package/2006/metadata/core-properties"/>
    <ds:schemaRef ds:uri="2c41a6d8-f380-4b25-8266-40fd55739ea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A059D0D-D1C8-42F1-AD61-866A9457C8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71880</TotalTime>
  <Words>404</Words>
  <Application>Microsoft Office PowerPoint</Application>
  <PresentationFormat>Widescreen</PresentationFormat>
  <Paragraphs>128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Bradley Hand ITC</vt:lpstr>
      <vt:lpstr>Brush Script MT</vt:lpstr>
      <vt:lpstr>Calibri</vt:lpstr>
      <vt:lpstr>Open Sans</vt:lpstr>
      <vt:lpstr>Trebuchet MS</vt:lpstr>
      <vt:lpstr>Wingdings</vt:lpstr>
      <vt:lpstr>1_Default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Vancouver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Greeenst City and Financial Tools</dc:title>
  <dc:creator>cctsd</dc:creator>
  <cp:lastModifiedBy>Karen J Apple</cp:lastModifiedBy>
  <cp:revision>1306</cp:revision>
  <cp:lastPrinted>2021-10-01T15:52:36Z</cp:lastPrinted>
  <dcterms:created xsi:type="dcterms:W3CDTF">2008-03-26T19:27:13Z</dcterms:created>
  <dcterms:modified xsi:type="dcterms:W3CDTF">2021-12-13T18:07:19Z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0x0101007C8251BA06842D4EAB9D9C84F4C2F6A2</vt:lpwstr>
  </property>
</Properties>
</file>