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291" r:id="rId4"/>
    <p:sldMasterId id="2147484299" r:id="rId5"/>
    <p:sldMasterId id="2147484314" r:id="rId6"/>
    <p:sldMasterId id="2147484319" r:id="rId7"/>
  </p:sldMasterIdLst>
  <p:notesMasterIdLst>
    <p:notesMasterId r:id="rId43"/>
  </p:notesMasterIdLst>
  <p:handoutMasterIdLst>
    <p:handoutMasterId r:id="rId44"/>
  </p:handoutMasterIdLst>
  <p:sldIdLst>
    <p:sldId id="444" r:id="rId8"/>
    <p:sldId id="3111" r:id="rId9"/>
    <p:sldId id="3112" r:id="rId10"/>
    <p:sldId id="3113" r:id="rId11"/>
    <p:sldId id="3114" r:id="rId12"/>
    <p:sldId id="3115" r:id="rId13"/>
    <p:sldId id="318" r:id="rId14"/>
    <p:sldId id="321" r:id="rId15"/>
    <p:sldId id="276" r:id="rId16"/>
    <p:sldId id="295" r:id="rId17"/>
    <p:sldId id="322" r:id="rId18"/>
    <p:sldId id="323" r:id="rId19"/>
    <p:sldId id="286" r:id="rId20"/>
    <p:sldId id="324" r:id="rId21"/>
    <p:sldId id="280" r:id="rId22"/>
    <p:sldId id="297" r:id="rId23"/>
    <p:sldId id="308" r:id="rId24"/>
    <p:sldId id="278" r:id="rId25"/>
    <p:sldId id="326" r:id="rId26"/>
    <p:sldId id="325" r:id="rId27"/>
    <p:sldId id="327" r:id="rId28"/>
    <p:sldId id="306" r:id="rId29"/>
    <p:sldId id="282" r:id="rId30"/>
    <p:sldId id="283" r:id="rId31"/>
    <p:sldId id="284" r:id="rId32"/>
    <p:sldId id="285" r:id="rId33"/>
    <p:sldId id="256" r:id="rId34"/>
    <p:sldId id="259" r:id="rId35"/>
    <p:sldId id="261" r:id="rId36"/>
    <p:sldId id="260" r:id="rId37"/>
    <p:sldId id="263" r:id="rId38"/>
    <p:sldId id="268" r:id="rId39"/>
    <p:sldId id="265" r:id="rId40"/>
    <p:sldId id="266" r:id="rId41"/>
    <p:sldId id="267" r:id="rId42"/>
  </p:sldIdLst>
  <p:sldSz cx="12192000" cy="6858000"/>
  <p:notesSz cx="7010400" cy="9296400"/>
  <p:defaultTextStyle>
    <a:defPPr>
      <a:defRPr lang="en-US"/>
    </a:defPPr>
    <a:lvl1pPr algn="ctr" rtl="0" fontAlgn="base">
      <a:spcBef>
        <a:spcPct val="5000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5000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5000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5000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5000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achel Moscovich" initials="RM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E5C2"/>
    <a:srgbClr val="BF9024"/>
    <a:srgbClr val="FF9933"/>
    <a:srgbClr val="003860"/>
    <a:srgbClr val="27534E"/>
    <a:srgbClr val="0070C0"/>
    <a:srgbClr val="F5FA38"/>
    <a:srgbClr val="D0EAB4"/>
    <a:srgbClr val="ADDB7B"/>
    <a:srgbClr val="E7F4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3285BC-F69B-4FF0-BDD9-461C3B89CD50}" v="5" dt="2022-02-15T22:30:18.5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89" autoAdjust="0"/>
    <p:restoredTop sz="95652" autoAdjust="0"/>
  </p:normalViewPr>
  <p:slideViewPr>
    <p:cSldViewPr snapToGrid="0">
      <p:cViewPr varScale="1">
        <p:scale>
          <a:sx n="86" d="100"/>
          <a:sy n="86" d="100"/>
        </p:scale>
        <p:origin x="186" y="6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25" d="100"/>
          <a:sy n="25" d="100"/>
        </p:scale>
        <p:origin x="4224" y="176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76" tIns="46389" rIns="92776" bIns="46389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938" y="1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76" tIns="46389" rIns="92776" bIns="46389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966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76" tIns="46389" rIns="92776" bIns="46389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938" y="8829966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76" tIns="46389" rIns="92776" bIns="46389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/>
            </a:lvl1pPr>
          </a:lstStyle>
          <a:p>
            <a:pPr>
              <a:defRPr/>
            </a:pPr>
            <a:fld id="{22DAACD1-C735-44D6-93D3-DF9B715240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047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76" tIns="46389" rIns="92776" bIns="46389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938" y="1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76" tIns="46389" rIns="92776" bIns="46389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7988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415792"/>
            <a:ext cx="560832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76" tIns="46389" rIns="92776" bIns="463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966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76" tIns="46389" rIns="92776" bIns="46389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938" y="8829966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76" tIns="46389" rIns="92776" bIns="46389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/>
            </a:lvl1pPr>
          </a:lstStyle>
          <a:p>
            <a:pPr>
              <a:defRPr/>
            </a:pPr>
            <a:fld id="{37201138-DA97-4D10-8B12-9F5DC6B7BD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7328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6913"/>
            <a:ext cx="6197600" cy="3486150"/>
          </a:xfrm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itchFamily="34" charset="0"/>
              <a:ea typeface="ＭＳ Ｐゴシック" pitchFamily="-6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984205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marL="0" marR="0" lvl="0" indent="0" algn="r" defTabSz="409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5B893F-3D32-41B2-8591-DF6BF3EA740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4091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768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7075"/>
            <a:ext cx="6400800" cy="36004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68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31983" y="4559394"/>
            <a:ext cx="5852391" cy="4233863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marL="0" marR="0" lvl="0" indent="0" algn="r" defTabSz="3869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AC24CC-D65A-44AE-A324-D07371ECA9E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3869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604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7075"/>
            <a:ext cx="6400800" cy="36004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04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31984" y="4559395"/>
            <a:ext cx="5852391" cy="4233863"/>
          </a:xfrm>
          <a:noFill/>
          <a:ln/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marL="0" marR="0" lvl="0" indent="0" algn="r" defTabSz="3869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5ED1FB-8925-4027-A2E2-6E4F12B0E2F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3869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624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7075"/>
            <a:ext cx="6400800" cy="36004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24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31984" y="4559395"/>
            <a:ext cx="5852391" cy="4233863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marL="0" marR="0" lvl="0" indent="0" algn="r" defTabSz="3869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5ED1FB-8925-4027-A2E2-6E4F12B0E2F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3869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624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7075"/>
            <a:ext cx="4800600" cy="36004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24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31984" y="4559395"/>
            <a:ext cx="5852391" cy="4233863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marL="0" marR="0" lvl="0" indent="0" algn="r" defTabSz="3869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5ED1FB-8925-4027-A2E2-6E4F12B0E2F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3869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624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7075"/>
            <a:ext cx="6400800" cy="36004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24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31984" y="4559395"/>
            <a:ext cx="5852391" cy="4233863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marL="0" marR="0" lvl="0" indent="0" algn="r" defTabSz="409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5B893F-3D32-41B2-8591-DF6BF3EA740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4091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768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7075"/>
            <a:ext cx="6400800" cy="36004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68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31983" y="4559394"/>
            <a:ext cx="5852391" cy="4233863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2966" y="9119326"/>
            <a:ext cx="3170582" cy="48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tabLst>
                <a:tab pos="659075" algn="l"/>
                <a:tab pos="1321335" algn="l"/>
                <a:tab pos="1980409" algn="l"/>
                <a:tab pos="2642669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5042" indent="-286554" eaLnBrk="0" hangingPunct="0">
              <a:tabLst>
                <a:tab pos="659075" algn="l"/>
                <a:tab pos="1321335" algn="l"/>
                <a:tab pos="1980409" algn="l"/>
                <a:tab pos="2642669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6218" indent="-229243" eaLnBrk="0" hangingPunct="0">
              <a:tabLst>
                <a:tab pos="659075" algn="l"/>
                <a:tab pos="1321335" algn="l"/>
                <a:tab pos="1980409" algn="l"/>
                <a:tab pos="2642669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4704" indent="-229243" eaLnBrk="0" hangingPunct="0">
              <a:tabLst>
                <a:tab pos="659075" algn="l"/>
                <a:tab pos="1321335" algn="l"/>
                <a:tab pos="1980409" algn="l"/>
                <a:tab pos="2642669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3193" indent="-229243" eaLnBrk="0" hangingPunct="0">
              <a:tabLst>
                <a:tab pos="659075" algn="l"/>
                <a:tab pos="1321335" algn="l"/>
                <a:tab pos="1980409" algn="l"/>
                <a:tab pos="2642669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21679" indent="-229243" eaLnBrk="0" fontAlgn="base" hangingPunct="0">
              <a:spcBef>
                <a:spcPct val="0"/>
              </a:spcBef>
              <a:spcAft>
                <a:spcPct val="0"/>
              </a:spcAft>
              <a:tabLst>
                <a:tab pos="659075" algn="l"/>
                <a:tab pos="1321335" algn="l"/>
                <a:tab pos="1980409" algn="l"/>
                <a:tab pos="2642669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80166" indent="-229243" eaLnBrk="0" fontAlgn="base" hangingPunct="0">
              <a:spcBef>
                <a:spcPct val="0"/>
              </a:spcBef>
              <a:spcAft>
                <a:spcPct val="0"/>
              </a:spcAft>
              <a:tabLst>
                <a:tab pos="659075" algn="l"/>
                <a:tab pos="1321335" algn="l"/>
                <a:tab pos="1980409" algn="l"/>
                <a:tab pos="2642669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8654" indent="-229243" eaLnBrk="0" fontAlgn="base" hangingPunct="0">
              <a:spcBef>
                <a:spcPct val="0"/>
              </a:spcBef>
              <a:spcAft>
                <a:spcPct val="0"/>
              </a:spcAft>
              <a:tabLst>
                <a:tab pos="659075" algn="l"/>
                <a:tab pos="1321335" algn="l"/>
                <a:tab pos="1980409" algn="l"/>
                <a:tab pos="2642669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7141" indent="-229243" eaLnBrk="0" fontAlgn="base" hangingPunct="0">
              <a:spcBef>
                <a:spcPct val="0"/>
              </a:spcBef>
              <a:spcAft>
                <a:spcPct val="0"/>
              </a:spcAft>
              <a:tabLst>
                <a:tab pos="659075" algn="l"/>
                <a:tab pos="1321335" algn="l"/>
                <a:tab pos="1980409" algn="l"/>
                <a:tab pos="2642669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59075" algn="l"/>
                <a:tab pos="1321335" algn="l"/>
                <a:tab pos="1980409" algn="l"/>
                <a:tab pos="2642669" algn="l"/>
              </a:tabLst>
              <a:defRPr/>
            </a:pPr>
            <a:fld id="{844322B4-DFEF-4244-A8FB-DBC8410A5E9D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659075" algn="l"/>
                  <a:tab pos="1321335" algn="l"/>
                  <a:tab pos="1980409" algn="l"/>
                  <a:tab pos="2642669" algn="l"/>
                </a:tabLst>
                <a:defRPr/>
              </a:pPr>
              <a:t>19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0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8788" y="727075"/>
            <a:ext cx="6399212" cy="3600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2184" y="4559665"/>
            <a:ext cx="5852492" cy="423291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marL="0" marR="0" lvl="0" indent="0" algn="r" defTabSz="409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64BFA7-DAE6-41AA-A046-9DFDC64DD29C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4091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358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7075"/>
            <a:ext cx="6400800" cy="36004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58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31983" y="4559394"/>
            <a:ext cx="5852391" cy="4233863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marL="0" marR="0" lvl="0" indent="0" algn="r" defTabSz="409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AC24CC-D65A-44AE-A324-D07371ECA9E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4091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604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7075"/>
            <a:ext cx="6400800" cy="36004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04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31983" y="4559394"/>
            <a:ext cx="5852391" cy="4233863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marL="0" marR="0" lvl="0" indent="0" algn="r" defTabSz="3869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64BFA7-DAE6-41AA-A046-9DFDC64DD29C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3869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358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7075"/>
            <a:ext cx="6400800" cy="36004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58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31984" y="4559395"/>
            <a:ext cx="5852391" cy="4233863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6913"/>
            <a:ext cx="6197600" cy="3486150"/>
          </a:xfrm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itchFamily="34" charset="0"/>
              <a:ea typeface="ＭＳ Ｐゴシック" pitchFamily="-6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298962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marL="0" marR="0" lvl="0" indent="0" algn="r" defTabSz="3869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64BFA7-DAE6-41AA-A046-9DFDC64DD29C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3869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358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7075"/>
            <a:ext cx="6400800" cy="36004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58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31984" y="4559395"/>
            <a:ext cx="5852391" cy="4233863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marL="0" marR="0" lvl="0" indent="0" algn="r" defTabSz="3869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64BFA7-DAE6-41AA-A046-9DFDC64DD29C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3869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358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7075"/>
            <a:ext cx="6400800" cy="36004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58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31984" y="4559395"/>
            <a:ext cx="5852391" cy="4233863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marL="0" marR="0" lvl="0" indent="0" algn="r" defTabSz="3869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64BFA7-DAE6-41AA-A046-9DFDC64DD29C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3869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358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7075"/>
            <a:ext cx="6400800" cy="36004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58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31984" y="4559395"/>
            <a:ext cx="5852391" cy="4233863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6913"/>
            <a:ext cx="6197600" cy="3486150"/>
          </a:xfrm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itchFamily="34" charset="0"/>
              <a:ea typeface="ＭＳ Ｐゴシック" pitchFamily="-6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40546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6913"/>
            <a:ext cx="6197600" cy="3486150"/>
          </a:xfrm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itchFamily="34" charset="0"/>
              <a:ea typeface="ＭＳ Ｐゴシック" pitchFamily="-6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323250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6913"/>
            <a:ext cx="6197600" cy="3486150"/>
          </a:xfrm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itchFamily="34" charset="0"/>
              <a:ea typeface="ＭＳ Ｐゴシック" pitchFamily="-6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419848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6913"/>
            <a:ext cx="6197600" cy="3486150"/>
          </a:xfrm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itchFamily="34" charset="0"/>
              <a:ea typeface="ＭＳ Ｐゴシック" pitchFamily="-6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42836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marL="0" marR="0" lvl="0" indent="0" algn="r" defTabSz="409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AC24CC-D65A-44AE-A324-D07371ECA9E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4091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604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7075"/>
            <a:ext cx="6400800" cy="36004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04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31983" y="4559394"/>
            <a:ext cx="5852391" cy="4233863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marL="0" marR="0" lvl="0" indent="0" algn="r" defTabSz="409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210C8-954B-4CA3-A7D6-6B80B04F4E1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4091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440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7075"/>
            <a:ext cx="6400800" cy="36004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40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31983" y="4559394"/>
            <a:ext cx="5852391" cy="4233863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marL="0" marR="0" lvl="0" indent="0" algn="r" defTabSz="409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5B893F-3D32-41B2-8591-DF6BF3EA740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4091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768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7075"/>
            <a:ext cx="6400800" cy="36004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68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31983" y="4559394"/>
            <a:ext cx="5852391" cy="4233863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FB6660-9442-4D5B-8FE6-1CB0820601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73673"/>
      </p:ext>
    </p:extLst>
  </p:cSld>
  <p:clrMapOvr>
    <a:masterClrMapping/>
  </p:clrMapOvr>
  <p:transition spd="med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43A547-8FD5-464A-8BFB-9A3D67898453}" type="datetime1">
              <a:rPr lang="en-US"/>
              <a:pPr/>
              <a:t>2/15/2022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B564E1-F2FE-40E7-8A0E-63489F85EE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491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23C80F-C66D-4CD1-8816-429E3D449670}" type="datetime1">
              <a:rPr lang="en-US"/>
              <a:pPr/>
              <a:t>2/15/2022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B302F9-B9C2-43BB-BE58-163E711EAC5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9576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1F4A13-5316-4289-A4E7-B581E7C4737C}" type="datetime1">
              <a:rPr lang="en-US"/>
              <a:pPr/>
              <a:t>2/15/2022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200A44-B615-434C-BCD3-F8D76F69374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2196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5715000"/>
          </a:xfr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5715000"/>
          </a:xfr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A0BF4B-191C-4D7B-B3E9-B7670435B132}" type="datetime1">
              <a:rPr lang="en-US"/>
              <a:pPr/>
              <a:t>2/15/2022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668427-F742-4B41-AE81-5FFE2CA3082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0408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9652000" cy="1143000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095500"/>
          </a:xfrm>
        </p:spPr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848100"/>
            <a:ext cx="10972800" cy="2095500"/>
          </a:xfrm>
        </p:spPr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D9718C-A142-4B71-B66E-0A2B67E417FC}" type="datetime1">
              <a:rPr lang="en-US"/>
              <a:pPr/>
              <a:t>2/15/2022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87547D-0BFD-4F69-81D2-9C4831488F9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3255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CA"/>
              <a:t>Click to edit Master subtitle style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26315D-583D-4BE2-A19C-9659E0605901}" type="datetime1">
              <a:rPr lang="en-US"/>
              <a:pPr/>
              <a:t>2/15/2022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1E5248-BFBE-41FD-9793-CD76BC3655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9109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presentationheader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0"/>
          <p:cNvSpPr txBox="1">
            <a:spLocks noChangeArrowheads="1"/>
          </p:cNvSpPr>
          <p:nvPr userDrawn="1"/>
        </p:nvSpPr>
        <p:spPr bwMode="auto">
          <a:xfrm>
            <a:off x="203200" y="533401"/>
            <a:ext cx="172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4" rIns="91429" bIns="45714">
            <a:spAutoFit/>
          </a:bodyPr>
          <a:lstStyle/>
          <a:p>
            <a:pPr algn="l">
              <a:defRPr/>
            </a:pPr>
            <a:endParaRPr lang="en-US" b="0">
              <a:solidFill>
                <a:srgbClr val="003366"/>
              </a:solidFill>
              <a:ea typeface="ＭＳ Ｐゴシック" pitchFamily="-64" charset="-128"/>
            </a:endParaRPr>
          </a:p>
        </p:txBody>
      </p:sp>
      <p:pic>
        <p:nvPicPr>
          <p:cNvPr id="8" name="Picture 1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6172201"/>
            <a:ext cx="17018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1"/>
          <p:cNvSpPr>
            <a:spLocks noChangeArrowheads="1"/>
          </p:cNvSpPr>
          <p:nvPr userDrawn="1"/>
        </p:nvSpPr>
        <p:spPr bwMode="auto">
          <a:xfrm>
            <a:off x="7385052" y="-50800"/>
            <a:ext cx="4703233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 anchor="ctr"/>
          <a:lstStyle/>
          <a:p>
            <a:pPr algn="r">
              <a:spcBef>
                <a:spcPct val="0"/>
              </a:spcBef>
              <a:defRPr/>
            </a:pPr>
            <a:r>
              <a:rPr lang="en-US" b="0">
                <a:solidFill>
                  <a:srgbClr val="FFFFFF"/>
                </a:solidFill>
                <a:latin typeface="Trebuchet MS" charset="0"/>
                <a:ea typeface="ＭＳ Ｐゴシック" charset="-128"/>
                <a:cs typeface="ＭＳ Ｐゴシック" charset="-128"/>
              </a:rPr>
              <a:t>Confidential Draft for Discussion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0" y="1981200"/>
            <a:ext cx="50800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7200" y="1981200"/>
            <a:ext cx="50800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56813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9882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CF798-F9A9-405F-9712-B250233CCA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B3C201-6247-405D-A658-E1FB222551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ADEBD9-424A-4679-B5F4-BABB12FFD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BF89F-D943-4516-BD61-08ED6D47BE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9631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5B391-88D6-4C4C-AD23-183E71DE5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92F21-DB21-44EC-8798-B8EFA3675A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FE637-65AF-4D9A-B38E-DBC538299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BF89F-D943-4516-BD61-08ED6D47BE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137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E43E4-C9C2-4AEA-82C3-8E38F31FAC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284262"/>
      </p:ext>
    </p:extLst>
  </p:cSld>
  <p:clrMapOvr>
    <a:masterClrMapping/>
  </p:clrMapOvr>
  <p:transition spd="med">
    <p:zo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3495D-E9FB-4629-B1A7-D408C51EF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B9BA22-FC14-48B1-AAE3-461035BA80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DAD7F2-C6CF-49F3-B184-62FFDEAA49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E56BD0-4314-4A49-9B5D-C7A2EF46D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BF89F-D943-4516-BD61-08ED6D47BE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579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F7AC6-D3FE-48BF-A163-BCE791561F24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68EF1-307A-4E6B-8F0C-270E911F5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5349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F7AC6-D3FE-48BF-A163-BCE791561F24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68EF1-307A-4E6B-8F0C-270E911F5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8904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F7AC6-D3FE-48BF-A163-BCE791561F24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68EF1-307A-4E6B-8F0C-270E911F5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1872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F7AC6-D3FE-48BF-A163-BCE791561F24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68EF1-307A-4E6B-8F0C-270E911F5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5424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F7AC6-D3FE-48BF-A163-BCE791561F24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68EF1-307A-4E6B-8F0C-270E911F5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6373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F7AC6-D3FE-48BF-A163-BCE791561F24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68EF1-307A-4E6B-8F0C-270E911F5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60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F7AC6-D3FE-48BF-A163-BCE791561F24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68EF1-307A-4E6B-8F0C-270E911F5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8015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F7AC6-D3FE-48BF-A163-BCE791561F24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68EF1-307A-4E6B-8F0C-270E911F5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2016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F7AC6-D3FE-48BF-A163-BCE791561F24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68EF1-307A-4E6B-8F0C-270E911F5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43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presentationheader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203200" y="533401"/>
            <a:ext cx="172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4" rIns="91429" bIns="45714">
            <a:spAutoFit/>
          </a:bodyPr>
          <a:lstStyle/>
          <a:p>
            <a:pPr algn="l">
              <a:defRPr/>
            </a:pPr>
            <a:endParaRPr lang="en-US" b="0">
              <a:solidFill>
                <a:srgbClr val="003366"/>
              </a:solidFill>
              <a:ea typeface="ＭＳ Ｐゴシック" pitchFamily="-64" charset="-128"/>
            </a:endParaRPr>
          </a:p>
        </p:txBody>
      </p:sp>
      <p:pic>
        <p:nvPicPr>
          <p:cNvPr id="6" name="Picture 23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6172201"/>
            <a:ext cx="17018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55" name="Rectangle 27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3528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6C3F96-8F6B-4859-855E-DB36C550729F}" type="datetime1">
              <a:rPr lang="en-US"/>
              <a:pPr/>
              <a:t>2/15/2022</a:t>
            </a:fld>
            <a:endParaRPr lang="en-US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09600" y="6457950"/>
            <a:ext cx="1016000" cy="3238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Page </a:t>
            </a:r>
            <a:fld id="{C78E9D8D-F04D-4620-BCEB-A2F309C14F0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0137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F7AC6-D3FE-48BF-A163-BCE791561F24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68EF1-307A-4E6B-8F0C-270E911F5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1484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F7AC6-D3FE-48BF-A163-BCE791561F24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68EF1-307A-4E6B-8F0C-270E911F5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479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B2310E-794F-49C0-8B68-3046758CEF63}" type="datetime1">
              <a:rPr lang="en-US"/>
              <a:pPr/>
              <a:t>2/15/2022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8BE28D-C9C7-4108-8C55-19CA894D6C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079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6FDB32-FD29-4389-8B79-F87B09E1FC47}" type="datetime1">
              <a:rPr lang="en-US"/>
              <a:pPr/>
              <a:t>2/15/2022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A58295-D907-46F2-82F8-1968EC93F94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955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513261-72EF-45CE-B2A3-DB893577467F}" type="datetime1">
              <a:rPr lang="en-US"/>
              <a:pPr/>
              <a:t>2/15/2022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251857-1D3F-48B5-B098-05ABD932F9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61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BD082A-8BEB-4CEF-910D-85B974E5A922}" type="datetime1">
              <a:rPr lang="en-US"/>
              <a:pPr/>
              <a:t>2/15/2022</a:t>
            </a:fld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8ADD8F-1EF5-499C-B8D4-01D5D0E8214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713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477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97F095-9DF4-4C12-93D5-05D7E0909B04}" type="datetime1">
              <a:rPr lang="en-US"/>
              <a:pPr/>
              <a:t>2/15/2022</a:t>
            </a:fld>
            <a:endParaRPr lang="en-US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39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algn="l">
              <a:spcBef>
                <a:spcPct val="0"/>
              </a:spcBef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spcBef>
                <a:spcPct val="0"/>
              </a:spcBef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spcBef>
                <a:spcPct val="0"/>
              </a:spcBef>
              <a:defRPr/>
            </a:pPr>
            <a:fld id="{6B93275C-B3B7-42BA-BD71-925CD9A0922E}" type="slidenum">
              <a:rPr lang="en-US">
                <a:solidFill>
                  <a:srgbClr val="000000"/>
                </a:solidFill>
              </a:rPr>
              <a:pPr>
                <a:spcBef>
                  <a:spcPct val="0"/>
                </a:spcBef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" y="0"/>
            <a:ext cx="1219069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669" y="1222225"/>
            <a:ext cx="12293245" cy="57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3206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3" r:id="rId1"/>
    <p:sldLayoutId id="2147484298" r:id="rId2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206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206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206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206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206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27" name="Picture 7" descr="presentationheader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28600"/>
            <a:ext cx="9652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1029" name="Picture 9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2" name="Text Box 10"/>
          <p:cNvSpPr txBox="1">
            <a:spLocks noChangeArrowheads="1"/>
          </p:cNvSpPr>
          <p:nvPr userDrawn="1"/>
        </p:nvSpPr>
        <p:spPr bwMode="auto">
          <a:xfrm>
            <a:off x="203200" y="533401"/>
            <a:ext cx="172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4" rIns="91429" bIns="45714">
            <a:spAutoFit/>
          </a:bodyPr>
          <a:lstStyle/>
          <a:p>
            <a:pPr algn="l">
              <a:defRPr/>
            </a:pPr>
            <a:endParaRPr lang="en-US" b="0">
              <a:solidFill>
                <a:srgbClr val="003366"/>
              </a:solidFill>
              <a:ea typeface="ＭＳ Ｐゴシック" pitchFamily="-64" charset="-128"/>
            </a:endParaRPr>
          </a:p>
        </p:txBody>
      </p:sp>
      <p:sp>
        <p:nvSpPr>
          <p:cNvPr id="18445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213600" y="6457950"/>
            <a:ext cx="28448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100"/>
            </a:lvl1pPr>
          </a:lstStyle>
          <a:p>
            <a:fld id="{EC68D66D-53C0-4251-BF6E-F3F419F42FAC}" type="datetime1">
              <a:rPr lang="en-US" b="0">
                <a:solidFill>
                  <a:srgbClr val="3E7FC6"/>
                </a:solidFill>
                <a:latin typeface="Trebuchet MS" pitchFamily="34" charset="0"/>
                <a:ea typeface="ＭＳ Ｐゴシック" pitchFamily="-64" charset="-128"/>
              </a:rPr>
              <a:pPr/>
              <a:t>2/15/2022</a:t>
            </a:fld>
            <a:endParaRPr lang="en-US" b="0">
              <a:solidFill>
                <a:srgbClr val="3E7FC6"/>
              </a:solidFill>
              <a:latin typeface="Trebuchet MS" pitchFamily="34" charset="0"/>
              <a:ea typeface="ＭＳ Ｐゴシック" pitchFamily="-64" charset="-128"/>
            </a:endParaRPr>
          </a:p>
        </p:txBody>
      </p:sp>
      <p:sp>
        <p:nvSpPr>
          <p:cNvPr id="1844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30400" y="6457950"/>
            <a:ext cx="49784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100" b="0" i="0" baseline="0">
                <a:latin typeface="Trebuchet M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3E7FC6"/>
              </a:solidFill>
            </a:endParaRPr>
          </a:p>
        </p:txBody>
      </p:sp>
      <p:sp>
        <p:nvSpPr>
          <p:cNvPr id="18447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534150"/>
            <a:ext cx="101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100"/>
            </a:lvl1pPr>
          </a:lstStyle>
          <a:p>
            <a:fld id="{7B7BB26E-04AF-484B-8442-525863943878}" type="slidenum">
              <a:rPr lang="en-US" b="0">
                <a:solidFill>
                  <a:srgbClr val="3E7FC6"/>
                </a:solidFill>
                <a:latin typeface="Trebuchet MS" pitchFamily="34" charset="0"/>
                <a:ea typeface="ＭＳ Ｐゴシック" pitchFamily="-64" charset="-128"/>
              </a:rPr>
              <a:pPr/>
              <a:t>‹#›</a:t>
            </a:fld>
            <a:endParaRPr lang="en-US" b="0">
              <a:solidFill>
                <a:srgbClr val="3E7FC6"/>
              </a:solidFill>
              <a:latin typeface="Trebuchet MS" pitchFamily="34" charset="0"/>
              <a:ea typeface="ＭＳ Ｐゴシック" pitchFamily="-64" charset="-128"/>
            </a:endParaRPr>
          </a:p>
        </p:txBody>
      </p:sp>
      <p:sp>
        <p:nvSpPr>
          <p:cNvPr id="2061" name="Rectangle 13"/>
          <p:cNvSpPr>
            <a:spLocks noChangeArrowheads="1"/>
          </p:cNvSpPr>
          <p:nvPr userDrawn="1"/>
        </p:nvSpPr>
        <p:spPr bwMode="auto">
          <a:xfrm>
            <a:off x="1618704" y="6348740"/>
            <a:ext cx="369395" cy="523220"/>
          </a:xfrm>
          <a:prstGeom prst="rect">
            <a:avLst/>
          </a:prstGeom>
          <a:solidFill>
            <a:schemeClr val="bg1"/>
          </a:solidFill>
          <a:ln w="31750">
            <a:noFill/>
            <a:miter lim="800000"/>
            <a:headEnd/>
            <a:tailEnd/>
          </a:ln>
          <a:effectLst/>
        </p:spPr>
        <p:txBody>
          <a:bodyPr wrap="none" lIns="182880" tIns="137160" rIns="182880" bIns="137160" anchor="ctr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endParaRPr lang="en-US" sz="2000" b="0">
              <a:solidFill>
                <a:srgbClr val="3E7FC6"/>
              </a:solidFill>
              <a:latin typeface="Trebuchet MS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035" name="Picture 12" descr="emblem-GC2020_RGB.eps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701" y="6124575"/>
            <a:ext cx="4239684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7623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0" r:id="rId1"/>
    <p:sldLayoutId id="2147484301" r:id="rId2"/>
    <p:sldLayoutId id="2147484302" r:id="rId3"/>
    <p:sldLayoutId id="2147484303" r:id="rId4"/>
    <p:sldLayoutId id="2147484304" r:id="rId5"/>
    <p:sldLayoutId id="2147484305" r:id="rId6"/>
    <p:sldLayoutId id="2147484306" r:id="rId7"/>
    <p:sldLayoutId id="2147484307" r:id="rId8"/>
    <p:sldLayoutId id="2147484308" r:id="rId9"/>
    <p:sldLayoutId id="2147484309" r:id="rId10"/>
    <p:sldLayoutId id="2147484310" r:id="rId11"/>
    <p:sldLayoutId id="2147484311" r:id="rId12"/>
    <p:sldLayoutId id="2147484312" r:id="rId13"/>
    <p:sldLayoutId id="2147484313" r:id="rId1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rebuchet MS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rebuchet MS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rebuchet MS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rebuchet MS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rebuchet MS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rebuchet MS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rebuchet MS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rebuchet M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3E7FC6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3E7FC6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3E7FC6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3E7FC6"/>
          </a:solidFill>
          <a:latin typeface="+mn-lt"/>
          <a:ea typeface="ＭＳ Ｐゴシック" charset="-128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3E7FC6"/>
          </a:solidFill>
          <a:latin typeface="+mn-lt"/>
          <a:ea typeface="ＭＳ Ｐゴシック" charset="-128"/>
        </a:defRPr>
      </a:lvl5pPr>
      <a:lvl6pPr marL="2513013" indent="-227013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3E7FC6"/>
          </a:solidFill>
          <a:latin typeface="+mn-lt"/>
          <a:ea typeface="ＭＳ Ｐゴシック" charset="-128"/>
        </a:defRPr>
      </a:lvl6pPr>
      <a:lvl7pPr marL="2970213" indent="-227013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3E7FC6"/>
          </a:solidFill>
          <a:latin typeface="+mn-lt"/>
          <a:ea typeface="ＭＳ Ｐゴシック" charset="-128"/>
        </a:defRPr>
      </a:lvl7pPr>
      <a:lvl8pPr marL="3427413" indent="-227013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3E7FC6"/>
          </a:solidFill>
          <a:latin typeface="+mn-lt"/>
          <a:ea typeface="ＭＳ Ｐゴシック" charset="-128"/>
        </a:defRPr>
      </a:lvl8pPr>
      <a:lvl9pPr marL="3884613" indent="-227013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3E7FC6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background pattern&#10;&#10;Description automatically generated">
            <a:extLst>
              <a:ext uri="{FF2B5EF4-FFF2-40B4-BE49-F238E27FC236}">
                <a16:creationId xmlns:a16="http://schemas.microsoft.com/office/drawing/2014/main" id="{8BE76A6A-0801-44C8-AB8D-56C491B01A5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3" y="5905496"/>
            <a:ext cx="1704524" cy="89335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9CC713-2384-4450-B5E6-3674D118B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6BD8C1-6420-45D8-9A03-FB34948B1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6EDA54-E6BB-4F5C-B00A-0F742A9B2F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fld id="{068BF89F-D943-4516-BD61-08ED6D47BE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572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5" r:id="rId1"/>
    <p:sldLayoutId id="2147484316" r:id="rId2"/>
    <p:sldLayoutId id="2147484317" r:id="rId3"/>
    <p:sldLayoutId id="2147484318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 Black" panose="020B0A040201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9F7AC6-D3FE-48BF-A163-BCE791561F24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C68EF1-307A-4E6B-8F0C-270E911F5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372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0" r:id="rId1"/>
    <p:sldLayoutId id="2147484321" r:id="rId2"/>
    <p:sldLayoutId id="2147484322" r:id="rId3"/>
    <p:sldLayoutId id="2147484323" r:id="rId4"/>
    <p:sldLayoutId id="2147484324" r:id="rId5"/>
    <p:sldLayoutId id="2147484325" r:id="rId6"/>
    <p:sldLayoutId id="2147484326" r:id="rId7"/>
    <p:sldLayoutId id="2147484327" r:id="rId8"/>
    <p:sldLayoutId id="2147484328" r:id="rId9"/>
    <p:sldLayoutId id="2147484329" r:id="rId10"/>
    <p:sldLayoutId id="214748433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USDOT/status/1491826977036189697?s=20&amp;t=89VL8Ct4xp-ZaisIHDBakg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jpeg"/><Relationship Id="rId18" Type="http://schemas.openxmlformats.org/officeDocument/2006/relationships/image" Target="../media/image63.jpeg"/><Relationship Id="rId26" Type="http://schemas.openxmlformats.org/officeDocument/2006/relationships/image" Target="../media/image71.png"/><Relationship Id="rId3" Type="http://schemas.openxmlformats.org/officeDocument/2006/relationships/image" Target="../media/image48.jpeg"/><Relationship Id="rId21" Type="http://schemas.openxmlformats.org/officeDocument/2006/relationships/image" Target="../media/image66.jpeg"/><Relationship Id="rId34" Type="http://schemas.openxmlformats.org/officeDocument/2006/relationships/image" Target="../media/image79.jpeg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17" Type="http://schemas.openxmlformats.org/officeDocument/2006/relationships/image" Target="../media/image62.jpeg"/><Relationship Id="rId25" Type="http://schemas.openxmlformats.org/officeDocument/2006/relationships/image" Target="../media/image70.png"/><Relationship Id="rId33" Type="http://schemas.openxmlformats.org/officeDocument/2006/relationships/image" Target="../media/image78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61.jpeg"/><Relationship Id="rId20" Type="http://schemas.openxmlformats.org/officeDocument/2006/relationships/image" Target="../media/image65.png"/><Relationship Id="rId29" Type="http://schemas.openxmlformats.org/officeDocument/2006/relationships/image" Target="../media/image7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24" Type="http://schemas.openxmlformats.org/officeDocument/2006/relationships/image" Target="../media/image69.png"/><Relationship Id="rId32" Type="http://schemas.openxmlformats.org/officeDocument/2006/relationships/image" Target="../media/image77.jpeg"/><Relationship Id="rId37" Type="http://schemas.openxmlformats.org/officeDocument/2006/relationships/image" Target="../media/image35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23" Type="http://schemas.openxmlformats.org/officeDocument/2006/relationships/image" Target="../media/image68.jpeg"/><Relationship Id="rId28" Type="http://schemas.openxmlformats.org/officeDocument/2006/relationships/image" Target="../media/image73.png"/><Relationship Id="rId36" Type="http://schemas.openxmlformats.org/officeDocument/2006/relationships/image" Target="../media/image81.jpeg"/><Relationship Id="rId10" Type="http://schemas.openxmlformats.org/officeDocument/2006/relationships/image" Target="../media/image55.png"/><Relationship Id="rId19" Type="http://schemas.openxmlformats.org/officeDocument/2006/relationships/image" Target="../media/image64.jpeg"/><Relationship Id="rId31" Type="http://schemas.openxmlformats.org/officeDocument/2006/relationships/image" Target="../media/image76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Relationship Id="rId14" Type="http://schemas.openxmlformats.org/officeDocument/2006/relationships/image" Target="../media/image59.jpeg"/><Relationship Id="rId22" Type="http://schemas.openxmlformats.org/officeDocument/2006/relationships/image" Target="../media/image67.png"/><Relationship Id="rId27" Type="http://schemas.openxmlformats.org/officeDocument/2006/relationships/image" Target="../media/image72.png"/><Relationship Id="rId30" Type="http://schemas.openxmlformats.org/officeDocument/2006/relationships/image" Target="../media/image75.jpeg"/><Relationship Id="rId35" Type="http://schemas.openxmlformats.org/officeDocument/2006/relationships/image" Target="../media/image8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8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8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8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8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9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17.png"/><Relationship Id="rId4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17.png"/><Relationship Id="rId4" Type="http://schemas.openxmlformats.org/officeDocument/2006/relationships/image" Target="../media/image25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17.png"/><Relationship Id="rId4" Type="http://schemas.openxmlformats.org/officeDocument/2006/relationships/image" Target="../media/image26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-1" y="1247773"/>
            <a:ext cx="12192000" cy="619127"/>
          </a:xfrm>
          <a:prstGeom prst="rect">
            <a:avLst/>
          </a:prstGeom>
          <a:solidFill>
            <a:schemeClr val="tx1">
              <a:alpha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905738" y="245693"/>
            <a:ext cx="6384822" cy="782676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endParaRPr lang="en-US" sz="360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843748" y="50023"/>
            <a:ext cx="9604945" cy="1086287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n-US" dirty="0">
                <a:solidFill>
                  <a:schemeClr val="accent5">
                    <a:lumMod val="9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of Phoenix Electric Vehicle Ad Hoc Committee</a:t>
            </a:r>
          </a:p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City Fleet &amp; Charging Infrastructure Subcommittee</a:t>
            </a:r>
            <a:endParaRPr lang="en-US" sz="320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135332" y="1253087"/>
            <a:ext cx="6529754" cy="851575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February 15, 2022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785F40-9A2E-4138-BF4B-4B2A86C7CA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067" b="6666"/>
          <a:stretch/>
        </p:blipFill>
        <p:spPr>
          <a:xfrm>
            <a:off x="-2" y="1866900"/>
            <a:ext cx="12192000" cy="4991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63178E-2F33-4074-A8B8-D14CD6449657}"/>
              </a:ext>
            </a:extLst>
          </p:cNvPr>
          <p:cNvSpPr txBox="1"/>
          <p:nvPr/>
        </p:nvSpPr>
        <p:spPr>
          <a:xfrm>
            <a:off x="5839966" y="6161646"/>
            <a:ext cx="6126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2023, VW ID. Buzz debuts in the US and will come in passenger, cargo and California camper versions.</a:t>
            </a:r>
          </a:p>
        </p:txBody>
      </p:sp>
    </p:spTree>
    <p:extLst>
      <p:ext uri="{BB962C8B-B14F-4D97-AF65-F5344CB8AC3E}">
        <p14:creationId xmlns:p14="http://schemas.microsoft.com/office/powerpoint/2010/main" val="186902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574"/>
            <a:ext cx="9143999" cy="76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5"/>
          <p:cNvSpPr txBox="1">
            <a:spLocks noChangeArrowheads="1"/>
          </p:cNvSpPr>
          <p:nvPr/>
        </p:nvSpPr>
        <p:spPr bwMode="auto">
          <a:xfrm>
            <a:off x="1752600" y="777002"/>
            <a:ext cx="8534400" cy="594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2179" tIns="31090" rIns="62179" bIns="31090">
            <a:spAutoFit/>
          </a:bodyPr>
          <a:lstStyle/>
          <a:p>
            <a:pPr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Why EVITP?</a:t>
            </a:r>
          </a:p>
        </p:txBody>
      </p: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2133600" y="1403835"/>
            <a:ext cx="7848600" cy="4583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2186" tIns="31093" rIns="62186" bIns="31093">
            <a:spAutoFit/>
          </a:bodyPr>
          <a:lstStyle/>
          <a:p>
            <a:pPr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EV Charging Infrastructure</a:t>
            </a:r>
          </a:p>
          <a:p>
            <a:pPr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endParaRPr lang="en-US" sz="400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816188" lvl="1" indent="-310927"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Training</a:t>
            </a:r>
          </a:p>
          <a:p>
            <a:pPr marL="816188" lvl="1" indent="-310927"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Education</a:t>
            </a:r>
          </a:p>
          <a:p>
            <a:pPr marL="816188" lvl="1" indent="-310927"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Safety, Safety, Safety</a:t>
            </a:r>
          </a:p>
          <a:p>
            <a:pPr marL="816188" lvl="1" indent="-310927"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Performance and Reliability</a:t>
            </a:r>
          </a:p>
          <a:p>
            <a:pPr marL="816188" lvl="1" indent="-310927"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Risk and Liability Reduction &amp; Safety. Reduces Risk First and Foremost for People and Property, also Governments, Financial Institutions, Insurers, and the EV Industry</a:t>
            </a:r>
          </a:p>
          <a:p>
            <a:pPr marL="505261" lvl="1"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endParaRPr lang="en-US" sz="800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505257" lvl="1"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r>
              <a:rPr lang="en-US" sz="24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816188" lvl="1" indent="-310927"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905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685"/>
            <a:ext cx="9144000" cy="80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5"/>
          <p:cNvSpPr txBox="1">
            <a:spLocks noChangeArrowheads="1"/>
          </p:cNvSpPr>
          <p:nvPr/>
        </p:nvSpPr>
        <p:spPr bwMode="auto">
          <a:xfrm>
            <a:off x="1524000" y="762001"/>
            <a:ext cx="9144000" cy="674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36" tIns="41469" rIns="82936" bIns="41469">
            <a:spAutoFit/>
          </a:bodyPr>
          <a:lstStyle/>
          <a:p>
            <a:pPr marL="311045" indent="-311045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Battery Fires Are Bad News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447800"/>
            <a:ext cx="9036425" cy="5029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64824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685"/>
            <a:ext cx="9144000" cy="80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5"/>
          <p:cNvSpPr txBox="1">
            <a:spLocks noChangeArrowheads="1"/>
          </p:cNvSpPr>
          <p:nvPr/>
        </p:nvSpPr>
        <p:spPr bwMode="auto">
          <a:xfrm>
            <a:off x="1524000" y="5878521"/>
            <a:ext cx="9144000" cy="556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36" tIns="41469" rIns="82936" bIns="41469">
            <a:spAutoFit/>
          </a:bodyPr>
          <a:lstStyle/>
          <a:p>
            <a:pPr marL="311045" indent="-311045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One Example, Battery Conference, 2022</a:t>
            </a:r>
          </a:p>
        </p:txBody>
      </p:sp>
      <p:sp>
        <p:nvSpPr>
          <p:cNvPr id="7" name="TextBox 15"/>
          <p:cNvSpPr txBox="1">
            <a:spLocks noChangeArrowheads="1"/>
          </p:cNvSpPr>
          <p:nvPr/>
        </p:nvSpPr>
        <p:spPr bwMode="auto">
          <a:xfrm>
            <a:off x="1524000" y="838200"/>
            <a:ext cx="9144000" cy="1265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36" tIns="41469" rIns="82936" bIns="41469">
            <a:spAutoFit/>
          </a:bodyPr>
          <a:lstStyle/>
          <a:p>
            <a:pPr marL="311045" indent="-311045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Salt River Project’s Response: </a:t>
            </a:r>
          </a:p>
          <a:p>
            <a:pPr marL="311045" indent="-311045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Comprehensive SAFETY Measures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2105026"/>
            <a:ext cx="6553200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44423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01" name="TextBox 15"/>
          <p:cNvSpPr txBox="1">
            <a:spLocks noChangeArrowheads="1"/>
          </p:cNvSpPr>
          <p:nvPr/>
        </p:nvSpPr>
        <p:spPr bwMode="auto">
          <a:xfrm>
            <a:off x="1524000" y="904164"/>
            <a:ext cx="9144000" cy="61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36" tIns="41469" rIns="82936" bIns="41469">
            <a:spAutoFit/>
          </a:bodyPr>
          <a:lstStyle/>
          <a:p>
            <a:pPr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Some EVITP Requirements/Precedents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685"/>
            <a:ext cx="9144000" cy="80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25280" y="1520556"/>
            <a:ext cx="8225280" cy="6480444"/>
          </a:xfrm>
          <a:prstGeom prst="rect">
            <a:avLst/>
          </a:prstGeom>
          <a:noFill/>
        </p:spPr>
        <p:txBody>
          <a:bodyPr wrap="square" lIns="82945" tIns="41473" rIns="82945" bIns="41473">
            <a:spAutoFit/>
          </a:bodyPr>
          <a:lstStyle/>
          <a:p>
            <a:pPr marL="311045" indent="-311045"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endParaRPr lang="en-US" sz="700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11045" indent="-311045"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8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CA Public Utilities Commission Safety Language Dec. 2016: SDG&amp;E, So. Cal. Edison, PG&amp;E</a:t>
            </a:r>
          </a:p>
          <a:p>
            <a:pPr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endParaRPr lang="en-US" sz="500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11045" indent="-311045"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8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Ports of Long Beach and Los Angeles</a:t>
            </a:r>
          </a:p>
          <a:p>
            <a:pPr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endParaRPr lang="en-US" sz="500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11045" indent="-311045"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8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Nevada Utility: NV Energy, Electric Highway</a:t>
            </a:r>
          </a:p>
          <a:p>
            <a:pPr marL="311045" indent="-311045"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endParaRPr lang="en-US" sz="500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11045" indent="-311045"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8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National Smart Cities Award: Columbus, OH</a:t>
            </a:r>
          </a:p>
          <a:p>
            <a:pPr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endParaRPr lang="en-US" sz="500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11045" indent="-311045"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8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Cities of Carson, Pico Rivera, Long Beach, Montebello, Maywood  &amp; Petaluma, CA</a:t>
            </a:r>
          </a:p>
          <a:p>
            <a:pPr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endParaRPr lang="en-US" sz="500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11045" indent="-311045"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8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AB 841: CARB &amp; CPUC - 1/1/22, CEC – 9/1/21</a:t>
            </a:r>
          </a:p>
          <a:p>
            <a:pPr marL="311045" indent="-311045"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endParaRPr lang="en-US" sz="500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11045" indent="-311045"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8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South Coast Air Quality Mgmt. District, and …</a:t>
            </a:r>
          </a:p>
          <a:p>
            <a:pPr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endParaRPr lang="en-US" sz="500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endParaRPr lang="en-US" sz="500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endParaRPr lang="en-US" sz="2900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11045" indent="-311045"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endParaRPr lang="en-US" sz="1100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11045" indent="-311045"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endParaRPr lang="en-US" sz="1100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11045" indent="-311045"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endParaRPr lang="en-US" sz="2900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endParaRPr lang="en-US" sz="1100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endParaRPr lang="en-US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endParaRPr lang="en-US" sz="2500" b="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2514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574"/>
            <a:ext cx="9143999" cy="76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5"/>
          <p:cNvSpPr txBox="1">
            <a:spLocks noChangeArrowheads="1"/>
          </p:cNvSpPr>
          <p:nvPr/>
        </p:nvSpPr>
        <p:spPr bwMode="auto">
          <a:xfrm>
            <a:off x="1752600" y="914401"/>
            <a:ext cx="8534400" cy="594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2179" tIns="31090" rIns="62179" bIns="31090">
            <a:spAutoFit/>
          </a:bodyPr>
          <a:lstStyle/>
          <a:p>
            <a:pPr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EVITP in U.S. DoT Guidance  </a:t>
            </a:r>
            <a:r>
              <a:rPr lang="en-US" sz="28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2/10/22 </a:t>
            </a:r>
          </a:p>
        </p:txBody>
      </p: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2133600" y="1576588"/>
            <a:ext cx="8458200" cy="46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2186" tIns="31093" rIns="62186" bIns="31093">
            <a:spAutoFit/>
          </a:bodyPr>
          <a:lstStyle/>
          <a:p>
            <a:pPr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600" b="0" dirty="0">
                <a:solidFill>
                  <a:prstClr val="black"/>
                </a:solidFill>
                <a:latin typeface="Calibri"/>
              </a:rPr>
              <a:t>“Installing, operating, and maintaining the NEVI Formula Program’s EV charging infrastructure will create new opportunities for workers in the electrical and other construction trades, … To ensure safety and high- quality delivery, each State Plan should consider the training and experience level of the workforce that is installing and maintaining EV charging infrastructure.  </a:t>
            </a:r>
            <a:r>
              <a:rPr lang="en-US" sz="2600" dirty="0">
                <a:solidFill>
                  <a:prstClr val="black"/>
                </a:solidFill>
                <a:latin typeface="Calibri"/>
              </a:rPr>
              <a:t>This includes ensuring the workforce is trained in high quality training programs like the Electric Vehicle Infrastructure Training Program (EVITP).”</a:t>
            </a:r>
          </a:p>
          <a:p>
            <a:pPr marL="816188" lvl="1" indent="-310927"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800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505257" lvl="1"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r>
              <a:rPr lang="en-US" sz="24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816188" lvl="1" indent="-310927"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15"/>
          <p:cNvSpPr txBox="1">
            <a:spLocks noChangeArrowheads="1"/>
          </p:cNvSpPr>
          <p:nvPr/>
        </p:nvSpPr>
        <p:spPr bwMode="auto">
          <a:xfrm>
            <a:off x="1524000" y="5882401"/>
            <a:ext cx="9143999" cy="860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2179" tIns="31090" rIns="62179" bIns="31090">
            <a:spAutoFit/>
          </a:bodyPr>
          <a:lstStyle/>
          <a:p>
            <a:pPr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r>
              <a:rPr lang="en-US" b="0" u="sng" dirty="0">
                <a:solidFill>
                  <a:prstClr val="black"/>
                </a:solidFill>
                <a:latin typeface="Calibri"/>
                <a:hlinkClick r:id="rId3"/>
              </a:rPr>
              <a:t>https://twitter.com/USDOT/status/1491826977036189697?s=20&amp;t=89VL8Ct4xp-ZaisIHDBakg</a:t>
            </a:r>
            <a:endParaRPr lang="en-US" b="0" dirty="0">
              <a:solidFill>
                <a:prstClr val="black"/>
              </a:solidFill>
              <a:latin typeface="Calibri"/>
            </a:endParaRPr>
          </a:p>
          <a:p>
            <a:pPr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60887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9" name="TextBox 15"/>
          <p:cNvSpPr txBox="1">
            <a:spLocks noChangeArrowheads="1"/>
          </p:cNvSpPr>
          <p:nvPr/>
        </p:nvSpPr>
        <p:spPr bwMode="auto">
          <a:xfrm>
            <a:off x="1524000" y="762000"/>
            <a:ext cx="9144000" cy="615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36" tIns="41469" rIns="82936" bIns="41469">
            <a:spAutoFit/>
          </a:bodyPr>
          <a:lstStyle/>
          <a:p>
            <a:pPr marL="311045" indent="-311045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https://evitp.org/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56160" y="5848454"/>
            <a:ext cx="8017920" cy="995090"/>
          </a:xfrm>
          <a:prstGeom prst="rect">
            <a:avLst/>
          </a:prstGeom>
          <a:noFill/>
        </p:spPr>
        <p:txBody>
          <a:bodyPr lIns="82945" tIns="41473" rIns="82945" bIns="41473">
            <a:spAutoFit/>
          </a:bodyPr>
          <a:lstStyle/>
          <a:p>
            <a:pPr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endParaRPr lang="en-US" sz="2500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11045" indent="-311045"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endParaRPr lang="en-US" sz="1100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endParaRPr lang="en-US" sz="2500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685"/>
            <a:ext cx="9144000" cy="80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/>
          <p:nvPr/>
        </p:nvPicPr>
        <p:blipFill>
          <a:blip r:embed="rId4"/>
          <a:stretch>
            <a:fillRect/>
          </a:stretch>
        </p:blipFill>
        <p:spPr>
          <a:xfrm>
            <a:off x="2156160" y="1447800"/>
            <a:ext cx="7879680" cy="524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3947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/>
          <p:cNvSpPr>
            <a:spLocks noChangeArrowheads="1"/>
          </p:cNvSpPr>
          <p:nvPr/>
        </p:nvSpPr>
        <p:spPr bwMode="auto">
          <a:xfrm>
            <a:off x="1524000" y="0"/>
            <a:ext cx="9144000" cy="72310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CCCCCC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27" tIns="41464" rIns="82927" bIns="41464" anchor="ctr"/>
          <a:lstStyle/>
          <a:p>
            <a:pPr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endParaRPr lang="en-US" b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56160" y="5848454"/>
            <a:ext cx="8017920" cy="995090"/>
          </a:xfrm>
          <a:prstGeom prst="rect">
            <a:avLst/>
          </a:prstGeom>
          <a:noFill/>
        </p:spPr>
        <p:txBody>
          <a:bodyPr lIns="82945" tIns="41473" rIns="82945" bIns="41473">
            <a:spAutoFit/>
          </a:bodyPr>
          <a:lstStyle/>
          <a:p>
            <a:pPr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endParaRPr lang="en-US" sz="2500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11045" indent="-311045"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endParaRPr lang="en-US" sz="1100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endParaRPr lang="en-US" sz="2500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685"/>
            <a:ext cx="9144000" cy="80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949526-5443-4D66-9C9C-7718772C91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1" y="1066801"/>
            <a:ext cx="9144000" cy="56538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2C5A18-EE7E-40FD-8815-18C89FD65B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4746" y="898168"/>
            <a:ext cx="3573255" cy="7782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86801" y="5105401"/>
            <a:ext cx="18742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latin typeface="Calibri"/>
              </a:rPr>
              <a:t>EVITP in All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latin typeface="Calibri"/>
              </a:rPr>
              <a:t>50 States</a:t>
            </a:r>
          </a:p>
        </p:txBody>
      </p:sp>
    </p:spTree>
    <p:extLst>
      <p:ext uri="{BB962C8B-B14F-4D97-AF65-F5344CB8AC3E}">
        <p14:creationId xmlns:p14="http://schemas.microsoft.com/office/powerpoint/2010/main" val="33336272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97120" y="5562600"/>
            <a:ext cx="8017920" cy="1029208"/>
          </a:xfrm>
          <a:prstGeom prst="rect">
            <a:avLst/>
          </a:prstGeom>
          <a:noFill/>
        </p:spPr>
        <p:txBody>
          <a:bodyPr lIns="82945" tIns="41473" rIns="82945" bIns="41473">
            <a:spAutoFit/>
          </a:bodyPr>
          <a:lstStyle/>
          <a:p>
            <a:pPr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endParaRPr lang="en-US" sz="2500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11045" indent="-311045"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endParaRPr lang="en-US" sz="1100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Map Pins Indicate Offices, Not Service Areas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685"/>
            <a:ext cx="9144000" cy="80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5"/>
          <p:cNvSpPr txBox="1">
            <a:spLocks noChangeArrowheads="1"/>
          </p:cNvSpPr>
          <p:nvPr/>
        </p:nvSpPr>
        <p:spPr bwMode="auto">
          <a:xfrm>
            <a:off x="1534080" y="832241"/>
            <a:ext cx="9144000" cy="586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36" tIns="41469" rIns="82936" bIns="41469">
            <a:spAutoFit/>
          </a:bodyPr>
          <a:lstStyle/>
          <a:p>
            <a:pPr marL="311045" indent="-311045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r>
              <a:rPr lang="en-US" sz="3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Arizona: 26 Electrical Contractor/Employers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1" y="1371600"/>
            <a:ext cx="5105400" cy="4675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5008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5" name="TextBox 15"/>
          <p:cNvSpPr txBox="1">
            <a:spLocks noChangeArrowheads="1"/>
          </p:cNvSpPr>
          <p:nvPr/>
        </p:nvSpPr>
        <p:spPr bwMode="auto">
          <a:xfrm>
            <a:off x="1828800" y="2842218"/>
            <a:ext cx="8534880" cy="967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36" tIns="41469" rIns="82936" bIns="41469">
            <a:spAutoFit/>
          </a:bodyPr>
          <a:lstStyle/>
          <a:p>
            <a:pPr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r>
              <a:rPr lang="en-US" sz="60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Questions?</a:t>
            </a:r>
          </a:p>
        </p:txBody>
      </p:sp>
      <p:sp>
        <p:nvSpPr>
          <p:cNvPr id="75786" name="TextBox 2"/>
          <p:cNvSpPr txBox="1">
            <a:spLocks noChangeArrowheads="1"/>
          </p:cNvSpPr>
          <p:nvPr/>
        </p:nvSpPr>
        <p:spPr bwMode="auto">
          <a:xfrm>
            <a:off x="2233920" y="1317436"/>
            <a:ext cx="7724160" cy="1501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r>
              <a:rPr lang="en-US" sz="6000" b="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Thank You</a:t>
            </a:r>
          </a:p>
          <a:p>
            <a:pPr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endParaRPr lang="en-US" b="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endParaRPr lang="en-US" b="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685"/>
            <a:ext cx="9144000" cy="80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5"/>
          <p:cNvSpPr txBox="1">
            <a:spLocks noChangeArrowheads="1"/>
          </p:cNvSpPr>
          <p:nvPr/>
        </p:nvSpPr>
        <p:spPr bwMode="auto">
          <a:xfrm>
            <a:off x="1904520" y="4876801"/>
            <a:ext cx="8534880" cy="1856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36" tIns="41469" rIns="82936" bIns="41469">
            <a:spAutoFit/>
          </a:bodyPr>
          <a:lstStyle/>
          <a:p>
            <a:pPr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r>
              <a:rPr lang="en-US" sz="40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Electric Vehicle Infrastructure </a:t>
            </a:r>
          </a:p>
          <a:p>
            <a:pPr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r>
              <a:rPr lang="en-US" sz="40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Training Program (EVITP) 4.0</a:t>
            </a:r>
          </a:p>
          <a:p>
            <a:pPr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endParaRPr lang="en-US" sz="4000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2612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794" y="4920945"/>
            <a:ext cx="12890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2" y="2759077"/>
            <a:ext cx="8223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556" y="1134855"/>
            <a:ext cx="1450645" cy="739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300" y="1572305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989" y="4284665"/>
            <a:ext cx="2741612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1" y="2667000"/>
            <a:ext cx="1622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1417638"/>
            <a:ext cx="205105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727326"/>
            <a:ext cx="15811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775" y="3641726"/>
            <a:ext cx="1905000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7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3597276"/>
            <a:ext cx="803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372" y="1504460"/>
            <a:ext cx="931863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9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505201"/>
            <a:ext cx="2090738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0" name="Pictur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140" y="4237039"/>
            <a:ext cx="1608137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673" y="2012855"/>
            <a:ext cx="22606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2" name="Picture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2" y="5470526"/>
            <a:ext cx="19018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3" name="Picture 1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268" y="5181600"/>
            <a:ext cx="1286333" cy="616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5" name="Picture 2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777" y="2788940"/>
            <a:ext cx="1190625" cy="686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6" name="Picture 2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335" y="2656912"/>
            <a:ext cx="700783" cy="874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8" name="Picture 2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50" y="4343400"/>
            <a:ext cx="1289050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9" name="Picture 27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1" y="5241925"/>
            <a:ext cx="629181" cy="702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0" name="Picture 2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058" y="5909282"/>
            <a:ext cx="784060" cy="799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1" name="Picture 29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628" y="5105401"/>
            <a:ext cx="1420372" cy="600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2" name="Picture 2048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432" y="5622927"/>
            <a:ext cx="1531938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4" name="Picture 206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815" y="3657600"/>
            <a:ext cx="1627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5" name="TextBox 2062"/>
          <p:cNvSpPr txBox="1">
            <a:spLocks noChangeArrowheads="1"/>
          </p:cNvSpPr>
          <p:nvPr/>
        </p:nvSpPr>
        <p:spPr bwMode="auto">
          <a:xfrm>
            <a:off x="1550988" y="832534"/>
            <a:ext cx="9117013" cy="539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9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EVITP Partner Advisors</a:t>
            </a:r>
          </a:p>
        </p:txBody>
      </p:sp>
      <p:pic>
        <p:nvPicPr>
          <p:cNvPr id="2087" name="Picture 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2209801"/>
            <a:ext cx="1463675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8" name="Picture 44" descr="C:\Users\Franz de\AppData\Local\Microsoft\Windows\Temporary Internet Files\Content.Outlook\ZFA24T30\SDGEconnectedlogo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590" y="4566210"/>
            <a:ext cx="1456531" cy="691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9" name="Picture 46" descr="Duke Energy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220" y="2895600"/>
            <a:ext cx="12477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0" name="Picture 46" descr="C:\Users\Franz de\Documents\MTD Marketing LLC\EVITP\Logos for EVITP Partners\exergonix_logo.jp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172202"/>
            <a:ext cx="222885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1" name="Picture 47" descr="C:\Users\Franz de\Documents\MTD Marketing LLC\EVITP\Logos for EVITP Partners\Milbank logo.jp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135" y="6172202"/>
            <a:ext cx="2124082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2" name="Picture 48" descr="C:\Users\Franz de\Documents\MTD Marketing LLC\EVITP\Logos for EVITP Partners\SmithElectricVehiclesPR_06.28.12.jp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846" y="6081869"/>
            <a:ext cx="765149" cy="659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3" name="Picture 49" descr="C:\Users\Franz de\AppData\Local\Microsoft\Windows\Temporary Internet Files\Content.Outlook\ZFA24T30\clipper_creek.p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404" y="6132951"/>
            <a:ext cx="2497138" cy="556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C:\Users\Jennifer\Documents\bosch_logo.jpg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782" y="4229102"/>
            <a:ext cx="1256936" cy="68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1AD20DFC-E2D5-4BD6-B744-D8DEEAB5F7C2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19</a:t>
            </a:fld>
            <a:endParaRPr lang="en-US" b="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47" name="Picture 2" descr="C:\Users\Jennifer\Documents\toyota logo.jp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420" y="1540111"/>
            <a:ext cx="1134587" cy="94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epmgaa.media.clients.ellingtoncms.com/img/photos/2017/11/16/ibew-clean-logo.jpg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430" y="3272308"/>
            <a:ext cx="910613" cy="94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685"/>
            <a:ext cx="9144000" cy="80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38041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905738" y="245693"/>
            <a:ext cx="6384822" cy="782676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endParaRPr lang="en-US" sz="360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97ED3C7-8B3D-4500-9B46-4EEC34B98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545" y="35104"/>
            <a:ext cx="3749365" cy="12802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E9B036-49D5-4D16-8578-BFB1B0658621}"/>
              </a:ext>
            </a:extLst>
          </p:cNvPr>
          <p:cNvSpPr txBox="1"/>
          <p:nvPr/>
        </p:nvSpPr>
        <p:spPr>
          <a:xfrm>
            <a:off x="7833360" y="1482313"/>
            <a:ext cx="3733800" cy="3893374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rgbClr val="00B0F0"/>
                </a:solidFill>
              </a:rPr>
              <a:t>Increase in Workplace Charger Installations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NREL and DOE reports that between 4Q 2019 and 1Q 2021, 9,894 workplace chargers were installed in the 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End of March 2021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95% L2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4% L1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&lt;1% DCFC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F29B3C-1D22-440F-BA2B-1173A518F1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" y="1315375"/>
            <a:ext cx="7229856" cy="46739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4B5FC7-F878-4EBD-9033-2595C621DF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58874"/>
            <a:ext cx="1993392" cy="8162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958AC7-2FC5-48D3-85C0-034E7E5FEF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3392" y="6051461"/>
            <a:ext cx="1344168" cy="8060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070FC7-A819-4C72-AFAD-978DC228C2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7560" y="6058874"/>
            <a:ext cx="1472184" cy="7974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32D598-8043-40BE-A681-BB9D3C4C31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9744" y="6058874"/>
            <a:ext cx="1197293" cy="7974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40CBF0-BDD6-4CED-AF1B-2FF78BD915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07037" y="6051462"/>
            <a:ext cx="1609915" cy="80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982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5" name="TextBox 15"/>
          <p:cNvSpPr txBox="1">
            <a:spLocks noChangeArrowheads="1"/>
          </p:cNvSpPr>
          <p:nvPr/>
        </p:nvSpPr>
        <p:spPr bwMode="auto">
          <a:xfrm>
            <a:off x="1524000" y="838200"/>
            <a:ext cx="9144000" cy="1147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36" tIns="41469" rIns="82936" bIns="41469">
            <a:spAutoFit/>
          </a:bodyPr>
          <a:lstStyle/>
          <a:p>
            <a:pPr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What is the Electric Vehicle Infrastructure Training Program (EVITP)?</a:t>
            </a:r>
          </a:p>
        </p:txBody>
      </p:sp>
      <p:sp>
        <p:nvSpPr>
          <p:cNvPr id="34827" name="TextBox 1"/>
          <p:cNvSpPr txBox="1">
            <a:spLocks noChangeArrowheads="1"/>
          </p:cNvSpPr>
          <p:nvPr/>
        </p:nvSpPr>
        <p:spPr bwMode="auto">
          <a:xfrm>
            <a:off x="1905001" y="2133600"/>
            <a:ext cx="8566799" cy="439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45" tIns="41473" rIns="82945" bIns="41473">
            <a:spAutoFit/>
          </a:bodyPr>
          <a:lstStyle/>
          <a:p>
            <a:pPr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 non-profit, volunteer, brand neutral, national EV industry collaborative </a:t>
            </a:r>
            <a:r>
              <a:rPr lang="en-US" sz="24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training program launched at the University of Michigan in 2012. EVITP addresses the technical requirements, safety imperatives, and performance integrity of industry partners and stakeholders including: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endParaRPr lang="en-US" sz="400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1088656" lvl="1" indent="-414726"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Automobile Manufacturers, and Battery Makers</a:t>
            </a:r>
          </a:p>
          <a:p>
            <a:pPr marL="1088656" lvl="1" indent="-414726"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Investor-Owned and Municipal Utilities </a:t>
            </a:r>
          </a:p>
          <a:p>
            <a:pPr marL="1088656" lvl="1" indent="-414726"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Electric Vehicle Supply Equipment/EVSE (“Charging Station”) Manufacturers</a:t>
            </a:r>
          </a:p>
          <a:p>
            <a:pPr marL="1088656" lvl="1" indent="-414726"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State and Local Electrical Inspectors</a:t>
            </a:r>
          </a:p>
          <a:p>
            <a:pPr marL="1088656" lvl="1" indent="-414726"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Electrical Contractors and Electrical Workers</a:t>
            </a:r>
          </a:p>
          <a:p>
            <a:pPr marL="1088656" lvl="1" indent="-414726"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First Responders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685"/>
            <a:ext cx="9144000" cy="80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18464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01" name="TextBox 15"/>
          <p:cNvSpPr txBox="1">
            <a:spLocks noChangeArrowheads="1"/>
          </p:cNvSpPr>
          <p:nvPr/>
        </p:nvSpPr>
        <p:spPr bwMode="auto">
          <a:xfrm>
            <a:off x="1371600" y="914401"/>
            <a:ext cx="9144000" cy="1692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36" tIns="41469" rIns="82936" bIns="41469">
            <a:spAutoFit/>
          </a:bodyPr>
          <a:lstStyle/>
          <a:p>
            <a:pPr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EVITP 4.0 Curriculum </a:t>
            </a:r>
            <a:r>
              <a:rPr lang="en-US" sz="2800" b="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(Updated 2020)</a:t>
            </a:r>
          </a:p>
          <a:p>
            <a:pPr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r>
              <a:rPr lang="en-US" sz="36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Comprehensive Residential, Commercial, Industrial Charging Infrastructure Training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57400" y="2590800"/>
            <a:ext cx="8458200" cy="5756848"/>
          </a:xfrm>
          <a:prstGeom prst="rect">
            <a:avLst/>
          </a:prstGeom>
          <a:noFill/>
        </p:spPr>
        <p:txBody>
          <a:bodyPr wrap="square" lIns="82945" tIns="41473" rIns="82945" bIns="41473">
            <a:spAutoFit/>
          </a:bodyPr>
          <a:lstStyle/>
          <a:p>
            <a:pPr marL="311045" indent="-311045"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endParaRPr lang="en-US" sz="700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11045" indent="-311045"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9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Level 2 (220V) Residential Charging</a:t>
            </a:r>
          </a:p>
          <a:p>
            <a:pPr marL="311045" indent="-311045"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9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Commercial / Institutional Level 2 Charging</a:t>
            </a:r>
          </a:p>
          <a:p>
            <a:pPr marL="311045" indent="-311045"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9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DC Fast Charging</a:t>
            </a:r>
          </a:p>
          <a:p>
            <a:pPr marL="311045" indent="-311045"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9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Medium Duty (MD) Commercial / Institutional</a:t>
            </a:r>
          </a:p>
          <a:p>
            <a:pPr marL="311045" indent="-311045"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9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Heavy Duty (MD) Commercial &amp; Industrial</a:t>
            </a:r>
          </a:p>
          <a:p>
            <a:pPr marL="311045" indent="-311045"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9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Site assessment and load calculations </a:t>
            </a:r>
            <a:r>
              <a:rPr lang="en-US" sz="2900" b="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(Core)</a:t>
            </a:r>
          </a:p>
          <a:p>
            <a:pPr marL="311045" indent="-311045"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9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Maintenance, Troubleshooting and Repair </a:t>
            </a:r>
            <a:endParaRPr lang="en-US" sz="1100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11045" indent="-311045"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9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Wireless Inductive Energy Transfer </a:t>
            </a:r>
          </a:p>
          <a:p>
            <a:pPr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endParaRPr lang="en-US" sz="2900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11045" indent="-311045"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endParaRPr lang="en-US" sz="1100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endParaRPr lang="en-US" sz="1100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11045" indent="-311045"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endParaRPr lang="en-US" sz="1100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11045" indent="-311045"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endParaRPr lang="en-US" sz="2900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endParaRPr lang="en-US" sz="1100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endParaRPr lang="en-US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endParaRPr lang="en-US" sz="2500" b="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685"/>
            <a:ext cx="9144000" cy="80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72048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574"/>
            <a:ext cx="9143999" cy="76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5"/>
          <p:cNvSpPr txBox="1">
            <a:spLocks noChangeArrowheads="1"/>
          </p:cNvSpPr>
          <p:nvPr/>
        </p:nvSpPr>
        <p:spPr bwMode="auto">
          <a:xfrm>
            <a:off x="1752600" y="838201"/>
            <a:ext cx="8534400" cy="594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2179" tIns="31090" rIns="62179" bIns="31090">
            <a:spAutoFit/>
          </a:bodyPr>
          <a:lstStyle/>
          <a:p>
            <a:pPr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How EVITP is Different</a:t>
            </a:r>
          </a:p>
        </p:txBody>
      </p: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676400" y="1524000"/>
            <a:ext cx="8839200" cy="4583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2186" tIns="31093" rIns="62186" bIns="31093">
            <a:spAutoFit/>
          </a:bodyPr>
          <a:lstStyle/>
          <a:p>
            <a:pPr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Objectives, approach, and content</a:t>
            </a:r>
          </a:p>
          <a:p>
            <a:pPr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endParaRPr lang="en-US" sz="400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816188" lvl="1" indent="-310927"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Non-proprietary and brand neutral vs. brand focused</a:t>
            </a:r>
          </a:p>
          <a:p>
            <a:pPr marL="816188" lvl="1" indent="-310927"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Comprehensive vs. specific</a:t>
            </a:r>
          </a:p>
          <a:p>
            <a:pPr marL="816188" lvl="1" indent="-310927"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Electricians often take some training from the brand of equipment they will install. That’s helpful. </a:t>
            </a:r>
          </a:p>
          <a:p>
            <a:pPr marL="816188" lvl="1" indent="-310927"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EVITP is much more in depth at 20 hours </a:t>
            </a:r>
          </a:p>
          <a:p>
            <a:pPr marL="816188" lvl="1" indent="-310927"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Heavy emphasis on code, standards, site assessment and load calculations + demanding 2 hour exam</a:t>
            </a:r>
          </a:p>
          <a:p>
            <a:pPr marL="816188" lvl="1" indent="-310927"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 only training … </a:t>
            </a:r>
          </a:p>
          <a:p>
            <a:pPr marL="816188" lvl="1" indent="-310927"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800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505257" lvl="1"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r>
              <a:rPr lang="en-US" sz="24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816188" lvl="1" indent="-310927"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1643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5" name="TextBox 15"/>
          <p:cNvSpPr txBox="1">
            <a:spLocks noChangeArrowheads="1"/>
          </p:cNvSpPr>
          <p:nvPr/>
        </p:nvSpPr>
        <p:spPr bwMode="auto">
          <a:xfrm>
            <a:off x="1524000" y="762000"/>
            <a:ext cx="9144000" cy="615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36" tIns="41469" rIns="82936" bIns="41469">
            <a:spAutoFit/>
          </a:bodyPr>
          <a:lstStyle/>
          <a:p>
            <a:pPr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U.S. DoE Clean Cities for Contractors</a:t>
            </a:r>
            <a:endParaRPr lang="en-US" sz="3600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685"/>
            <a:ext cx="9144000" cy="80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/>
          <p:nvPr/>
        </p:nvPicPr>
        <p:blipFill>
          <a:blip r:embed="rId4"/>
          <a:stretch>
            <a:fillRect/>
          </a:stretch>
        </p:blipFill>
        <p:spPr>
          <a:xfrm>
            <a:off x="3538560" y="1447800"/>
            <a:ext cx="5097600" cy="539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0433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5" name="TextBox 15"/>
          <p:cNvSpPr txBox="1">
            <a:spLocks noChangeArrowheads="1"/>
          </p:cNvSpPr>
          <p:nvPr/>
        </p:nvSpPr>
        <p:spPr bwMode="auto">
          <a:xfrm>
            <a:off x="1819200" y="802164"/>
            <a:ext cx="8534880" cy="1265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36" tIns="41469" rIns="82936" bIns="41469">
            <a:spAutoFit/>
          </a:bodyPr>
          <a:lstStyle/>
          <a:p>
            <a:pPr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EVITP is the Only Training Featured</a:t>
            </a:r>
            <a:endParaRPr lang="en-US" sz="3600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endParaRPr lang="en-US" sz="4400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685"/>
            <a:ext cx="9144000" cy="80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640" y="1447801"/>
            <a:ext cx="7395840" cy="528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30438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5" name="TextBox 15"/>
          <p:cNvSpPr txBox="1">
            <a:spLocks noChangeArrowheads="1"/>
          </p:cNvSpPr>
          <p:nvPr/>
        </p:nvSpPr>
        <p:spPr bwMode="auto">
          <a:xfrm>
            <a:off x="1524000" y="835521"/>
            <a:ext cx="9144000" cy="615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36" tIns="41469" rIns="82936" bIns="41469">
            <a:spAutoFit/>
          </a:bodyPr>
          <a:lstStyle/>
          <a:p>
            <a:pPr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U.S. DoE Clean Cities for Public Hosts</a:t>
            </a:r>
            <a:endParaRPr lang="en-US" sz="3600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685"/>
            <a:ext cx="9144000" cy="80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/>
          <p:nvPr/>
        </p:nvPicPr>
        <p:blipFill>
          <a:blip r:embed="rId4"/>
          <a:stretch>
            <a:fillRect/>
          </a:stretch>
        </p:blipFill>
        <p:spPr>
          <a:xfrm>
            <a:off x="3953280" y="1447800"/>
            <a:ext cx="4423680" cy="529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5018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5" name="TextBox 15"/>
          <p:cNvSpPr txBox="1">
            <a:spLocks noChangeArrowheads="1"/>
          </p:cNvSpPr>
          <p:nvPr/>
        </p:nvSpPr>
        <p:spPr bwMode="auto">
          <a:xfrm>
            <a:off x="1819200" y="762000"/>
            <a:ext cx="8534880" cy="615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36" tIns="41469" rIns="82936" bIns="41469">
            <a:spAutoFit/>
          </a:bodyPr>
          <a:lstStyle/>
          <a:p>
            <a:pPr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EVITP is the Only Training Featured</a:t>
            </a:r>
            <a:endParaRPr lang="en-US" sz="3600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80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/>
          <p:nvPr/>
        </p:nvPicPr>
        <p:blipFill>
          <a:blip r:embed="rId4"/>
          <a:stretch>
            <a:fillRect/>
          </a:stretch>
        </p:blipFill>
        <p:spPr>
          <a:xfrm>
            <a:off x="3707040" y="1432718"/>
            <a:ext cx="4777920" cy="542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1180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9" name="Rectangle 13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Proterra Unveils The Proterra ZX5 Next-Generation Battery-Electric Transit  Vehicle | Proterra">
            <a:extLst>
              <a:ext uri="{FF2B5EF4-FFF2-40B4-BE49-F238E27FC236}">
                <a16:creationId xmlns:a16="http://schemas.microsoft.com/office/drawing/2014/main" id="{B90B9364-22B9-4B42-8B73-3A5355BC05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7" b="6663"/>
          <a:stretch/>
        </p:blipFill>
        <p:spPr bwMode="auto">
          <a:xfrm>
            <a:off x="-3047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0" name="Rectangle 14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AF1D61-2E4F-4803-9CC2-1FBE0AD010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Electric/Hybrid Bus Transition and Green Transit Technology Overview</a:t>
            </a:r>
            <a:endParaRPr lang="en-US" sz="5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ABEAA9-60A2-4153-9343-DBDF34FAFB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2200" b="1">
                <a:solidFill>
                  <a:srgbClr val="FFFFFF"/>
                </a:solidFill>
              </a:rPr>
              <a:t>Electric Vehicle Ad Hoc Committee</a:t>
            </a:r>
          </a:p>
          <a:p>
            <a:r>
              <a:rPr lang="en-US" sz="2200" b="1">
                <a:solidFill>
                  <a:srgbClr val="FFFFFF"/>
                </a:solidFill>
              </a:rPr>
              <a:t>City Fleet and Charging Infrastructure Subcommittee</a:t>
            </a:r>
          </a:p>
          <a:p>
            <a:r>
              <a:rPr lang="en-US" sz="2200" b="1">
                <a:solidFill>
                  <a:srgbClr val="FFFFFF"/>
                </a:solidFill>
              </a:rPr>
              <a:t>February 15, 2022</a:t>
            </a:r>
          </a:p>
        </p:txBody>
      </p:sp>
      <p:pic>
        <p:nvPicPr>
          <p:cNvPr id="1030" name="Picture 6" descr="City of Phoenix Project Haven - Community Action Partnership Showcase">
            <a:extLst>
              <a:ext uri="{FF2B5EF4-FFF2-40B4-BE49-F238E27FC236}">
                <a16:creationId xmlns:a16="http://schemas.microsoft.com/office/drawing/2014/main" id="{D7060ECC-E540-4D40-8C23-A1ED5CBEA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471" y="6022592"/>
            <a:ext cx="531813" cy="53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7642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8">
            <a:extLst>
              <a:ext uri="{FF2B5EF4-FFF2-40B4-BE49-F238E27FC236}">
                <a16:creationId xmlns:a16="http://schemas.microsoft.com/office/drawing/2014/main" id="{4A70F4F6-8761-4016-931A-4535464E4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ABEAA9-60A2-4153-9343-DBDF34FAFB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2933" y="748600"/>
            <a:ext cx="10513106" cy="5592642"/>
          </a:xfrm>
        </p:spPr>
        <p:txBody>
          <a:bodyPr anchor="t">
            <a:normAutofit/>
          </a:bodyPr>
          <a:lstStyle/>
          <a:p>
            <a:pPr algn="l"/>
            <a:r>
              <a:rPr lang="en-US" sz="3200" b="1" dirty="0">
                <a:solidFill>
                  <a:srgbClr val="0070C0"/>
                </a:solidFill>
                <a:latin typeface="+mn-lt"/>
              </a:rPr>
              <a:t>Climate Action Plan – Transportation Sector (TS) Goals</a:t>
            </a:r>
          </a:p>
          <a:p>
            <a:pPr marL="914400" indent="-457200" algn="l">
              <a:buFont typeface="Arial" panose="020B0604020202020204" pitchFamily="34" charset="0"/>
              <a:buChar char="•"/>
            </a:pPr>
            <a:r>
              <a:rPr lang="en-US" sz="2700" b="1" dirty="0">
                <a:solidFill>
                  <a:srgbClr val="0070C0"/>
                </a:solidFill>
                <a:latin typeface="+mn-lt"/>
              </a:rPr>
              <a:t>Goal TS2 – Increase the use of low-carbon fuels (fuels other than gasoline and diesel)</a:t>
            </a:r>
          </a:p>
          <a:p>
            <a:pPr marL="1371600" lvl="1" indent="-457200" algn="l">
              <a:buSzPct val="75000"/>
              <a:buFont typeface="Courier New" panose="02070309020205020404" pitchFamily="49" charset="0"/>
              <a:buChar char="o"/>
            </a:pPr>
            <a:r>
              <a:rPr lang="en-US" sz="2300" b="1" dirty="0">
                <a:latin typeface="+mn-lt"/>
              </a:rPr>
              <a:t>Target: 100% of city fleets to be fueled by alternative fuels or electric</a:t>
            </a:r>
          </a:p>
          <a:p>
            <a:pPr marL="1371600" lvl="1" indent="-457200" algn="l">
              <a:buSzPct val="75000"/>
              <a:buFont typeface="Courier New" panose="02070309020205020404" pitchFamily="49" charset="0"/>
              <a:buChar char="o"/>
            </a:pPr>
            <a:r>
              <a:rPr lang="en-US" sz="2300" b="1" dirty="0">
                <a:latin typeface="+mn-lt"/>
              </a:rPr>
              <a:t>Hydrogen-powered vehicles can play a role</a:t>
            </a:r>
          </a:p>
          <a:p>
            <a:pPr marL="1371600" lvl="1" indent="-457200" algn="l">
              <a:buSzPct val="75000"/>
              <a:buFont typeface="Courier New" panose="02070309020205020404" pitchFamily="49" charset="0"/>
              <a:buChar char="o"/>
            </a:pPr>
            <a:r>
              <a:rPr lang="en-US" sz="2300" b="1" dirty="0">
                <a:latin typeface="+mn-lt"/>
              </a:rPr>
              <a:t>Pursue investments in electric buses, gain operational and maintenance experience, and deploy them into the system as performance improves</a:t>
            </a:r>
          </a:p>
          <a:p>
            <a:pPr marL="914400" indent="-457200" algn="l">
              <a:buFont typeface="Arial" panose="020B0604020202020204" pitchFamily="34" charset="0"/>
              <a:buChar char="•"/>
            </a:pPr>
            <a:r>
              <a:rPr lang="en-US" sz="2700" b="1" dirty="0">
                <a:solidFill>
                  <a:srgbClr val="0070C0"/>
                </a:solidFill>
                <a:latin typeface="+mn-lt"/>
              </a:rPr>
              <a:t>Goal TS4 – Reduce the percentage of single-occupant vehicle trips taken to 60% of all trips</a:t>
            </a:r>
          </a:p>
          <a:p>
            <a:pPr marL="1371600" lvl="1" indent="-457200" algn="l">
              <a:buSzPct val="75000"/>
              <a:buFont typeface="Courier New" panose="02070309020205020404" pitchFamily="49" charset="0"/>
              <a:buChar char="o"/>
            </a:pPr>
            <a:r>
              <a:rPr lang="en-US" sz="2300" b="1" dirty="0">
                <a:latin typeface="+mn-lt"/>
              </a:rPr>
              <a:t>Continue transportation investments that encourage transit-oriented communities</a:t>
            </a:r>
          </a:p>
          <a:p>
            <a:pPr marL="1371600" lvl="1" indent="-457200" algn="l">
              <a:buSzPct val="75000"/>
              <a:buFont typeface="Courier New" panose="02070309020205020404" pitchFamily="49" charset="0"/>
              <a:buChar char="o"/>
            </a:pPr>
            <a:r>
              <a:rPr lang="en-US" sz="2300" b="1" dirty="0">
                <a:latin typeface="+mn-lt"/>
              </a:rPr>
              <a:t>Expand the bus and light rail service network and hours as part of the city’s T2050 program</a:t>
            </a:r>
          </a:p>
        </p:txBody>
      </p:sp>
      <p:sp>
        <p:nvSpPr>
          <p:cNvPr id="36" name="Rectangle 10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7" name="Group 12">
            <a:extLst>
              <a:ext uri="{FF2B5EF4-FFF2-40B4-BE49-F238E27FC236}">
                <a16:creationId xmlns:a16="http://schemas.microsoft.com/office/drawing/2014/main" id="{B4C49FD3-CD95-4BA4-8BD3-B4A4C6844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5422392" y="64008"/>
            <a:chExt cx="1178966" cy="232963"/>
          </a:xfrm>
        </p:grpSpPr>
        <p:sp>
          <p:nvSpPr>
            <p:cNvPr id="14" name="Rectangle 64">
              <a:extLst>
                <a:ext uri="{FF2B5EF4-FFF2-40B4-BE49-F238E27FC236}">
                  <a16:creationId xmlns:a16="http://schemas.microsoft.com/office/drawing/2014/main" id="{194125EE-68A0-44AF-9565-81EF0F311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66">
              <a:extLst>
                <a:ext uri="{FF2B5EF4-FFF2-40B4-BE49-F238E27FC236}">
                  <a16:creationId xmlns:a16="http://schemas.microsoft.com/office/drawing/2014/main" id="{47D98E13-5DFC-4FC3-B217-18D7503F2D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64">
              <a:extLst>
                <a:ext uri="{FF2B5EF4-FFF2-40B4-BE49-F238E27FC236}">
                  <a16:creationId xmlns:a16="http://schemas.microsoft.com/office/drawing/2014/main" id="{1208B249-52C1-45B2-94CA-7FCF767BD5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66">
              <a:extLst>
                <a:ext uri="{FF2B5EF4-FFF2-40B4-BE49-F238E27FC236}">
                  <a16:creationId xmlns:a16="http://schemas.microsoft.com/office/drawing/2014/main" id="{8E8EC538-BB99-4192-A555-FD23D92C5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64">
              <a:extLst>
                <a:ext uri="{FF2B5EF4-FFF2-40B4-BE49-F238E27FC236}">
                  <a16:creationId xmlns:a16="http://schemas.microsoft.com/office/drawing/2014/main" id="{C818F7CD-D8C3-4B0E-8332-5F5D23675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66">
              <a:extLst>
                <a:ext uri="{FF2B5EF4-FFF2-40B4-BE49-F238E27FC236}">
                  <a16:creationId xmlns:a16="http://schemas.microsoft.com/office/drawing/2014/main" id="{BA3A1026-C945-44C7-95BC-3BF4551EF3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64">
              <a:extLst>
                <a:ext uri="{FF2B5EF4-FFF2-40B4-BE49-F238E27FC236}">
                  <a16:creationId xmlns:a16="http://schemas.microsoft.com/office/drawing/2014/main" id="{E7A2271E-1BF0-4DBF-BDC5-8205DFE2B7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66">
              <a:extLst>
                <a:ext uri="{FF2B5EF4-FFF2-40B4-BE49-F238E27FC236}">
                  <a16:creationId xmlns:a16="http://schemas.microsoft.com/office/drawing/2014/main" id="{FC359C9B-D7DB-4D67-BC20-0ED526C67E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id="{5DA7CDCF-326D-40F3-9FA1-F6B696E8F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66">
              <a:extLst>
                <a:ext uri="{FF2B5EF4-FFF2-40B4-BE49-F238E27FC236}">
                  <a16:creationId xmlns:a16="http://schemas.microsoft.com/office/drawing/2014/main" id="{42EAB6A2-C79F-4E11-BA2B-823945037E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id="{0409AE1C-32E7-42F0-8174-D8EC28D1D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id="{6D094018-4CC4-4507-BD21-223B12217D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id="{4971B5B3-87D2-49C1-9AD0-984AF7579C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id="{7F8CC77F-5D16-46D1-9E76-844D3D54B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id="{3136B198-9314-404B-9B2A-B12F1C81E8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id="{3AD2B785-CD5F-4846-8278-FD202F836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id="{3C6BD3BE-D8A5-4561-9641-5F579267C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id="{883722C6-0687-4FBC-924C-022C334B35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50E3342E-EFDF-4EE7-A275-A46FE15FD9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02A591D3-77C5-427A-84E7-5040F9C17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6ED7A-0DC4-42FC-B20A-D27BD3150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70886" y="6310313"/>
            <a:ext cx="457200" cy="365125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68BF89F-D943-4516-BD61-08ED6D47BE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9" name="Picture 6" descr="City of Phoenix Project Haven - Community Action Partnership Showcase">
            <a:extLst>
              <a:ext uri="{FF2B5EF4-FFF2-40B4-BE49-F238E27FC236}">
                <a16:creationId xmlns:a16="http://schemas.microsoft.com/office/drawing/2014/main" id="{62D33D01-8356-4757-91EC-6AD10DD9A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471" y="6022592"/>
            <a:ext cx="531813" cy="53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8212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8">
            <a:extLst>
              <a:ext uri="{FF2B5EF4-FFF2-40B4-BE49-F238E27FC236}">
                <a16:creationId xmlns:a16="http://schemas.microsoft.com/office/drawing/2014/main" id="{4A70F4F6-8761-4016-931A-4535464E4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ABEAA9-60A2-4153-9343-DBDF34FAFB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2933" y="748600"/>
            <a:ext cx="10513106" cy="5592642"/>
          </a:xfrm>
        </p:spPr>
        <p:txBody>
          <a:bodyPr anchor="t">
            <a:normAutofit/>
          </a:bodyPr>
          <a:lstStyle/>
          <a:p>
            <a:pPr algn="l"/>
            <a:r>
              <a:rPr lang="en-US" sz="3200" b="1" dirty="0">
                <a:solidFill>
                  <a:srgbClr val="0070C0"/>
                </a:solidFill>
                <a:latin typeface="+mn-lt"/>
              </a:rPr>
              <a:t>Public Transit Commitments</a:t>
            </a:r>
          </a:p>
          <a:p>
            <a:pPr marL="914400" indent="-457200" algn="l">
              <a:buFont typeface="Arial" panose="020B0604020202020204" pitchFamily="34" charset="0"/>
              <a:buChar char="•"/>
            </a:pPr>
            <a:r>
              <a:rPr lang="en-US" sz="2700" b="1" dirty="0">
                <a:latin typeface="+mn-lt"/>
              </a:rPr>
              <a:t>Contribute to cleaner air across the region through multiple efforts</a:t>
            </a:r>
          </a:p>
          <a:p>
            <a:pPr marL="914400" indent="-457200" algn="l">
              <a:buFont typeface="Arial" panose="020B0604020202020204" pitchFamily="34" charset="0"/>
              <a:buChar char="•"/>
            </a:pPr>
            <a:r>
              <a:rPr lang="en-US" sz="2700" b="1" dirty="0">
                <a:latin typeface="+mn-lt"/>
              </a:rPr>
              <a:t>Incorporate viable low- and zero-emissions technologies (electric and/or other) in support of the Climate Action Plan</a:t>
            </a:r>
          </a:p>
          <a:p>
            <a:pPr marL="914400" indent="-457200" algn="l">
              <a:buFont typeface="Arial" panose="020B0604020202020204" pitchFamily="34" charset="0"/>
              <a:buChar char="•"/>
            </a:pPr>
            <a:r>
              <a:rPr lang="en-US" sz="2700" b="1" dirty="0">
                <a:latin typeface="+mn-lt"/>
              </a:rPr>
              <a:t>Operate 55% of regional bus service miles</a:t>
            </a:r>
          </a:p>
          <a:p>
            <a:pPr marL="1371600" lvl="1" indent="-457200" algn="l">
              <a:buSzPct val="75000"/>
              <a:buFont typeface="Courier New" panose="02070309020205020404" pitchFamily="49" charset="0"/>
              <a:buChar char="o"/>
            </a:pPr>
            <a:r>
              <a:rPr lang="en-US" sz="2300" b="1" dirty="0">
                <a:latin typeface="+mn-lt"/>
              </a:rPr>
              <a:t>Phoenix realizes 65% of regional ridership</a:t>
            </a:r>
          </a:p>
          <a:p>
            <a:pPr marL="914400" indent="-457200" algn="l">
              <a:buFont typeface="Arial" panose="020B0604020202020204" pitchFamily="34" charset="0"/>
              <a:buChar char="•"/>
            </a:pPr>
            <a:r>
              <a:rPr lang="en-US" sz="2700" b="1" dirty="0">
                <a:latin typeface="+mn-lt"/>
              </a:rPr>
              <a:t>Provide a safe, reliable, positive transit experience for our passengers</a:t>
            </a:r>
          </a:p>
          <a:p>
            <a:pPr marL="914400" indent="-457200" algn="l">
              <a:buFont typeface="Arial" panose="020B0604020202020204" pitchFamily="34" charset="0"/>
              <a:buChar char="•"/>
            </a:pPr>
            <a:r>
              <a:rPr lang="en-US" sz="2700" b="1" dirty="0">
                <a:latin typeface="+mn-lt"/>
              </a:rPr>
              <a:t>Partner with our service providers and transit personnel to provide a well-maintained fleet, including the planned replacement of at least 40 buses per year</a:t>
            </a:r>
          </a:p>
          <a:p>
            <a:pPr marL="914400" indent="-457200" algn="l">
              <a:buFont typeface="Arial" panose="020B0604020202020204" pitchFamily="34" charset="0"/>
              <a:buChar char="•"/>
            </a:pPr>
            <a:endParaRPr lang="en-US" sz="2700" b="1" dirty="0">
              <a:latin typeface="+mn-lt"/>
            </a:endParaRPr>
          </a:p>
        </p:txBody>
      </p:sp>
      <p:sp>
        <p:nvSpPr>
          <p:cNvPr id="36" name="Rectangle 10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7" name="Group 12">
            <a:extLst>
              <a:ext uri="{FF2B5EF4-FFF2-40B4-BE49-F238E27FC236}">
                <a16:creationId xmlns:a16="http://schemas.microsoft.com/office/drawing/2014/main" id="{B4C49FD3-CD95-4BA4-8BD3-B4A4C6844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5422392" y="64008"/>
            <a:chExt cx="1178966" cy="232963"/>
          </a:xfrm>
        </p:grpSpPr>
        <p:sp>
          <p:nvSpPr>
            <p:cNvPr id="14" name="Rectangle 64">
              <a:extLst>
                <a:ext uri="{FF2B5EF4-FFF2-40B4-BE49-F238E27FC236}">
                  <a16:creationId xmlns:a16="http://schemas.microsoft.com/office/drawing/2014/main" id="{194125EE-68A0-44AF-9565-81EF0F311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66">
              <a:extLst>
                <a:ext uri="{FF2B5EF4-FFF2-40B4-BE49-F238E27FC236}">
                  <a16:creationId xmlns:a16="http://schemas.microsoft.com/office/drawing/2014/main" id="{47D98E13-5DFC-4FC3-B217-18D7503F2D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64">
              <a:extLst>
                <a:ext uri="{FF2B5EF4-FFF2-40B4-BE49-F238E27FC236}">
                  <a16:creationId xmlns:a16="http://schemas.microsoft.com/office/drawing/2014/main" id="{1208B249-52C1-45B2-94CA-7FCF767BD5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66">
              <a:extLst>
                <a:ext uri="{FF2B5EF4-FFF2-40B4-BE49-F238E27FC236}">
                  <a16:creationId xmlns:a16="http://schemas.microsoft.com/office/drawing/2014/main" id="{8E8EC538-BB99-4192-A555-FD23D92C5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64">
              <a:extLst>
                <a:ext uri="{FF2B5EF4-FFF2-40B4-BE49-F238E27FC236}">
                  <a16:creationId xmlns:a16="http://schemas.microsoft.com/office/drawing/2014/main" id="{C818F7CD-D8C3-4B0E-8332-5F5D23675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66">
              <a:extLst>
                <a:ext uri="{FF2B5EF4-FFF2-40B4-BE49-F238E27FC236}">
                  <a16:creationId xmlns:a16="http://schemas.microsoft.com/office/drawing/2014/main" id="{BA3A1026-C945-44C7-95BC-3BF4551EF3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64">
              <a:extLst>
                <a:ext uri="{FF2B5EF4-FFF2-40B4-BE49-F238E27FC236}">
                  <a16:creationId xmlns:a16="http://schemas.microsoft.com/office/drawing/2014/main" id="{E7A2271E-1BF0-4DBF-BDC5-8205DFE2B7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66">
              <a:extLst>
                <a:ext uri="{FF2B5EF4-FFF2-40B4-BE49-F238E27FC236}">
                  <a16:creationId xmlns:a16="http://schemas.microsoft.com/office/drawing/2014/main" id="{FC359C9B-D7DB-4D67-BC20-0ED526C67E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id="{5DA7CDCF-326D-40F3-9FA1-F6B696E8F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66">
              <a:extLst>
                <a:ext uri="{FF2B5EF4-FFF2-40B4-BE49-F238E27FC236}">
                  <a16:creationId xmlns:a16="http://schemas.microsoft.com/office/drawing/2014/main" id="{42EAB6A2-C79F-4E11-BA2B-823945037E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id="{0409AE1C-32E7-42F0-8174-D8EC28D1D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id="{6D094018-4CC4-4507-BD21-223B12217D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id="{4971B5B3-87D2-49C1-9AD0-984AF7579C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id="{7F8CC77F-5D16-46D1-9E76-844D3D54B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id="{3136B198-9314-404B-9B2A-B12F1C81E8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id="{3AD2B785-CD5F-4846-8278-FD202F836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id="{3C6BD3BE-D8A5-4561-9641-5F579267C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id="{883722C6-0687-4FBC-924C-022C334B35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50E3342E-EFDF-4EE7-A275-A46FE15FD9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02A591D3-77C5-427A-84E7-5040F9C17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6ED7A-0DC4-42FC-B20A-D27BD3150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70886" y="6310313"/>
            <a:ext cx="457200" cy="365125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68BF89F-D943-4516-BD61-08ED6D47BE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9" name="Picture 6" descr="City of Phoenix Project Haven - Community Action Partnership Showcase">
            <a:extLst>
              <a:ext uri="{FF2B5EF4-FFF2-40B4-BE49-F238E27FC236}">
                <a16:creationId xmlns:a16="http://schemas.microsoft.com/office/drawing/2014/main" id="{62D33D01-8356-4757-91EC-6AD10DD9A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471" y="6022592"/>
            <a:ext cx="531813" cy="53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29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905738" y="245693"/>
            <a:ext cx="6384822" cy="782676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endParaRPr lang="en-US" sz="360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97ED3C7-8B3D-4500-9B46-4EEC34B98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545" y="35104"/>
            <a:ext cx="3749365" cy="12802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E9B036-49D5-4D16-8578-BFB1B0658621}"/>
              </a:ext>
            </a:extLst>
          </p:cNvPr>
          <p:cNvSpPr txBox="1"/>
          <p:nvPr/>
        </p:nvSpPr>
        <p:spPr>
          <a:xfrm>
            <a:off x="7833359" y="1482313"/>
            <a:ext cx="4121095" cy="3447098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rgbClr val="00B0F0"/>
                </a:solidFill>
              </a:rPr>
              <a:t>Goodyear Develops New EV Tire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ElectricDrive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GT is an ultra-high performance, all season tire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Acts as a built-in sound barrier that helps reduce road noise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Initial release is one size which fits most popular EV high-performance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Plans to extend the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ElectricDrive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product portfolio in 2022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3C0D9D-22AF-420A-84B9-5DF400A2B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545" y="1482313"/>
            <a:ext cx="7277100" cy="43662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10F2341-69BD-418E-B3FD-387A6D91BC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41065"/>
            <a:ext cx="1993565" cy="816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1B6A5A-20D5-418B-9A34-9130FBEAE1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3565" y="6035061"/>
            <a:ext cx="1272498" cy="8229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FE249A-2209-4FEB-92E1-9F436CA21F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6063" y="6047207"/>
            <a:ext cx="1469263" cy="7986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1D2CDD-7C7D-4A12-A46A-7281211096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5326" y="6035059"/>
            <a:ext cx="1226562" cy="8197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30E6F9-77E9-4DFB-8626-9F922EE2D6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61888" y="6042584"/>
            <a:ext cx="1615580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6017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8">
            <a:extLst>
              <a:ext uri="{FF2B5EF4-FFF2-40B4-BE49-F238E27FC236}">
                <a16:creationId xmlns:a16="http://schemas.microsoft.com/office/drawing/2014/main" id="{4A70F4F6-8761-4016-931A-4535464E4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ABEAA9-60A2-4153-9343-DBDF34FAFB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2933" y="748600"/>
            <a:ext cx="10513106" cy="5592642"/>
          </a:xfrm>
        </p:spPr>
        <p:txBody>
          <a:bodyPr anchor="t">
            <a:normAutofit fontScale="92500" lnSpcReduction="10000"/>
          </a:bodyPr>
          <a:lstStyle/>
          <a:p>
            <a:pPr algn="l"/>
            <a:r>
              <a:rPr lang="en-US" sz="3500" b="1" dirty="0">
                <a:solidFill>
                  <a:srgbClr val="0070C0"/>
                </a:solidFill>
                <a:latin typeface="+mn-lt"/>
              </a:rPr>
              <a:t>Progress on Vehicle Purchases</a:t>
            </a:r>
          </a:p>
          <a:p>
            <a:pPr marL="914400" indent="-457200" algn="l">
              <a:buFont typeface="Arial" panose="020B0604020202020204" pitchFamily="34" charset="0"/>
              <a:buChar char="•"/>
            </a:pPr>
            <a:r>
              <a:rPr lang="en-US" sz="2700" b="1" dirty="0">
                <a:latin typeface="+mn-lt"/>
              </a:rPr>
              <a:t>Cooperative agreements for newer-technology buses</a:t>
            </a:r>
          </a:p>
          <a:p>
            <a:pPr marL="1371600" lvl="1" indent="-457200" algn="l">
              <a:buSzPct val="75000"/>
              <a:buFont typeface="Courier New" panose="02070309020205020404" pitchFamily="49" charset="0"/>
              <a:buChar char="o"/>
            </a:pPr>
            <a:r>
              <a:rPr lang="en-US" sz="2300" b="1" dirty="0">
                <a:latin typeface="+mn-lt"/>
              </a:rPr>
              <a:t>Can expedite purchases, as the competitive process has been completed</a:t>
            </a:r>
          </a:p>
          <a:p>
            <a:pPr marL="914400" indent="-457200" algn="l">
              <a:buFont typeface="Arial" panose="020B0604020202020204" pitchFamily="34" charset="0"/>
              <a:buChar char="•"/>
            </a:pPr>
            <a:r>
              <a:rPr lang="en-US" sz="2700" b="1" dirty="0">
                <a:latin typeface="+mn-lt"/>
              </a:rPr>
              <a:t>Green Transit Technology RFP – Expansion approved by City Council</a:t>
            </a:r>
            <a:endParaRPr lang="en-US" sz="2300" b="1" u="sng" dirty="0">
              <a:latin typeface="+mn-lt"/>
            </a:endParaRPr>
          </a:p>
          <a:p>
            <a:pPr marL="914400" indent="-457200" algn="l">
              <a:buFont typeface="Arial" panose="020B0604020202020204" pitchFamily="34" charset="0"/>
              <a:buChar char="•"/>
            </a:pPr>
            <a:r>
              <a:rPr lang="en-US" sz="2700" b="1" dirty="0">
                <a:latin typeface="+mn-lt"/>
              </a:rPr>
              <a:t>Support for low- and no-emissions buses in recently passed Federal Bipartisan Infrastructure Law</a:t>
            </a:r>
          </a:p>
          <a:p>
            <a:pPr marL="1371600" lvl="1" indent="-457200" algn="l">
              <a:buSzPct val="75000"/>
              <a:buFont typeface="Courier New" panose="02070309020205020404" pitchFamily="49" charset="0"/>
              <a:buChar char="o"/>
            </a:pPr>
            <a:r>
              <a:rPr lang="en-US" sz="2300" b="1" dirty="0">
                <a:latin typeface="+mn-lt"/>
              </a:rPr>
              <a:t>Funding set aside nationwide over five years for competitive grants for low- to no-emissions buses and associated charging infrastructure</a:t>
            </a:r>
          </a:p>
          <a:p>
            <a:pPr marL="914400" indent="-457200" algn="l">
              <a:buFont typeface="Arial" panose="020B0604020202020204" pitchFamily="34" charset="0"/>
              <a:buChar char="•"/>
            </a:pPr>
            <a:r>
              <a:rPr lang="en-US" sz="2700" b="1" dirty="0">
                <a:latin typeface="+mn-lt"/>
              </a:rPr>
              <a:t>Submitted $8.2M FTA joint grant application (COP/Valley Metro) for electric buses and infrastructure</a:t>
            </a:r>
          </a:p>
          <a:p>
            <a:pPr marL="914400" indent="-457200" algn="l">
              <a:buFont typeface="Arial" panose="020B0604020202020204" pitchFamily="34" charset="0"/>
              <a:buChar char="•"/>
            </a:pPr>
            <a:r>
              <a:rPr lang="en-US" sz="2700" b="1" dirty="0">
                <a:latin typeface="+mn-lt"/>
              </a:rPr>
              <a:t>Continued research and testing with transit vehicle manufacturers</a:t>
            </a:r>
          </a:p>
          <a:p>
            <a:pPr marL="914400" indent="-457200" algn="l">
              <a:buFont typeface="Arial" panose="020B0604020202020204" pitchFamily="34" charset="0"/>
              <a:buChar char="•"/>
            </a:pPr>
            <a:r>
              <a:rPr lang="en-US" sz="2700" b="1" dirty="0">
                <a:latin typeface="+mn-lt"/>
              </a:rPr>
              <a:t>Improvements to Electric-Hybrid and Hydrogen propulsion</a:t>
            </a:r>
          </a:p>
          <a:p>
            <a:pPr marL="914400" indent="-457200" algn="l">
              <a:buFont typeface="Arial" panose="020B0604020202020204" pitchFamily="34" charset="0"/>
              <a:buChar char="•"/>
            </a:pPr>
            <a:r>
              <a:rPr lang="en-US" sz="2700" b="1" dirty="0">
                <a:latin typeface="+mn-lt"/>
              </a:rPr>
              <a:t>Continue visiting and learning from other agencies’ EV bus testing (Tucson, Flagstaff, Nevada, and others)</a:t>
            </a:r>
          </a:p>
          <a:p>
            <a:pPr marL="914400" indent="-457200" algn="l">
              <a:buFont typeface="Arial" panose="020B0604020202020204" pitchFamily="34" charset="0"/>
              <a:buChar char="•"/>
            </a:pPr>
            <a:endParaRPr lang="en-US" sz="2700" b="1" dirty="0">
              <a:latin typeface="+mn-lt"/>
            </a:endParaRPr>
          </a:p>
        </p:txBody>
      </p:sp>
      <p:sp>
        <p:nvSpPr>
          <p:cNvPr id="36" name="Rectangle 10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7" name="Group 12">
            <a:extLst>
              <a:ext uri="{FF2B5EF4-FFF2-40B4-BE49-F238E27FC236}">
                <a16:creationId xmlns:a16="http://schemas.microsoft.com/office/drawing/2014/main" id="{B4C49FD3-CD95-4BA4-8BD3-B4A4C6844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5422392" y="64008"/>
            <a:chExt cx="1178966" cy="232963"/>
          </a:xfrm>
        </p:grpSpPr>
        <p:sp>
          <p:nvSpPr>
            <p:cNvPr id="14" name="Rectangle 64">
              <a:extLst>
                <a:ext uri="{FF2B5EF4-FFF2-40B4-BE49-F238E27FC236}">
                  <a16:creationId xmlns:a16="http://schemas.microsoft.com/office/drawing/2014/main" id="{194125EE-68A0-44AF-9565-81EF0F311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66">
              <a:extLst>
                <a:ext uri="{FF2B5EF4-FFF2-40B4-BE49-F238E27FC236}">
                  <a16:creationId xmlns:a16="http://schemas.microsoft.com/office/drawing/2014/main" id="{47D98E13-5DFC-4FC3-B217-18D7503F2D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64">
              <a:extLst>
                <a:ext uri="{FF2B5EF4-FFF2-40B4-BE49-F238E27FC236}">
                  <a16:creationId xmlns:a16="http://schemas.microsoft.com/office/drawing/2014/main" id="{1208B249-52C1-45B2-94CA-7FCF767BD5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66">
              <a:extLst>
                <a:ext uri="{FF2B5EF4-FFF2-40B4-BE49-F238E27FC236}">
                  <a16:creationId xmlns:a16="http://schemas.microsoft.com/office/drawing/2014/main" id="{8E8EC538-BB99-4192-A555-FD23D92C5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64">
              <a:extLst>
                <a:ext uri="{FF2B5EF4-FFF2-40B4-BE49-F238E27FC236}">
                  <a16:creationId xmlns:a16="http://schemas.microsoft.com/office/drawing/2014/main" id="{C818F7CD-D8C3-4B0E-8332-5F5D23675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66">
              <a:extLst>
                <a:ext uri="{FF2B5EF4-FFF2-40B4-BE49-F238E27FC236}">
                  <a16:creationId xmlns:a16="http://schemas.microsoft.com/office/drawing/2014/main" id="{BA3A1026-C945-44C7-95BC-3BF4551EF3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64">
              <a:extLst>
                <a:ext uri="{FF2B5EF4-FFF2-40B4-BE49-F238E27FC236}">
                  <a16:creationId xmlns:a16="http://schemas.microsoft.com/office/drawing/2014/main" id="{E7A2271E-1BF0-4DBF-BDC5-8205DFE2B7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66">
              <a:extLst>
                <a:ext uri="{FF2B5EF4-FFF2-40B4-BE49-F238E27FC236}">
                  <a16:creationId xmlns:a16="http://schemas.microsoft.com/office/drawing/2014/main" id="{FC359C9B-D7DB-4D67-BC20-0ED526C67E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id="{5DA7CDCF-326D-40F3-9FA1-F6B696E8F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66">
              <a:extLst>
                <a:ext uri="{FF2B5EF4-FFF2-40B4-BE49-F238E27FC236}">
                  <a16:creationId xmlns:a16="http://schemas.microsoft.com/office/drawing/2014/main" id="{42EAB6A2-C79F-4E11-BA2B-823945037E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id="{0409AE1C-32E7-42F0-8174-D8EC28D1D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id="{6D094018-4CC4-4507-BD21-223B12217D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id="{4971B5B3-87D2-49C1-9AD0-984AF7579C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id="{7F8CC77F-5D16-46D1-9E76-844D3D54B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id="{3136B198-9314-404B-9B2A-B12F1C81E8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id="{3AD2B785-CD5F-4846-8278-FD202F836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id="{3C6BD3BE-D8A5-4561-9641-5F579267C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id="{883722C6-0687-4FBC-924C-022C334B35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50E3342E-EFDF-4EE7-A275-A46FE15FD9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02A591D3-77C5-427A-84E7-5040F9C17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6ED7A-0DC4-42FC-B20A-D27BD3150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70886" y="6310313"/>
            <a:ext cx="457200" cy="365125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68BF89F-D943-4516-BD61-08ED6D47BE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9" name="Picture 6" descr="City of Phoenix Project Haven - Community Action Partnership Showcase">
            <a:extLst>
              <a:ext uri="{FF2B5EF4-FFF2-40B4-BE49-F238E27FC236}">
                <a16:creationId xmlns:a16="http://schemas.microsoft.com/office/drawing/2014/main" id="{62D33D01-8356-4757-91EC-6AD10DD9A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471" y="6022592"/>
            <a:ext cx="531813" cy="53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66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8">
            <a:extLst>
              <a:ext uri="{FF2B5EF4-FFF2-40B4-BE49-F238E27FC236}">
                <a16:creationId xmlns:a16="http://schemas.microsoft.com/office/drawing/2014/main" id="{4A70F4F6-8761-4016-931A-4535464E4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ABEAA9-60A2-4153-9343-DBDF34FAFB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2933" y="748600"/>
            <a:ext cx="10513106" cy="5592642"/>
          </a:xfrm>
        </p:spPr>
        <p:txBody>
          <a:bodyPr anchor="t">
            <a:normAutofit/>
          </a:bodyPr>
          <a:lstStyle/>
          <a:p>
            <a:pPr algn="l"/>
            <a:r>
              <a:rPr lang="en-US" sz="3200" b="1" dirty="0">
                <a:solidFill>
                  <a:srgbClr val="0070C0"/>
                </a:solidFill>
                <a:latin typeface="+mn-lt"/>
              </a:rPr>
              <a:t>Vehicle Funding Considerations</a:t>
            </a:r>
          </a:p>
          <a:p>
            <a:pPr marL="914400" indent="-457200" algn="l">
              <a:buFont typeface="Arial" panose="020B0604020202020204" pitchFamily="34" charset="0"/>
              <a:buChar char="•"/>
            </a:pPr>
            <a:r>
              <a:rPr lang="en-US" sz="2700" b="1" dirty="0">
                <a:latin typeface="+mn-lt"/>
              </a:rPr>
              <a:t>85% federally funded</a:t>
            </a:r>
          </a:p>
          <a:p>
            <a:pPr marL="914400" indent="-457200" algn="l">
              <a:buFont typeface="Arial" panose="020B0604020202020204" pitchFamily="34" charset="0"/>
              <a:buChar char="•"/>
            </a:pPr>
            <a:r>
              <a:rPr lang="en-US" sz="2700" b="1" dirty="0">
                <a:latin typeface="+mn-lt"/>
              </a:rPr>
              <a:t>15% Proposition 400 (Regional Transit Funding)</a:t>
            </a:r>
          </a:p>
          <a:p>
            <a:pPr marL="914400" indent="-457200" algn="l">
              <a:buFont typeface="Arial" panose="020B0604020202020204" pitchFamily="34" charset="0"/>
              <a:buChar char="•"/>
            </a:pPr>
            <a:r>
              <a:rPr lang="en-US" sz="2700" b="1" dirty="0">
                <a:latin typeface="+mn-lt"/>
              </a:rPr>
              <a:t>Federal formula and discretionary grants</a:t>
            </a:r>
          </a:p>
          <a:p>
            <a:pPr marL="914400" indent="-457200" algn="l">
              <a:buFont typeface="Arial" panose="020B0604020202020204" pitchFamily="34" charset="0"/>
              <a:buChar char="•"/>
            </a:pPr>
            <a:r>
              <a:rPr lang="en-US" sz="2700" b="1" dirty="0">
                <a:latin typeface="+mn-lt"/>
              </a:rPr>
              <a:t>Vehicle cost assumptions built into long-term funding plans</a:t>
            </a:r>
          </a:p>
          <a:p>
            <a:pPr marL="914400" indent="-457200" algn="l">
              <a:buFont typeface="Arial" panose="020B0604020202020204" pitchFamily="34" charset="0"/>
              <a:buChar char="•"/>
            </a:pPr>
            <a:r>
              <a:rPr lang="en-US" sz="2700" b="1" dirty="0">
                <a:latin typeface="+mn-lt"/>
              </a:rPr>
              <a:t>18 cities + county fund regional system (Valley Metro)</a:t>
            </a:r>
          </a:p>
          <a:p>
            <a:pPr marL="914400" indent="-457200" algn="l">
              <a:buFont typeface="Arial" panose="020B0604020202020204" pitchFamily="34" charset="0"/>
              <a:buChar char="•"/>
            </a:pPr>
            <a:r>
              <a:rPr lang="en-US" sz="2700" b="1" dirty="0">
                <a:latin typeface="+mn-lt"/>
              </a:rPr>
              <a:t>T2050 funds used for transit service operations</a:t>
            </a:r>
          </a:p>
          <a:p>
            <a:pPr marL="914400" indent="-457200" algn="l">
              <a:buFont typeface="Arial" panose="020B0604020202020204" pitchFamily="34" charset="0"/>
              <a:buChar char="•"/>
            </a:pPr>
            <a:r>
              <a:rPr lang="en-US" sz="2700" b="1" dirty="0">
                <a:latin typeface="+mn-lt"/>
              </a:rPr>
              <a:t>Transit contract assumptions – vehicle types and replacements; maintenance and parts needs</a:t>
            </a:r>
          </a:p>
        </p:txBody>
      </p:sp>
      <p:sp>
        <p:nvSpPr>
          <p:cNvPr id="36" name="Rectangle 10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7" name="Group 12">
            <a:extLst>
              <a:ext uri="{FF2B5EF4-FFF2-40B4-BE49-F238E27FC236}">
                <a16:creationId xmlns:a16="http://schemas.microsoft.com/office/drawing/2014/main" id="{B4C49FD3-CD95-4BA4-8BD3-B4A4C6844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5422392" y="64008"/>
            <a:chExt cx="1178966" cy="232963"/>
          </a:xfrm>
        </p:grpSpPr>
        <p:sp>
          <p:nvSpPr>
            <p:cNvPr id="14" name="Rectangle 64">
              <a:extLst>
                <a:ext uri="{FF2B5EF4-FFF2-40B4-BE49-F238E27FC236}">
                  <a16:creationId xmlns:a16="http://schemas.microsoft.com/office/drawing/2014/main" id="{194125EE-68A0-44AF-9565-81EF0F311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66">
              <a:extLst>
                <a:ext uri="{FF2B5EF4-FFF2-40B4-BE49-F238E27FC236}">
                  <a16:creationId xmlns:a16="http://schemas.microsoft.com/office/drawing/2014/main" id="{47D98E13-5DFC-4FC3-B217-18D7503F2D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64">
              <a:extLst>
                <a:ext uri="{FF2B5EF4-FFF2-40B4-BE49-F238E27FC236}">
                  <a16:creationId xmlns:a16="http://schemas.microsoft.com/office/drawing/2014/main" id="{1208B249-52C1-45B2-94CA-7FCF767BD5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66">
              <a:extLst>
                <a:ext uri="{FF2B5EF4-FFF2-40B4-BE49-F238E27FC236}">
                  <a16:creationId xmlns:a16="http://schemas.microsoft.com/office/drawing/2014/main" id="{8E8EC538-BB99-4192-A555-FD23D92C5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64">
              <a:extLst>
                <a:ext uri="{FF2B5EF4-FFF2-40B4-BE49-F238E27FC236}">
                  <a16:creationId xmlns:a16="http://schemas.microsoft.com/office/drawing/2014/main" id="{C818F7CD-D8C3-4B0E-8332-5F5D23675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66">
              <a:extLst>
                <a:ext uri="{FF2B5EF4-FFF2-40B4-BE49-F238E27FC236}">
                  <a16:creationId xmlns:a16="http://schemas.microsoft.com/office/drawing/2014/main" id="{BA3A1026-C945-44C7-95BC-3BF4551EF3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64">
              <a:extLst>
                <a:ext uri="{FF2B5EF4-FFF2-40B4-BE49-F238E27FC236}">
                  <a16:creationId xmlns:a16="http://schemas.microsoft.com/office/drawing/2014/main" id="{E7A2271E-1BF0-4DBF-BDC5-8205DFE2B7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66">
              <a:extLst>
                <a:ext uri="{FF2B5EF4-FFF2-40B4-BE49-F238E27FC236}">
                  <a16:creationId xmlns:a16="http://schemas.microsoft.com/office/drawing/2014/main" id="{FC359C9B-D7DB-4D67-BC20-0ED526C67E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id="{5DA7CDCF-326D-40F3-9FA1-F6B696E8F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66">
              <a:extLst>
                <a:ext uri="{FF2B5EF4-FFF2-40B4-BE49-F238E27FC236}">
                  <a16:creationId xmlns:a16="http://schemas.microsoft.com/office/drawing/2014/main" id="{42EAB6A2-C79F-4E11-BA2B-823945037E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id="{0409AE1C-32E7-42F0-8174-D8EC28D1D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id="{6D094018-4CC4-4507-BD21-223B12217D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id="{4971B5B3-87D2-49C1-9AD0-984AF7579C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id="{7F8CC77F-5D16-46D1-9E76-844D3D54B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id="{3136B198-9314-404B-9B2A-B12F1C81E8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id="{3AD2B785-CD5F-4846-8278-FD202F836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id="{3C6BD3BE-D8A5-4561-9641-5F579267C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id="{883722C6-0687-4FBC-924C-022C334B35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50E3342E-EFDF-4EE7-A275-A46FE15FD9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02A591D3-77C5-427A-84E7-5040F9C17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6ED7A-0DC4-42FC-B20A-D27BD3150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70886" y="6310313"/>
            <a:ext cx="457200" cy="365125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68BF89F-D943-4516-BD61-08ED6D47BE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9" name="Picture 6" descr="City of Phoenix Project Haven - Community Action Partnership Showcase">
            <a:extLst>
              <a:ext uri="{FF2B5EF4-FFF2-40B4-BE49-F238E27FC236}">
                <a16:creationId xmlns:a16="http://schemas.microsoft.com/office/drawing/2014/main" id="{62D33D01-8356-4757-91EC-6AD10DD9A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471" y="6022592"/>
            <a:ext cx="531813" cy="53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24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8">
            <a:extLst>
              <a:ext uri="{FF2B5EF4-FFF2-40B4-BE49-F238E27FC236}">
                <a16:creationId xmlns:a16="http://schemas.microsoft.com/office/drawing/2014/main" id="{4A70F4F6-8761-4016-931A-4535464E4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ABEAA9-60A2-4153-9343-DBDF34FAFB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2933" y="748600"/>
            <a:ext cx="10513106" cy="5592642"/>
          </a:xfrm>
        </p:spPr>
        <p:txBody>
          <a:bodyPr anchor="t">
            <a:normAutofit/>
          </a:bodyPr>
          <a:lstStyle/>
          <a:p>
            <a:pPr algn="l"/>
            <a:r>
              <a:rPr lang="en-US" sz="3200" b="1" dirty="0">
                <a:solidFill>
                  <a:srgbClr val="0070C0"/>
                </a:solidFill>
                <a:latin typeface="+mn-lt"/>
              </a:rPr>
              <a:t>Transit System Considerations</a:t>
            </a:r>
          </a:p>
          <a:p>
            <a:pPr marL="914400" indent="-457200" algn="l">
              <a:buFont typeface="Arial" panose="020B0604020202020204" pitchFamily="34" charset="0"/>
              <a:buChar char="•"/>
            </a:pPr>
            <a:r>
              <a:rPr lang="en-US" sz="2700" b="1" dirty="0">
                <a:latin typeface="+mn-lt"/>
              </a:rPr>
              <a:t>Battery-Electric Bus (BEB) ranges</a:t>
            </a:r>
          </a:p>
          <a:p>
            <a:pPr marL="1371600" lvl="1" indent="-457200" algn="l">
              <a:buSzPct val="75000"/>
              <a:buFont typeface="Courier New" panose="02070309020205020404" pitchFamily="49" charset="0"/>
              <a:buChar char="o"/>
            </a:pPr>
            <a:r>
              <a:rPr lang="en-US" sz="2300" b="1" dirty="0">
                <a:latin typeface="+mn-lt"/>
              </a:rPr>
              <a:t>Local testing shows 150-180-mile range</a:t>
            </a:r>
          </a:p>
          <a:p>
            <a:pPr marL="1371600" lvl="1" indent="-457200" algn="l">
              <a:buSzPct val="75000"/>
              <a:buFont typeface="Courier New" panose="02070309020205020404" pitchFamily="49" charset="0"/>
              <a:buChar char="o"/>
            </a:pPr>
            <a:r>
              <a:rPr lang="en-US" sz="2300" b="1" dirty="0">
                <a:latin typeface="+mn-lt"/>
              </a:rPr>
              <a:t>Anticipated range improvements in the next 2-3 years</a:t>
            </a:r>
          </a:p>
          <a:p>
            <a:pPr marL="1371600" lvl="1" indent="-457200" algn="l">
              <a:buSzPct val="75000"/>
              <a:buFont typeface="Courier New" panose="02070309020205020404" pitchFamily="49" charset="0"/>
              <a:buChar char="o"/>
            </a:pPr>
            <a:r>
              <a:rPr lang="en-US" sz="2300" b="1" dirty="0">
                <a:latin typeface="+mn-lt"/>
              </a:rPr>
              <a:t>Pilot BEBs on shorter trips</a:t>
            </a:r>
          </a:p>
          <a:p>
            <a:pPr marL="914400" indent="-457200" algn="l">
              <a:buFont typeface="Arial" panose="020B0604020202020204" pitchFamily="34" charset="0"/>
              <a:buChar char="•"/>
            </a:pPr>
            <a:r>
              <a:rPr lang="en-US" sz="2700" b="1" dirty="0">
                <a:latin typeface="+mn-lt"/>
              </a:rPr>
              <a:t>On-board equipment energy consumption</a:t>
            </a:r>
          </a:p>
          <a:p>
            <a:pPr marL="914400" indent="-457200" algn="l">
              <a:buFont typeface="Arial" panose="020B0604020202020204" pitchFamily="34" charset="0"/>
              <a:buChar char="•"/>
            </a:pPr>
            <a:r>
              <a:rPr lang="en-US" sz="2700" b="1" dirty="0">
                <a:latin typeface="+mn-lt"/>
              </a:rPr>
              <a:t>Fast- and slow-charging options for Battery Electric Buses (BEBs)</a:t>
            </a:r>
          </a:p>
          <a:p>
            <a:pPr marL="914400" indent="-457200" algn="l">
              <a:buFont typeface="Arial" panose="020B0604020202020204" pitchFamily="34" charset="0"/>
              <a:buChar char="•"/>
            </a:pPr>
            <a:r>
              <a:rPr lang="en-US" sz="2700" b="1" dirty="0">
                <a:latin typeface="+mn-lt"/>
              </a:rPr>
              <a:t>Further study needed for site-specific infrastructure changes based on charging/fueling needs</a:t>
            </a:r>
            <a:endParaRPr lang="en-US" sz="2300" b="1" dirty="0">
              <a:latin typeface="+mn-lt"/>
            </a:endParaRPr>
          </a:p>
          <a:p>
            <a:pPr marL="1371600" lvl="1" indent="-457200" algn="l">
              <a:buFont typeface="Arial" panose="020B0604020202020204" pitchFamily="34" charset="0"/>
              <a:buChar char="•"/>
            </a:pPr>
            <a:endParaRPr lang="en-US" sz="2300" b="1" dirty="0">
              <a:latin typeface="+mn-lt"/>
            </a:endParaRPr>
          </a:p>
        </p:txBody>
      </p:sp>
      <p:sp>
        <p:nvSpPr>
          <p:cNvPr id="36" name="Rectangle 10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7" name="Group 12">
            <a:extLst>
              <a:ext uri="{FF2B5EF4-FFF2-40B4-BE49-F238E27FC236}">
                <a16:creationId xmlns:a16="http://schemas.microsoft.com/office/drawing/2014/main" id="{B4C49FD3-CD95-4BA4-8BD3-B4A4C6844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5422392" y="64008"/>
            <a:chExt cx="1178966" cy="232963"/>
          </a:xfrm>
        </p:grpSpPr>
        <p:sp>
          <p:nvSpPr>
            <p:cNvPr id="14" name="Rectangle 64">
              <a:extLst>
                <a:ext uri="{FF2B5EF4-FFF2-40B4-BE49-F238E27FC236}">
                  <a16:creationId xmlns:a16="http://schemas.microsoft.com/office/drawing/2014/main" id="{194125EE-68A0-44AF-9565-81EF0F311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66">
              <a:extLst>
                <a:ext uri="{FF2B5EF4-FFF2-40B4-BE49-F238E27FC236}">
                  <a16:creationId xmlns:a16="http://schemas.microsoft.com/office/drawing/2014/main" id="{47D98E13-5DFC-4FC3-B217-18D7503F2D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64">
              <a:extLst>
                <a:ext uri="{FF2B5EF4-FFF2-40B4-BE49-F238E27FC236}">
                  <a16:creationId xmlns:a16="http://schemas.microsoft.com/office/drawing/2014/main" id="{1208B249-52C1-45B2-94CA-7FCF767BD5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66">
              <a:extLst>
                <a:ext uri="{FF2B5EF4-FFF2-40B4-BE49-F238E27FC236}">
                  <a16:creationId xmlns:a16="http://schemas.microsoft.com/office/drawing/2014/main" id="{8E8EC538-BB99-4192-A555-FD23D92C5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64">
              <a:extLst>
                <a:ext uri="{FF2B5EF4-FFF2-40B4-BE49-F238E27FC236}">
                  <a16:creationId xmlns:a16="http://schemas.microsoft.com/office/drawing/2014/main" id="{C818F7CD-D8C3-4B0E-8332-5F5D23675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66">
              <a:extLst>
                <a:ext uri="{FF2B5EF4-FFF2-40B4-BE49-F238E27FC236}">
                  <a16:creationId xmlns:a16="http://schemas.microsoft.com/office/drawing/2014/main" id="{BA3A1026-C945-44C7-95BC-3BF4551EF3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64">
              <a:extLst>
                <a:ext uri="{FF2B5EF4-FFF2-40B4-BE49-F238E27FC236}">
                  <a16:creationId xmlns:a16="http://schemas.microsoft.com/office/drawing/2014/main" id="{E7A2271E-1BF0-4DBF-BDC5-8205DFE2B7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66">
              <a:extLst>
                <a:ext uri="{FF2B5EF4-FFF2-40B4-BE49-F238E27FC236}">
                  <a16:creationId xmlns:a16="http://schemas.microsoft.com/office/drawing/2014/main" id="{FC359C9B-D7DB-4D67-BC20-0ED526C67E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id="{5DA7CDCF-326D-40F3-9FA1-F6B696E8F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66">
              <a:extLst>
                <a:ext uri="{FF2B5EF4-FFF2-40B4-BE49-F238E27FC236}">
                  <a16:creationId xmlns:a16="http://schemas.microsoft.com/office/drawing/2014/main" id="{42EAB6A2-C79F-4E11-BA2B-823945037E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id="{0409AE1C-32E7-42F0-8174-D8EC28D1D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id="{6D094018-4CC4-4507-BD21-223B12217D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id="{4971B5B3-87D2-49C1-9AD0-984AF7579C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id="{7F8CC77F-5D16-46D1-9E76-844D3D54B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id="{3136B198-9314-404B-9B2A-B12F1C81E8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id="{3AD2B785-CD5F-4846-8278-FD202F836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id="{3C6BD3BE-D8A5-4561-9641-5F579267C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id="{883722C6-0687-4FBC-924C-022C334B35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50E3342E-EFDF-4EE7-A275-A46FE15FD9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02A591D3-77C5-427A-84E7-5040F9C17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6ED7A-0DC4-42FC-B20A-D27BD3150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70886" y="6310313"/>
            <a:ext cx="457200" cy="365125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68BF89F-D943-4516-BD61-08ED6D47BE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9" name="Picture 6" descr="City of Phoenix Project Haven - Community Action Partnership Showcase">
            <a:extLst>
              <a:ext uri="{FF2B5EF4-FFF2-40B4-BE49-F238E27FC236}">
                <a16:creationId xmlns:a16="http://schemas.microsoft.com/office/drawing/2014/main" id="{62D33D01-8356-4757-91EC-6AD10DD9A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471" y="6022592"/>
            <a:ext cx="531813" cy="53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77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8">
            <a:extLst>
              <a:ext uri="{FF2B5EF4-FFF2-40B4-BE49-F238E27FC236}">
                <a16:creationId xmlns:a16="http://schemas.microsoft.com/office/drawing/2014/main" id="{4A70F4F6-8761-4016-931A-4535464E4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ABEAA9-60A2-4153-9343-DBDF34FAFB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2933" y="748600"/>
            <a:ext cx="10513106" cy="5592642"/>
          </a:xfrm>
        </p:spPr>
        <p:txBody>
          <a:bodyPr anchor="t">
            <a:normAutofit/>
          </a:bodyPr>
          <a:lstStyle/>
          <a:p>
            <a:pPr algn="l"/>
            <a:r>
              <a:rPr lang="en-US" sz="3200" b="1" dirty="0">
                <a:solidFill>
                  <a:srgbClr val="0070C0"/>
                </a:solidFill>
                <a:latin typeface="+mn-lt"/>
              </a:rPr>
              <a:t>Next Steps</a:t>
            </a:r>
          </a:p>
          <a:p>
            <a:pPr marL="971550" indent="-514350" algn="l">
              <a:buFont typeface="Arial" panose="020B0604020202020204" pitchFamily="34" charset="0"/>
              <a:buChar char="•"/>
            </a:pPr>
            <a:r>
              <a:rPr lang="en-US" sz="2700" b="1" dirty="0">
                <a:latin typeface="+mn-lt"/>
              </a:rPr>
              <a:t>Enter into cooperative transit vehicle purchasing contracts for newer technologies</a:t>
            </a:r>
          </a:p>
          <a:p>
            <a:pPr marL="971550" indent="-514350" algn="l">
              <a:buFont typeface="Arial" panose="020B0604020202020204" pitchFamily="34" charset="0"/>
              <a:buChar char="•"/>
            </a:pPr>
            <a:r>
              <a:rPr lang="en-US" sz="2700" b="1" dirty="0">
                <a:latin typeface="+mn-lt"/>
              </a:rPr>
              <a:t>Expanded Green Transit Technology RFP from $25M to $150M</a:t>
            </a:r>
          </a:p>
          <a:p>
            <a:pPr marL="971550" indent="-514350" algn="l">
              <a:buFont typeface="Arial" panose="020B0604020202020204" pitchFamily="34" charset="0"/>
              <a:buChar char="•"/>
            </a:pPr>
            <a:r>
              <a:rPr lang="en-US" sz="2700" b="1" dirty="0">
                <a:latin typeface="+mn-lt"/>
              </a:rPr>
              <a:t>Purchase newer-technology buses (electric, electric/hybrid, or other) as contracts and funding strategies are in place</a:t>
            </a:r>
          </a:p>
          <a:p>
            <a:pPr marL="971550" indent="-514350" algn="l">
              <a:buFont typeface="Arial" panose="020B0604020202020204" pitchFamily="34" charset="0"/>
              <a:buChar char="•"/>
            </a:pPr>
            <a:r>
              <a:rPr lang="en-US" sz="2700" b="1" dirty="0">
                <a:latin typeface="+mn-lt"/>
              </a:rPr>
              <a:t>Implement pilot program and prioritize purchases thereafter</a:t>
            </a:r>
          </a:p>
          <a:p>
            <a:pPr marL="971550" indent="-514350" algn="l">
              <a:buFont typeface="Arial" panose="020B0604020202020204" pitchFamily="34" charset="0"/>
              <a:buChar char="•"/>
            </a:pPr>
            <a:r>
              <a:rPr lang="en-US" sz="2700" b="1" dirty="0">
                <a:latin typeface="+mn-lt"/>
              </a:rPr>
              <a:t>Explore and test available propulsion systems; evaluate charging needs, costs and funding</a:t>
            </a:r>
          </a:p>
        </p:txBody>
      </p:sp>
      <p:sp>
        <p:nvSpPr>
          <p:cNvPr id="36" name="Rectangle 10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7" name="Group 12">
            <a:extLst>
              <a:ext uri="{FF2B5EF4-FFF2-40B4-BE49-F238E27FC236}">
                <a16:creationId xmlns:a16="http://schemas.microsoft.com/office/drawing/2014/main" id="{B4C49FD3-CD95-4BA4-8BD3-B4A4C6844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5422392" y="64008"/>
            <a:chExt cx="1178966" cy="232963"/>
          </a:xfrm>
        </p:grpSpPr>
        <p:sp>
          <p:nvSpPr>
            <p:cNvPr id="14" name="Rectangle 64">
              <a:extLst>
                <a:ext uri="{FF2B5EF4-FFF2-40B4-BE49-F238E27FC236}">
                  <a16:creationId xmlns:a16="http://schemas.microsoft.com/office/drawing/2014/main" id="{194125EE-68A0-44AF-9565-81EF0F311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66">
              <a:extLst>
                <a:ext uri="{FF2B5EF4-FFF2-40B4-BE49-F238E27FC236}">
                  <a16:creationId xmlns:a16="http://schemas.microsoft.com/office/drawing/2014/main" id="{47D98E13-5DFC-4FC3-B217-18D7503F2D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64">
              <a:extLst>
                <a:ext uri="{FF2B5EF4-FFF2-40B4-BE49-F238E27FC236}">
                  <a16:creationId xmlns:a16="http://schemas.microsoft.com/office/drawing/2014/main" id="{1208B249-52C1-45B2-94CA-7FCF767BD5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66">
              <a:extLst>
                <a:ext uri="{FF2B5EF4-FFF2-40B4-BE49-F238E27FC236}">
                  <a16:creationId xmlns:a16="http://schemas.microsoft.com/office/drawing/2014/main" id="{8E8EC538-BB99-4192-A555-FD23D92C5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64">
              <a:extLst>
                <a:ext uri="{FF2B5EF4-FFF2-40B4-BE49-F238E27FC236}">
                  <a16:creationId xmlns:a16="http://schemas.microsoft.com/office/drawing/2014/main" id="{C818F7CD-D8C3-4B0E-8332-5F5D23675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66">
              <a:extLst>
                <a:ext uri="{FF2B5EF4-FFF2-40B4-BE49-F238E27FC236}">
                  <a16:creationId xmlns:a16="http://schemas.microsoft.com/office/drawing/2014/main" id="{BA3A1026-C945-44C7-95BC-3BF4551EF3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64">
              <a:extLst>
                <a:ext uri="{FF2B5EF4-FFF2-40B4-BE49-F238E27FC236}">
                  <a16:creationId xmlns:a16="http://schemas.microsoft.com/office/drawing/2014/main" id="{E7A2271E-1BF0-4DBF-BDC5-8205DFE2B7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66">
              <a:extLst>
                <a:ext uri="{FF2B5EF4-FFF2-40B4-BE49-F238E27FC236}">
                  <a16:creationId xmlns:a16="http://schemas.microsoft.com/office/drawing/2014/main" id="{FC359C9B-D7DB-4D67-BC20-0ED526C67E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id="{5DA7CDCF-326D-40F3-9FA1-F6B696E8F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66">
              <a:extLst>
                <a:ext uri="{FF2B5EF4-FFF2-40B4-BE49-F238E27FC236}">
                  <a16:creationId xmlns:a16="http://schemas.microsoft.com/office/drawing/2014/main" id="{42EAB6A2-C79F-4E11-BA2B-823945037E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id="{0409AE1C-32E7-42F0-8174-D8EC28D1D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id="{6D094018-4CC4-4507-BD21-223B12217D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id="{4971B5B3-87D2-49C1-9AD0-984AF7579C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id="{7F8CC77F-5D16-46D1-9E76-844D3D54B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id="{3136B198-9314-404B-9B2A-B12F1C81E8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id="{3AD2B785-CD5F-4846-8278-FD202F836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id="{3C6BD3BE-D8A5-4561-9641-5F579267C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id="{883722C6-0687-4FBC-924C-022C334B35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50E3342E-EFDF-4EE7-A275-A46FE15FD9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02A591D3-77C5-427A-84E7-5040F9C17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6ED7A-0DC4-42FC-B20A-D27BD3150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70886" y="6310313"/>
            <a:ext cx="457200" cy="365125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68BF89F-D943-4516-BD61-08ED6D47BE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9" name="Picture 6" descr="City of Phoenix Project Haven - Community Action Partnership Showcase">
            <a:extLst>
              <a:ext uri="{FF2B5EF4-FFF2-40B4-BE49-F238E27FC236}">
                <a16:creationId xmlns:a16="http://schemas.microsoft.com/office/drawing/2014/main" id="{62D33D01-8356-4757-91EC-6AD10DD9A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471" y="6022592"/>
            <a:ext cx="531813" cy="53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418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8">
            <a:extLst>
              <a:ext uri="{FF2B5EF4-FFF2-40B4-BE49-F238E27FC236}">
                <a16:creationId xmlns:a16="http://schemas.microsoft.com/office/drawing/2014/main" id="{4A70F4F6-8761-4016-931A-4535464E4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ABEAA9-60A2-4153-9343-DBDF34FAFB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2933" y="748600"/>
            <a:ext cx="10513106" cy="5592642"/>
          </a:xfrm>
        </p:spPr>
        <p:txBody>
          <a:bodyPr anchor="t">
            <a:normAutofit/>
          </a:bodyPr>
          <a:lstStyle/>
          <a:p>
            <a:pPr algn="l"/>
            <a:r>
              <a:rPr lang="en-US" sz="3200" b="1" dirty="0">
                <a:solidFill>
                  <a:srgbClr val="0070C0"/>
                </a:solidFill>
                <a:latin typeface="+mn-lt"/>
              </a:rPr>
              <a:t>Next Steps</a:t>
            </a:r>
          </a:p>
          <a:p>
            <a:pPr marL="971550" indent="-514350" algn="l">
              <a:buFont typeface="Arial" panose="020B0604020202020204" pitchFamily="34" charset="0"/>
              <a:buChar char="•"/>
            </a:pPr>
            <a:r>
              <a:rPr lang="en-US" sz="2700" b="1" dirty="0">
                <a:latin typeface="+mn-lt"/>
              </a:rPr>
              <a:t>Pursue new federal grant opportunities for electric and alternative propulsion system buses – Bipartisan Infrastructure Law and other potential funding opportunities</a:t>
            </a:r>
          </a:p>
          <a:p>
            <a:pPr marL="971550" indent="-514350" algn="l">
              <a:buFont typeface="Arial" panose="020B0604020202020204" pitchFamily="34" charset="0"/>
              <a:buChar char="•"/>
            </a:pPr>
            <a:r>
              <a:rPr lang="en-US" sz="2700" b="1" dirty="0">
                <a:latin typeface="+mn-lt"/>
              </a:rPr>
              <a:t>Continue partnership with other city departments and utilities – identify city facilities for charging infrastructure upgrades necessary to support this transition</a:t>
            </a:r>
          </a:p>
          <a:p>
            <a:pPr marL="971550" indent="-514350" algn="l">
              <a:buFont typeface="Arial" panose="020B0604020202020204" pitchFamily="34" charset="0"/>
              <a:buChar char="•"/>
            </a:pPr>
            <a:r>
              <a:rPr lang="en-US" sz="2700" b="1" dirty="0">
                <a:latin typeface="+mn-lt"/>
              </a:rPr>
              <a:t>Review annually with City Council to seek input on future years’ heavy duty bus orders</a:t>
            </a:r>
          </a:p>
          <a:p>
            <a:pPr marL="971550" indent="-514350" algn="l">
              <a:buFont typeface="Arial" panose="020B0604020202020204" pitchFamily="34" charset="0"/>
              <a:buChar char="•"/>
            </a:pPr>
            <a:r>
              <a:rPr lang="en-US" sz="2700" b="1" dirty="0">
                <a:latin typeface="+mn-lt"/>
              </a:rPr>
              <a:t>Engage an expert consultant on alternative transit propulsion to review and update Phoenix Transit’s vehicle propulsion strategy, with a focus on implementing BEB, electric hybrid, and other lower-emissions technologies</a:t>
            </a:r>
          </a:p>
          <a:p>
            <a:pPr marL="971550" indent="-514350" algn="l">
              <a:buFont typeface="+mj-lt"/>
              <a:buAutoNum type="arabicPeriod" startAt="5"/>
            </a:pPr>
            <a:endParaRPr lang="en-US" sz="2700" b="1" dirty="0">
              <a:latin typeface="+mn-lt"/>
            </a:endParaRPr>
          </a:p>
        </p:txBody>
      </p:sp>
      <p:sp>
        <p:nvSpPr>
          <p:cNvPr id="36" name="Rectangle 10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7" name="Group 12">
            <a:extLst>
              <a:ext uri="{FF2B5EF4-FFF2-40B4-BE49-F238E27FC236}">
                <a16:creationId xmlns:a16="http://schemas.microsoft.com/office/drawing/2014/main" id="{B4C49FD3-CD95-4BA4-8BD3-B4A4C6844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5422392" y="64008"/>
            <a:chExt cx="1178966" cy="232963"/>
          </a:xfrm>
        </p:grpSpPr>
        <p:sp>
          <p:nvSpPr>
            <p:cNvPr id="14" name="Rectangle 64">
              <a:extLst>
                <a:ext uri="{FF2B5EF4-FFF2-40B4-BE49-F238E27FC236}">
                  <a16:creationId xmlns:a16="http://schemas.microsoft.com/office/drawing/2014/main" id="{194125EE-68A0-44AF-9565-81EF0F311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66">
              <a:extLst>
                <a:ext uri="{FF2B5EF4-FFF2-40B4-BE49-F238E27FC236}">
                  <a16:creationId xmlns:a16="http://schemas.microsoft.com/office/drawing/2014/main" id="{47D98E13-5DFC-4FC3-B217-18D7503F2D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64">
              <a:extLst>
                <a:ext uri="{FF2B5EF4-FFF2-40B4-BE49-F238E27FC236}">
                  <a16:creationId xmlns:a16="http://schemas.microsoft.com/office/drawing/2014/main" id="{1208B249-52C1-45B2-94CA-7FCF767BD5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66">
              <a:extLst>
                <a:ext uri="{FF2B5EF4-FFF2-40B4-BE49-F238E27FC236}">
                  <a16:creationId xmlns:a16="http://schemas.microsoft.com/office/drawing/2014/main" id="{8E8EC538-BB99-4192-A555-FD23D92C5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64">
              <a:extLst>
                <a:ext uri="{FF2B5EF4-FFF2-40B4-BE49-F238E27FC236}">
                  <a16:creationId xmlns:a16="http://schemas.microsoft.com/office/drawing/2014/main" id="{C818F7CD-D8C3-4B0E-8332-5F5D23675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66">
              <a:extLst>
                <a:ext uri="{FF2B5EF4-FFF2-40B4-BE49-F238E27FC236}">
                  <a16:creationId xmlns:a16="http://schemas.microsoft.com/office/drawing/2014/main" id="{BA3A1026-C945-44C7-95BC-3BF4551EF3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64">
              <a:extLst>
                <a:ext uri="{FF2B5EF4-FFF2-40B4-BE49-F238E27FC236}">
                  <a16:creationId xmlns:a16="http://schemas.microsoft.com/office/drawing/2014/main" id="{E7A2271E-1BF0-4DBF-BDC5-8205DFE2B7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66">
              <a:extLst>
                <a:ext uri="{FF2B5EF4-FFF2-40B4-BE49-F238E27FC236}">
                  <a16:creationId xmlns:a16="http://schemas.microsoft.com/office/drawing/2014/main" id="{FC359C9B-D7DB-4D67-BC20-0ED526C67E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id="{5DA7CDCF-326D-40F3-9FA1-F6B696E8F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66">
              <a:extLst>
                <a:ext uri="{FF2B5EF4-FFF2-40B4-BE49-F238E27FC236}">
                  <a16:creationId xmlns:a16="http://schemas.microsoft.com/office/drawing/2014/main" id="{42EAB6A2-C79F-4E11-BA2B-823945037E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id="{0409AE1C-32E7-42F0-8174-D8EC28D1D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id="{6D094018-4CC4-4507-BD21-223B12217D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id="{4971B5B3-87D2-49C1-9AD0-984AF7579C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id="{7F8CC77F-5D16-46D1-9E76-844D3D54B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id="{3136B198-9314-404B-9B2A-B12F1C81E8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id="{3AD2B785-CD5F-4846-8278-FD202F836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id="{3C6BD3BE-D8A5-4561-9641-5F579267C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id="{883722C6-0687-4FBC-924C-022C334B35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50E3342E-EFDF-4EE7-A275-A46FE15FD9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02A591D3-77C5-427A-84E7-5040F9C17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6ED7A-0DC4-42FC-B20A-D27BD3150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70886" y="6310313"/>
            <a:ext cx="457200" cy="365125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68BF89F-D943-4516-BD61-08ED6D47BE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9" name="Picture 6" descr="City of Phoenix Project Haven - Community Action Partnership Showcase">
            <a:extLst>
              <a:ext uri="{FF2B5EF4-FFF2-40B4-BE49-F238E27FC236}">
                <a16:creationId xmlns:a16="http://schemas.microsoft.com/office/drawing/2014/main" id="{62D33D01-8356-4757-91EC-6AD10DD9A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471" y="6022592"/>
            <a:ext cx="531813" cy="53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288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Proterra Unveils The Proterra ZX5 Next-Generation Battery-Electric Transit  Vehicle | Proterra">
            <a:extLst>
              <a:ext uri="{FF2B5EF4-FFF2-40B4-BE49-F238E27FC236}">
                <a16:creationId xmlns:a16="http://schemas.microsoft.com/office/drawing/2014/main" id="{7E3D689F-2D14-4910-AC59-678DA7A44C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7" b="6663"/>
          <a:stretch/>
        </p:blipFill>
        <p:spPr bwMode="auto">
          <a:xfrm>
            <a:off x="-3047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AF1D61-2E4F-4803-9CC2-1FBE0AD010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3752" y="927716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 dirty="0">
                <a:solidFill>
                  <a:srgbClr val="FFFFFF"/>
                </a:solidFill>
              </a:rPr>
              <a:t>Discussion / Questions</a:t>
            </a:r>
          </a:p>
        </p:txBody>
      </p:sp>
      <p:pic>
        <p:nvPicPr>
          <p:cNvPr id="1030" name="Picture 6" descr="City of Phoenix Project Haven - Community Action Partnership Showcase">
            <a:extLst>
              <a:ext uri="{FF2B5EF4-FFF2-40B4-BE49-F238E27FC236}">
                <a16:creationId xmlns:a16="http://schemas.microsoft.com/office/drawing/2014/main" id="{D7060ECC-E540-4D40-8C23-A1ED5CBEA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471" y="6022592"/>
            <a:ext cx="531813" cy="53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2096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905738" y="245693"/>
            <a:ext cx="6384822" cy="782676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endParaRPr lang="en-US" sz="360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97ED3C7-8B3D-4500-9B46-4EEC34B98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545" y="35104"/>
            <a:ext cx="3749365" cy="12802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E9B036-49D5-4D16-8578-BFB1B0658621}"/>
              </a:ext>
            </a:extLst>
          </p:cNvPr>
          <p:cNvSpPr txBox="1"/>
          <p:nvPr/>
        </p:nvSpPr>
        <p:spPr>
          <a:xfrm>
            <a:off x="7833359" y="1482313"/>
            <a:ext cx="4121095" cy="358559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rgbClr val="00B0F0"/>
                </a:solidFill>
              </a:rPr>
              <a:t>French Car Ads Legislation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Starting in March 2022, auto ads on the radio, tv, and before movies, in print, and elsewhere have to feature a message to consider cycling, carpooling, walking, or taking transit.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Feature hashtag “moving without polluting”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Penalties up to $56,622 for those who fail to post these messages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8D439D-4F6B-431B-B075-A2777DC49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304" y="1464158"/>
            <a:ext cx="7459440" cy="40405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25C581-4FE7-4826-9F49-304897EEF5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41065"/>
            <a:ext cx="1993565" cy="816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6D6813-E635-4E63-A4FD-B8F5C2EA65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3565" y="6041065"/>
            <a:ext cx="1274174" cy="8230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4C5D39-D6D2-48EE-A266-0946C971C6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7739" y="6053258"/>
            <a:ext cx="1347333" cy="8047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23A5BE-5F59-4D7E-817A-89898A10F6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5071" y="6059355"/>
            <a:ext cx="1213163" cy="8108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B6F4A1-CC77-4C5D-A770-EB28D619AE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28234" y="6041065"/>
            <a:ext cx="1615580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415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905738" y="245693"/>
            <a:ext cx="6384822" cy="782676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endParaRPr lang="en-US" sz="360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97ED3C7-8B3D-4500-9B46-4EEC34B98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545" y="35104"/>
            <a:ext cx="3749365" cy="12802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E9B036-49D5-4D16-8578-BFB1B0658621}"/>
              </a:ext>
            </a:extLst>
          </p:cNvPr>
          <p:cNvSpPr txBox="1"/>
          <p:nvPr/>
        </p:nvSpPr>
        <p:spPr>
          <a:xfrm>
            <a:off x="7632191" y="2296129"/>
            <a:ext cx="4121095" cy="1954381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rgbClr val="00B0F0"/>
                </a:solidFill>
              </a:rPr>
              <a:t>Ford Increases F-150 Lightening Production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Doubles production capacity to 150,000 vehicles a year by mid-2023 after receiving nearly 200,000 reservations.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F8B8E1-468A-4BED-9B0B-DDDB7E4A62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161" y="1482313"/>
            <a:ext cx="6384822" cy="42565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A0A99F-22D3-4AEC-9512-8320D6AE5F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50209"/>
            <a:ext cx="1993565" cy="816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4ABBD3-B443-498A-962C-4244622BE1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3565" y="6050209"/>
            <a:ext cx="1274174" cy="8230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321832-A884-41BF-B31E-6D2C01F217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7739" y="6050209"/>
            <a:ext cx="1347333" cy="8047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C603E1-8A38-4822-B00A-F963D7D384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26737" y="6068499"/>
            <a:ext cx="1469263" cy="7986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CF87D9-3053-4FD6-97D5-BB546F42B7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07665" y="6068499"/>
            <a:ext cx="1615580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3034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905738" y="245693"/>
            <a:ext cx="6384822" cy="782676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endParaRPr lang="en-US" sz="360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97ED3C7-8B3D-4500-9B46-4EEC34B98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545" y="35104"/>
            <a:ext cx="3749365" cy="12802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E9B036-49D5-4D16-8578-BFB1B0658621}"/>
              </a:ext>
            </a:extLst>
          </p:cNvPr>
          <p:cNvSpPr txBox="1"/>
          <p:nvPr/>
        </p:nvSpPr>
        <p:spPr>
          <a:xfrm>
            <a:off x="7632191" y="2296129"/>
            <a:ext cx="4121095" cy="220060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rgbClr val="00B0F0"/>
                </a:solidFill>
              </a:rPr>
              <a:t>NYC Invests in EVs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$420M to transition muni fleet to all electric by 2035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184 Ford Mustang Mach-Es for use in multiple city depts.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250 Tesla Model 3s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BF8652-CF54-409B-A048-E43041C7D5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60" y="1670654"/>
            <a:ext cx="7404897" cy="37098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0A46A2-5F2D-4C15-8C3C-EA1E98ED1F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41065"/>
            <a:ext cx="1993565" cy="816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EA11B6-9F78-42DD-BF62-C9BB85DB56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3565" y="6034969"/>
            <a:ext cx="1274174" cy="8230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294CB3-F11B-4ECB-B033-73125E0870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7739" y="6044113"/>
            <a:ext cx="1347333" cy="8047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41D5DC-000D-4659-8E47-6186AE2535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26737" y="6047161"/>
            <a:ext cx="1469263" cy="7986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56BB76-3208-4B77-B90B-D6FA265D44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07665" y="6044113"/>
            <a:ext cx="1189247" cy="79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523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outdoor, wall&#10;&#10;Description automatically generated">
            <a:extLst>
              <a:ext uri="{FF2B5EF4-FFF2-40B4-BE49-F238E27FC236}">
                <a16:creationId xmlns:a16="http://schemas.microsoft.com/office/drawing/2014/main" id="{E4B7D263-128E-4F47-B6B4-9BC864B4E8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9" r="2" b="2"/>
          <a:stretch/>
        </p:blipFill>
        <p:spPr>
          <a:xfrm>
            <a:off x="7109377" y="5274526"/>
            <a:ext cx="5077978" cy="1597930"/>
          </a:xfrm>
          <a:prstGeom prst="rect">
            <a:avLst/>
          </a:prstGeom>
        </p:spPr>
      </p:pic>
      <p:pic>
        <p:nvPicPr>
          <p:cNvPr id="4" name="Content Placeholder 3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551FD4AA-6D8A-4BAF-B30F-2871681A99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9" r="492" b="2"/>
          <a:stretch/>
        </p:blipFill>
        <p:spPr>
          <a:xfrm>
            <a:off x="3160896" y="0"/>
            <a:ext cx="5638800" cy="4525304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9" name="Picture 8" descr="A sign on a pole&#10;&#10;Description automatically generated">
            <a:extLst>
              <a:ext uri="{FF2B5EF4-FFF2-40B4-BE49-F238E27FC236}">
                <a16:creationId xmlns:a16="http://schemas.microsoft.com/office/drawing/2014/main" id="{4FB234AB-25F8-4CCD-B34C-796041BCFA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6" r="-1" b="-1"/>
          <a:stretch/>
        </p:blipFill>
        <p:spPr>
          <a:xfrm>
            <a:off x="8206355" y="2040673"/>
            <a:ext cx="4034423" cy="3233853"/>
          </a:xfrm>
          <a:prstGeom prst="rect">
            <a:avLst/>
          </a:prstGeom>
        </p:spPr>
      </p:pic>
      <p:pic>
        <p:nvPicPr>
          <p:cNvPr id="10" name="Picture 9" descr="A picture containing indoor&#10;&#10;Description automatically generated">
            <a:extLst>
              <a:ext uri="{FF2B5EF4-FFF2-40B4-BE49-F238E27FC236}">
                <a16:creationId xmlns:a16="http://schemas.microsoft.com/office/drawing/2014/main" id="{89FBE709-FF48-4C26-B6F4-21EEE7AA6C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39" b="-3"/>
          <a:stretch/>
        </p:blipFill>
        <p:spPr>
          <a:xfrm>
            <a:off x="-1" y="3932766"/>
            <a:ext cx="3450245" cy="2925233"/>
          </a:xfrm>
          <a:prstGeom prst="rect">
            <a:avLst/>
          </a:prstGeom>
        </p:spPr>
      </p:pic>
      <p:pic>
        <p:nvPicPr>
          <p:cNvPr id="12" name="Picture 11" descr="A picture containing truck, building, yellow, outdoor&#10;&#10;Description automatically generated">
            <a:extLst>
              <a:ext uri="{FF2B5EF4-FFF2-40B4-BE49-F238E27FC236}">
                <a16:creationId xmlns:a16="http://schemas.microsoft.com/office/drawing/2014/main" id="{13E595A3-F486-4EFE-BF23-24574C1ABF5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50"/>
          <a:stretch/>
        </p:blipFill>
        <p:spPr>
          <a:xfrm>
            <a:off x="3289609" y="3867430"/>
            <a:ext cx="4916745" cy="2990569"/>
          </a:xfrm>
          <a:prstGeom prst="rect">
            <a:avLst/>
          </a:prstGeom>
        </p:spPr>
      </p:pic>
      <p:pic>
        <p:nvPicPr>
          <p:cNvPr id="14" name="Picture 13" descr="Image result for heavy duty ev bus charging stations">
            <a:extLst>
              <a:ext uri="{FF2B5EF4-FFF2-40B4-BE49-F238E27FC236}">
                <a16:creationId xmlns:a16="http://schemas.microsoft.com/office/drawing/2014/main" id="{E25265A5-B6DD-3A42-A85A-43066EF29FA0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355" y="0"/>
            <a:ext cx="3429000" cy="2040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" y="0"/>
            <a:ext cx="6248401" cy="3973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59A3877-A668-480F-9AB0-CF335B01E651}"/>
              </a:ext>
            </a:extLst>
          </p:cNvPr>
          <p:cNvSpPr txBox="1"/>
          <p:nvPr/>
        </p:nvSpPr>
        <p:spPr>
          <a:xfrm>
            <a:off x="4038600" y="346579"/>
            <a:ext cx="4047893" cy="769441"/>
          </a:xfrm>
          <a:prstGeom prst="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EVITP 4.0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E0894AF-E3C4-4291-ACA8-537F968A2F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" y="162518"/>
            <a:ext cx="4021579" cy="157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724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01" name="TextBox 15"/>
          <p:cNvSpPr txBox="1">
            <a:spLocks noChangeArrowheads="1"/>
          </p:cNvSpPr>
          <p:nvPr/>
        </p:nvSpPr>
        <p:spPr bwMode="auto">
          <a:xfrm>
            <a:off x="1371600" y="914400"/>
            <a:ext cx="9144000" cy="615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36" tIns="41469" rIns="82936" bIns="41469">
            <a:spAutoFit/>
          </a:bodyPr>
          <a:lstStyle/>
          <a:p>
            <a:pPr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Automakers Key to Establishing  EVITP</a:t>
            </a:r>
            <a:endParaRPr lang="en-US" sz="3600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82002" y="1661096"/>
            <a:ext cx="2209799" cy="3215704"/>
          </a:xfrm>
          <a:prstGeom prst="rect">
            <a:avLst/>
          </a:prstGeom>
          <a:noFill/>
        </p:spPr>
        <p:txBody>
          <a:bodyPr wrap="square" lIns="82945" tIns="41473" rIns="82945" bIns="41473">
            <a:spAutoFit/>
          </a:bodyPr>
          <a:lstStyle/>
          <a:p>
            <a:pPr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r>
              <a:rPr lang="en-US" sz="24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Special Thanks to GM’s</a:t>
            </a:r>
          </a:p>
          <a:p>
            <a:pPr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r>
              <a:rPr lang="en-US" sz="24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Britta Gross &amp; Alex Keros</a:t>
            </a:r>
          </a:p>
          <a:p>
            <a:pPr marL="311045" indent="-311045"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endParaRPr lang="en-US" sz="1100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endParaRPr lang="en-US" sz="1100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11045" indent="-311045"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endParaRPr lang="en-US" sz="1100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11045" indent="-311045"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endParaRPr lang="en-US" sz="2900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endParaRPr lang="en-US" sz="1100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endParaRPr lang="en-US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endParaRPr lang="en-US" sz="2500" b="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685"/>
            <a:ext cx="9144000" cy="80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/>
          <p:nvPr/>
        </p:nvPicPr>
        <p:blipFill>
          <a:blip r:embed="rId4"/>
          <a:stretch>
            <a:fillRect/>
          </a:stretch>
        </p:blipFill>
        <p:spPr>
          <a:xfrm>
            <a:off x="5943600" y="4038601"/>
            <a:ext cx="4572000" cy="2447925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76400" y="1617980"/>
            <a:ext cx="6629400" cy="417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248477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7" name="TextBox 15"/>
          <p:cNvSpPr txBox="1">
            <a:spLocks noChangeArrowheads="1"/>
          </p:cNvSpPr>
          <p:nvPr/>
        </p:nvSpPr>
        <p:spPr bwMode="auto">
          <a:xfrm>
            <a:off x="1524000" y="838200"/>
            <a:ext cx="9144001" cy="615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36" tIns="41469" rIns="82936" bIns="41469">
            <a:spAutoFit/>
          </a:bodyPr>
          <a:lstStyle/>
          <a:p>
            <a:pPr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Eligibility: Qualified Electricians</a:t>
            </a:r>
          </a:p>
        </p:txBody>
      </p:sp>
      <p:sp>
        <p:nvSpPr>
          <p:cNvPr id="43018" name="Rectangle 1"/>
          <p:cNvSpPr>
            <a:spLocks noChangeArrowheads="1"/>
          </p:cNvSpPr>
          <p:nvPr/>
        </p:nvSpPr>
        <p:spPr bwMode="auto">
          <a:xfrm>
            <a:off x="1865280" y="1600201"/>
            <a:ext cx="8377920" cy="5358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marL="0" lvl="1"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r>
              <a:rPr lang="en-US" sz="29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Minimum Requirement for EVITP Certification:</a:t>
            </a:r>
          </a:p>
          <a:p>
            <a:pPr marL="0" lvl="1"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endParaRPr lang="en-US" sz="800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/>
              <a:buChar char="Ø"/>
            </a:pPr>
            <a:r>
              <a:rPr lang="en-US" sz="24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 states or local jurisdictions where required, electricians must be licensed or certified.</a:t>
            </a:r>
          </a:p>
          <a:p>
            <a:pPr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endParaRPr lang="en-US" sz="800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/>
              <a:buChar char="Ø"/>
            </a:pPr>
            <a:r>
              <a:rPr lang="en-US" sz="24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 other states or local jurisdictions, electricians must have completed at least 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8,000 hours </a:t>
            </a:r>
            <a:r>
              <a:rPr lang="en-US" sz="24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of documented on-the-job training.</a:t>
            </a:r>
          </a:p>
          <a:p>
            <a:pPr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endParaRPr lang="en-US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r>
              <a:rPr lang="en-US" sz="2900" b="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 key to EVITP success is that the training builds on the platform of qualified electricians’ extensive  knowledge, skills, and experience.</a:t>
            </a:r>
          </a:p>
          <a:p>
            <a:pPr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endParaRPr lang="en-US" sz="2900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endParaRPr lang="en-US" sz="2900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fontAlgn="auto" hangingPunc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endParaRPr lang="en-US" sz="2900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685"/>
            <a:ext cx="9144000" cy="80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92808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Custom Design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1750" cap="flat" cmpd="sng" algn="ctr">
          <a:solidFill>
            <a:srgbClr val="3E7FC6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182880" tIns="137160" rIns="182880" bIns="137160" numCol="1" anchor="ctr" anchorCtr="0" compatLnSpc="1">
        <a:prstTxWarp prst="textNoShape">
          <a:avLst/>
        </a:prstTxWarp>
        <a:spAutoFit/>
      </a:bodyPr>
      <a:lstStyle>
        <a:defPPr marL="342900" marR="0" indent="-342900" algn="ctr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-25000">
            <a:ln>
              <a:noFill/>
            </a:ln>
            <a:solidFill>
              <a:srgbClr val="3E7FC6"/>
            </a:solidFill>
            <a:effectLst/>
            <a:latin typeface="Trebuchet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1750" cap="flat" cmpd="sng" algn="ctr">
          <a:solidFill>
            <a:srgbClr val="3E7FC6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182880" tIns="137160" rIns="182880" bIns="137160" numCol="1" anchor="ctr" anchorCtr="0" compatLnSpc="1">
        <a:prstTxWarp prst="textNoShape">
          <a:avLst/>
        </a:prstTxWarp>
        <a:spAutoFit/>
      </a:bodyPr>
      <a:lstStyle>
        <a:defPPr marL="342900" marR="0" indent="-342900" algn="ctr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-25000">
            <a:ln>
              <a:noFill/>
            </a:ln>
            <a:solidFill>
              <a:srgbClr val="3E7FC6"/>
            </a:solidFill>
            <a:effectLst/>
            <a:latin typeface="Trebuchet MS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8251BA06842D4EAB9D9C84F4C2F6A2" ma:contentTypeVersion="8" ma:contentTypeDescription="Create a new document." ma:contentTypeScope="" ma:versionID="8dd2d8751e0cc084cefbc1851b41bb1e">
  <xsd:schema xmlns:xsd="http://www.w3.org/2001/XMLSchema" xmlns:xs="http://www.w3.org/2001/XMLSchema" xmlns:p="http://schemas.microsoft.com/office/2006/metadata/properties" xmlns:ns1="http://schemas.microsoft.com/sharepoint/v3" xmlns:ns2="a0e9d492-aae1-42ec-9904-4fd688908c79" xmlns:ns3="b49ba346-7f5b-4969-9f5f-062fcfc7fe07" targetNamespace="http://schemas.microsoft.com/office/2006/metadata/properties" ma:root="true" ma:fieldsID="f0c64cda67349c5ba7dc6ce1de1675f0" ns1:_="" ns2:_="" ns3:_="">
    <xsd:import namespace="http://schemas.microsoft.com/sharepoint/v3"/>
    <xsd:import namespace="a0e9d492-aae1-42ec-9904-4fd688908c79"/>
    <xsd:import namespace="b49ba346-7f5b-4969-9f5f-062fcfc7fe07"/>
    <xsd:element name="properties">
      <xsd:complexType>
        <xsd:sequence>
          <xsd:element name="documentManagement">
            <xsd:complexType>
              <xsd:all>
                <xsd:element ref="ns3:TaxKeywordTaxHTField" minOccurs="0"/>
                <xsd:element ref="ns2:TaxCatchAll" minOccurs="0"/>
                <xsd:element ref="ns2:TaxCatchAllLabel" minOccurs="0"/>
                <xsd:element ref="ns2:Date_x0020_Due" minOccurs="0"/>
                <xsd:element ref="ns1:PublishingStartDate" minOccurs="0"/>
                <xsd:element ref="ns1:PublishingExpirationDate" minOccurs="0"/>
                <xsd:element ref="ns2:SharedWithUsers" minOccurs="0"/>
                <xsd:element ref="ns2:Hide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5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16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e9d492-aae1-42ec-9904-4fd688908c79" elementFormDefault="qualified">
    <xsd:import namespace="http://schemas.microsoft.com/office/2006/documentManagement/types"/>
    <xsd:import namespace="http://schemas.microsoft.com/office/infopath/2007/PartnerControls"/>
    <xsd:element name="TaxCatchAll" ma:index="7" nillable="true" ma:displayName="Taxonomy Catch All Column" ma:description="" ma:hidden="true" ma:list="{a4a79f51-32ee-4d2f-b804-3e51363b6775}" ma:internalName="TaxCatchAll" ma:showField="CatchAllData" ma:web="a0e9d492-aae1-42ec-9904-4fd688908c7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1" nillable="true" ma:displayName="Taxonomy Catch All Column1" ma:description="" ma:hidden="true" ma:list="{a4a79f51-32ee-4d2f-b804-3e51363b6775}" ma:internalName="TaxCatchAllLabel" ma:readOnly="true" ma:showField="CatchAllDataLabel" ma:web="a0e9d492-aae1-42ec-9904-4fd688908c7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Date_x0020_Due" ma:index="14" nillable="true" ma:displayName="Date Due" ma:format="DateTime" ma:internalName="Date_x0020_Due">
      <xsd:simpleType>
        <xsd:restriction base="dms:DateTime"/>
      </xsd:simpleType>
    </xsd:element>
    <xsd:element name="SharedWithUsers" ma:index="17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HideMe" ma:index="18" nillable="true" ma:displayName="HideMe" ma:default="0" ma:description="Check yes to hide this item or document on the search results page." ma:internalName="HideM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9ba346-7f5b-4969-9f5f-062fcfc7fe07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6" nillable="true" ma:taxonomy="true" ma:internalName="TaxKeywordTaxHTField" ma:taxonomyFieldName="TaxKeyword" ma:displayName="Enterprise Keywords" ma:fieldId="{23f27201-bee3-471e-b2e7-b64fd8b7ca38}" ma:taxonomyMulti="true" ma:sspId="a454a14f-8e8a-49c8-9ea4-facf985401e3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 ma:index="12" ma:displayName="Comments"/>
        <xsd:element name="keywords" minOccurs="0" maxOccurs="1" type="xsd:string" ma:index="13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KeywordTaxHTField xmlns="b49ba346-7f5b-4969-9f5f-062fcfc7fe07">
      <Terms xmlns="http://schemas.microsoft.com/office/infopath/2007/PartnerControls"/>
    </TaxKeywordTaxHTField>
    <TaxCatchAll xmlns="a0e9d492-aae1-42ec-9904-4fd688908c79"/>
    <Date_x0020_Due xmlns="a0e9d492-aae1-42ec-9904-4fd688908c79" xsi:nil="true"/>
    <PublishingExpirationDate xmlns="http://schemas.microsoft.com/sharepoint/v3" xsi:nil="true"/>
    <PublishingStartDate xmlns="http://schemas.microsoft.com/sharepoint/v3" xsi:nil="true"/>
    <HideMe xmlns="a0e9d492-aae1-42ec-9904-4fd688908c79">false</HideMe>
  </documentManagement>
</p:properties>
</file>

<file path=customXml/itemProps1.xml><?xml version="1.0" encoding="utf-8"?>
<ds:datastoreItem xmlns:ds="http://schemas.openxmlformats.org/officeDocument/2006/customXml" ds:itemID="{6D76A8EC-478E-4D91-8221-BC4DF8FFB1C8}"/>
</file>

<file path=customXml/itemProps2.xml><?xml version="1.0" encoding="utf-8"?>
<ds:datastoreItem xmlns:ds="http://schemas.openxmlformats.org/officeDocument/2006/customXml" ds:itemID="{4A059D0D-D1C8-42F1-AD61-866A9457C87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D49F46F-A98E-42BE-8BCE-641943ED0AF7}">
  <ds:schemaRefs>
    <ds:schemaRef ds:uri="http://schemas.microsoft.com/office/infopath/2007/PartnerControls"/>
    <ds:schemaRef ds:uri="http://purl.org/dc/dcmitype/"/>
    <ds:schemaRef ds:uri="http://purl.org/dc/elements/1.1/"/>
    <ds:schemaRef ds:uri="http://www.w3.org/XML/1998/namespace"/>
    <ds:schemaRef ds:uri="http://schemas.microsoft.com/sharepoint/v3"/>
    <ds:schemaRef ds:uri="http://schemas.microsoft.com/office/2006/documentManagement/types"/>
    <ds:schemaRef ds:uri="358ffdc4-ddff-4a1a-b3e3-43baa810e0b1"/>
    <ds:schemaRef ds:uri="http://schemas.microsoft.com/office/2006/metadata/properties"/>
    <ds:schemaRef ds:uri="http://schemas.openxmlformats.org/package/2006/metadata/core-properties"/>
    <ds:schemaRef ds:uri="2c41a6d8-f380-4b25-8266-40fd55739ea6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72119</TotalTime>
  <Words>1526</Words>
  <Application>Microsoft Office PowerPoint</Application>
  <PresentationFormat>Widescreen</PresentationFormat>
  <Paragraphs>221</Paragraphs>
  <Slides>35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35</vt:i4>
      </vt:variant>
    </vt:vector>
  </HeadingPairs>
  <TitlesOfParts>
    <vt:vector size="47" baseType="lpstr">
      <vt:lpstr>Arial</vt:lpstr>
      <vt:lpstr>Arial Black</vt:lpstr>
      <vt:lpstr>Arial Narrow</vt:lpstr>
      <vt:lpstr>Calibri</vt:lpstr>
      <vt:lpstr>Courier New</vt:lpstr>
      <vt:lpstr>Times New Roman</vt:lpstr>
      <vt:lpstr>Trebuchet MS</vt:lpstr>
      <vt:lpstr>Wingdings</vt:lpstr>
      <vt:lpstr>1_Default Design</vt:lpstr>
      <vt:lpstr>Custom Design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Electric/Hybrid Bus Transition and Green Transit Technology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Discussion / Questions</vt:lpstr>
    </vt:vector>
  </TitlesOfParts>
  <Company>City of Vancouver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Greeenst City and Financial Tools</dc:title>
  <dc:creator>cctsd</dc:creator>
  <cp:lastModifiedBy>Mark Hartman</cp:lastModifiedBy>
  <cp:revision>1328</cp:revision>
  <cp:lastPrinted>2021-10-01T15:52:36Z</cp:lastPrinted>
  <dcterms:created xsi:type="dcterms:W3CDTF">2008-03-26T19:27:13Z</dcterms:created>
  <dcterms:modified xsi:type="dcterms:W3CDTF">2022-02-15T22:32:34Z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0x0101007C8251BA06842D4EAB9D9C84F4C2F6A2</vt:lpwstr>
  </property>
</Properties>
</file>