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1" r:id="rId4"/>
    <p:sldMasterId id="2147484299" r:id="rId5"/>
    <p:sldMasterId id="2147484314" r:id="rId6"/>
  </p:sldMasterIdLst>
  <p:notesMasterIdLst>
    <p:notesMasterId r:id="rId19"/>
  </p:notesMasterIdLst>
  <p:handoutMasterIdLst>
    <p:handoutMasterId r:id="rId20"/>
  </p:handoutMasterIdLst>
  <p:sldIdLst>
    <p:sldId id="444" r:id="rId7"/>
    <p:sldId id="3111" r:id="rId8"/>
    <p:sldId id="3112" r:id="rId9"/>
    <p:sldId id="3113" r:id="rId10"/>
    <p:sldId id="3114" r:id="rId11"/>
    <p:sldId id="3115" r:id="rId12"/>
    <p:sldId id="257" r:id="rId13"/>
    <p:sldId id="3892" r:id="rId14"/>
    <p:sldId id="3894" r:id="rId15"/>
    <p:sldId id="3896" r:id="rId16"/>
    <p:sldId id="3893" r:id="rId17"/>
    <p:sldId id="3062" r:id="rId18"/>
  </p:sldIdLst>
  <p:sldSz cx="12192000" cy="6858000"/>
  <p:notesSz cx="7010400" cy="92964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Moscovich" initials="R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5C2"/>
    <a:srgbClr val="BF9024"/>
    <a:srgbClr val="FF9933"/>
    <a:srgbClr val="003860"/>
    <a:srgbClr val="27534E"/>
    <a:srgbClr val="0070C0"/>
    <a:srgbClr val="F5FA38"/>
    <a:srgbClr val="D0EAB4"/>
    <a:srgbClr val="ADDB7B"/>
    <a:srgbClr val="E7F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89" autoAdjust="0"/>
    <p:restoredTop sz="95652" autoAdjust="0"/>
  </p:normalViewPr>
  <p:slideViewPr>
    <p:cSldViewPr snapToGrid="0">
      <p:cViewPr varScale="1">
        <p:scale>
          <a:sx n="105" d="100"/>
          <a:sy n="105" d="100"/>
        </p:scale>
        <p:origin x="1008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5" d="100"/>
          <a:sy n="25" d="100"/>
        </p:scale>
        <p:origin x="4224" y="17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p.gov\home\home6\TLPEREZ\GM%20Staff%20Prep\tlp%20charts%20for%20EV%20goal%20gm%20present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[tlp charts for EV goal gm presentation.xlsx]Cumulative EVs Pivot !PivotTable3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2112227425260495"/>
          <c:y val="4.4707007047747521E-2"/>
          <c:w val="0.86606709484370892"/>
          <c:h val="0.789155047781062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'Cumulative EVs Pivot '!$B$1</c:f>
              <c:strCache>
                <c:ptCount val="1"/>
                <c:pt idx="0">
                  <c:v>Baseline Forecast (EPRI Medium Forecast)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'Cumulative EVs Pivot '!$A$2:$A$28</c:f>
              <c:strCache>
                <c:ptCount val="2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</c:strCache>
            </c:strRef>
          </c:cat>
          <c:val>
            <c:numRef>
              <c:f>'Cumulative EVs Pivot '!$B$2:$B$28</c:f>
              <c:numCache>
                <c:formatCode>General</c:formatCode>
                <c:ptCount val="26"/>
                <c:pt idx="0">
                  <c:v>3</c:v>
                </c:pt>
                <c:pt idx="1">
                  <c:v>190</c:v>
                </c:pt>
                <c:pt idx="2">
                  <c:v>497</c:v>
                </c:pt>
                <c:pt idx="3">
                  <c:v>1117</c:v>
                </c:pt>
                <c:pt idx="4">
                  <c:v>1950</c:v>
                </c:pt>
                <c:pt idx="5">
                  <c:v>2754</c:v>
                </c:pt>
                <c:pt idx="6">
                  <c:v>3802</c:v>
                </c:pt>
                <c:pt idx="7">
                  <c:v>5203</c:v>
                </c:pt>
                <c:pt idx="8">
                  <c:v>8111</c:v>
                </c:pt>
                <c:pt idx="9">
                  <c:v>11085</c:v>
                </c:pt>
                <c:pt idx="10">
                  <c:v>14721</c:v>
                </c:pt>
                <c:pt idx="11">
                  <c:v>20076</c:v>
                </c:pt>
                <c:pt idx="12">
                  <c:v>26531</c:v>
                </c:pt>
                <c:pt idx="13">
                  <c:v>33819</c:v>
                </c:pt>
                <c:pt idx="14">
                  <c:v>41974</c:v>
                </c:pt>
                <c:pt idx="15">
                  <c:v>51419</c:v>
                </c:pt>
                <c:pt idx="16">
                  <c:v>61593</c:v>
                </c:pt>
                <c:pt idx="17">
                  <c:v>72458</c:v>
                </c:pt>
                <c:pt idx="18">
                  <c:v>84165</c:v>
                </c:pt>
                <c:pt idx="19">
                  <c:v>96746</c:v>
                </c:pt>
                <c:pt idx="20">
                  <c:v>110441</c:v>
                </c:pt>
                <c:pt idx="21">
                  <c:v>125183</c:v>
                </c:pt>
                <c:pt idx="22">
                  <c:v>140794</c:v>
                </c:pt>
                <c:pt idx="23">
                  <c:v>157352</c:v>
                </c:pt>
                <c:pt idx="24">
                  <c:v>174879</c:v>
                </c:pt>
                <c:pt idx="25">
                  <c:v>193248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CC-4B8C-8332-534B3CA1D222}"/>
            </c:ext>
          </c:extLst>
        </c:ser>
        <c:ser>
          <c:idx val="1"/>
          <c:order val="1"/>
          <c:tx>
            <c:strRef>
              <c:f>'Cumulative EVs Pivot '!$C$1</c:f>
              <c:strCache>
                <c:ptCount val="1"/>
                <c:pt idx="0">
                  <c:v>Additional EVs Required (EPRI High Forecast)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'Cumulative EVs Pivot '!$A$2:$A$28</c:f>
              <c:strCache>
                <c:ptCount val="2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</c:strCache>
            </c:strRef>
          </c:cat>
          <c:val>
            <c:numRef>
              <c:f>'Cumulative EVs Pivot '!$C$2:$C$28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1920</c:v>
                </c:pt>
                <c:pt idx="10">
                  <c:v>4659</c:v>
                </c:pt>
                <c:pt idx="11">
                  <c:v>8136</c:v>
                </c:pt>
                <c:pt idx="12">
                  <c:v>12496</c:v>
                </c:pt>
                <c:pt idx="13">
                  <c:v>18767</c:v>
                </c:pt>
                <c:pt idx="14">
                  <c:v>26851</c:v>
                </c:pt>
                <c:pt idx="15">
                  <c:v>36629</c:v>
                </c:pt>
                <c:pt idx="16">
                  <c:v>49488</c:v>
                </c:pt>
                <c:pt idx="17">
                  <c:v>65717</c:v>
                </c:pt>
                <c:pt idx="18">
                  <c:v>85558</c:v>
                </c:pt>
                <c:pt idx="19">
                  <c:v>109478</c:v>
                </c:pt>
                <c:pt idx="20">
                  <c:v>137979</c:v>
                </c:pt>
                <c:pt idx="21">
                  <c:v>169495</c:v>
                </c:pt>
                <c:pt idx="22">
                  <c:v>203392</c:v>
                </c:pt>
                <c:pt idx="23">
                  <c:v>238254</c:v>
                </c:pt>
                <c:pt idx="24">
                  <c:v>274071</c:v>
                </c:pt>
                <c:pt idx="25">
                  <c:v>310022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CC-4B8C-8332-534B3CA1D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107916704"/>
        <c:axId val="1107882576"/>
      </c:barChart>
      <c:catAx>
        <c:axId val="110791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882576"/>
        <c:crossesAt val="0"/>
        <c:auto val="1"/>
        <c:lblAlgn val="ctr"/>
        <c:lblOffset val="100"/>
        <c:noMultiLvlLbl val="0"/>
      </c:catAx>
      <c:valAx>
        <c:axId val="110788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7916704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5.1661934641830803E-3"/>
                <c:y val="0.18016246308561246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800" b="1"/>
                    <a:t># of EVs (Thousands)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22DAACD1-C735-44D6-93D3-DF9B7152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4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1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2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6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76" tIns="46389" rIns="92776" bIns="463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/>
            </a:lvl1pPr>
          </a:lstStyle>
          <a:p>
            <a:pPr>
              <a:defRPr/>
            </a:pPr>
            <a:fld id="{37201138-DA97-4D10-8B12-9F5DC6B7B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32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8420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0">
              <a:buFont typeface="Arial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H.A. Courtright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50D4C-0345-47C5-B5B2-7A068BAF5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3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 typeface="Arial,Sans-Serif" panose="020B0604020202020204" pitchFamily="34" charset="0"/>
              <a:buNone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H.A. Courtright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50D4C-0345-47C5-B5B2-7A068BAF5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91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H.A. Courtright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50D4C-0345-47C5-B5B2-7A068BAF5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82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989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054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2325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198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28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  <a:p>
            <a:pPr marL="628650" lvl="1" indent="-1714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BF8D2-6408-4345-B01B-D9F7BF54F6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520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H.A. Courtright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50D4C-0345-47C5-B5B2-7A068BAF5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02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H.A. Courtright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50D4C-0345-47C5-B5B2-7A068BAF58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5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B6660-9442-4D5B-8FE6-1CB0820601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3673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3A547-8FD5-464A-8BFB-9A3D67898453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64E1-F2FE-40E7-8A0E-63489F85E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9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3C80F-C66D-4CD1-8816-429E3D449670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302F9-B9C2-43BB-BE58-163E711EA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7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F4A13-5316-4289-A4E7-B581E7C4737C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00A44-B615-434C-BCD3-F8D76F6937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19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7150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7150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0BF4B-191C-4D7B-B3E9-B7670435B132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68427-F742-4B41-AE81-5FFE2CA308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4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96520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0955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48100"/>
            <a:ext cx="10972800" cy="2095500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9718C-A142-4B71-B66E-0A2B67E417FC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7547D-0BFD-4F69-81D2-9C4831488F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2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6315D-583D-4BE2-A19C-9659E0605901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E5248-BFBE-41FD-9793-CD76BC365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10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presentation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172201"/>
            <a:ext cx="1701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7385052" y="-50800"/>
            <a:ext cx="470323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r">
              <a:spcBef>
                <a:spcPct val="0"/>
              </a:spcBef>
              <a:defRPr/>
            </a:pPr>
            <a:r>
              <a:rPr lang="en-US" b="0">
                <a:solidFill>
                  <a:srgbClr val="FFFFFF"/>
                </a:solidFill>
                <a:latin typeface="Trebuchet MS" charset="0"/>
                <a:ea typeface="ＭＳ Ｐゴシック" charset="-128"/>
                <a:cs typeface="ＭＳ Ｐゴシック" charset="-128"/>
              </a:rPr>
              <a:t>Confidential Draft for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812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0" y="1981200"/>
            <a:ext cx="50800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68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E6423799-3F5C-144E-B6BE-4A255683D14D}"/>
              </a:ext>
            </a:extLst>
          </p:cNvPr>
          <p:cNvSpPr/>
          <p:nvPr userDrawn="1"/>
        </p:nvSpPr>
        <p:spPr>
          <a:xfrm rot="10800000">
            <a:off x="2674672" y="5757559"/>
            <a:ext cx="885010" cy="455421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A17B32-6B05-B744-8D85-A2BD7CF6B818}"/>
              </a:ext>
            </a:extLst>
          </p:cNvPr>
          <p:cNvSpPr/>
          <p:nvPr userDrawn="1"/>
        </p:nvSpPr>
        <p:spPr>
          <a:xfrm>
            <a:off x="611972" y="5757561"/>
            <a:ext cx="2501258" cy="45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290176-F41F-ED4C-AE64-F5697BE25F5C}"/>
              </a:ext>
            </a:extLst>
          </p:cNvPr>
          <p:cNvSpPr/>
          <p:nvPr userDrawn="1"/>
        </p:nvSpPr>
        <p:spPr>
          <a:xfrm>
            <a:off x="616120" y="479204"/>
            <a:ext cx="10972800" cy="52027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9D370-DD1C-5F4A-982F-B0C1BF0E1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12523"/>
            <a:ext cx="12179299" cy="93377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7200" b="1" spc="-3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29877-76E7-3041-8439-B5F4C442A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86806"/>
            <a:ext cx="12192000" cy="4777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BA2D4E-A3DE-9E47-A5D3-0E09B74BF6D2}"/>
              </a:ext>
            </a:extLst>
          </p:cNvPr>
          <p:cNvSpPr txBox="1">
            <a:spLocks/>
          </p:cNvSpPr>
          <p:nvPr userDrawn="1"/>
        </p:nvSpPr>
        <p:spPr>
          <a:xfrm>
            <a:off x="0" y="6145563"/>
            <a:ext cx="12179299" cy="176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©Salt River Project, 2021. All rights reserved. FOR INTERNAL USE ONLY. DO NOT DISTRIBUTE.</a:t>
            </a:r>
            <a:endParaRPr lang="en-US" sz="800" spc="55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6C5E76-1D6D-5345-8EC1-866732201F60}"/>
              </a:ext>
            </a:extLst>
          </p:cNvPr>
          <p:cNvSpPr/>
          <p:nvPr userDrawn="1"/>
        </p:nvSpPr>
        <p:spPr>
          <a:xfrm>
            <a:off x="611972" y="5757561"/>
            <a:ext cx="1902628" cy="4554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27CCE4A2-DE34-E943-A237-7689B7EE1783}"/>
              </a:ext>
            </a:extLst>
          </p:cNvPr>
          <p:cNvSpPr/>
          <p:nvPr userDrawn="1"/>
        </p:nvSpPr>
        <p:spPr>
          <a:xfrm>
            <a:off x="2363421" y="5757561"/>
            <a:ext cx="311251" cy="45542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8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E11546-B23D-0843-9F96-425A26D531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15"/>
          <a:stretch/>
        </p:blipFill>
        <p:spPr>
          <a:xfrm>
            <a:off x="624004" y="479202"/>
            <a:ext cx="10951876" cy="5212080"/>
          </a:xfrm>
          <a:prstGeom prst="rect">
            <a:avLst/>
          </a:prstGeom>
        </p:spPr>
      </p:pic>
      <p:sp>
        <p:nvSpPr>
          <p:cNvPr id="12" name="Triangle 11">
            <a:extLst>
              <a:ext uri="{FF2B5EF4-FFF2-40B4-BE49-F238E27FC236}">
                <a16:creationId xmlns:a16="http://schemas.microsoft.com/office/drawing/2014/main" id="{E6423799-3F5C-144E-B6BE-4A255683D14D}"/>
              </a:ext>
            </a:extLst>
          </p:cNvPr>
          <p:cNvSpPr/>
          <p:nvPr userDrawn="1"/>
        </p:nvSpPr>
        <p:spPr>
          <a:xfrm rot="10800000">
            <a:off x="2674672" y="5757559"/>
            <a:ext cx="885010" cy="455421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A17B32-6B05-B744-8D85-A2BD7CF6B818}"/>
              </a:ext>
            </a:extLst>
          </p:cNvPr>
          <p:cNvSpPr/>
          <p:nvPr userDrawn="1"/>
        </p:nvSpPr>
        <p:spPr>
          <a:xfrm>
            <a:off x="611972" y="5757561"/>
            <a:ext cx="2501258" cy="45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9D370-DD1C-5F4A-982F-B0C1BF0E1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12523"/>
            <a:ext cx="12179299" cy="93377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7200" b="1" spc="-3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029877-76E7-3041-8439-B5F4C442A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86806"/>
            <a:ext cx="12192000" cy="4777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BA2D4E-A3DE-9E47-A5D3-0E09B74BF6D2}"/>
              </a:ext>
            </a:extLst>
          </p:cNvPr>
          <p:cNvSpPr txBox="1">
            <a:spLocks/>
          </p:cNvSpPr>
          <p:nvPr userDrawn="1"/>
        </p:nvSpPr>
        <p:spPr>
          <a:xfrm>
            <a:off x="0" y="6145563"/>
            <a:ext cx="12179299" cy="176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©Salt River Project, 2021. All rights reserved. FOR INTERNAL USE ONLY. DO NOT DISTRIBUTE.</a:t>
            </a:r>
            <a:endParaRPr lang="en-US" sz="800" spc="55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6C5E76-1D6D-5345-8EC1-866732201F60}"/>
              </a:ext>
            </a:extLst>
          </p:cNvPr>
          <p:cNvSpPr/>
          <p:nvPr userDrawn="1"/>
        </p:nvSpPr>
        <p:spPr>
          <a:xfrm>
            <a:off x="611972" y="5757561"/>
            <a:ext cx="1902628" cy="4554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27CCE4A2-DE34-E943-A237-7689B7EE1783}"/>
              </a:ext>
            </a:extLst>
          </p:cNvPr>
          <p:cNvSpPr/>
          <p:nvPr userDrawn="1"/>
        </p:nvSpPr>
        <p:spPr>
          <a:xfrm>
            <a:off x="2363421" y="5757561"/>
            <a:ext cx="311251" cy="45542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fety Min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B7FF25-4228-794B-82EB-B4330FAF8E05}"/>
              </a:ext>
            </a:extLst>
          </p:cNvPr>
          <p:cNvSpPr/>
          <p:nvPr userDrawn="1"/>
        </p:nvSpPr>
        <p:spPr>
          <a:xfrm>
            <a:off x="616120" y="589761"/>
            <a:ext cx="10972800" cy="5616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9A49E-FF6B-1F40-BE8A-FB33383C0446}"/>
              </a:ext>
            </a:extLst>
          </p:cNvPr>
          <p:cNvSpPr/>
          <p:nvPr userDrawn="1"/>
        </p:nvSpPr>
        <p:spPr>
          <a:xfrm>
            <a:off x="2132331" y="6231742"/>
            <a:ext cx="1283969" cy="1277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A91B66-D4CE-1040-84B0-C7D626C6E334}"/>
              </a:ext>
            </a:extLst>
          </p:cNvPr>
          <p:cNvSpPr/>
          <p:nvPr userDrawn="1"/>
        </p:nvSpPr>
        <p:spPr>
          <a:xfrm>
            <a:off x="611303" y="6231744"/>
            <a:ext cx="2008071" cy="127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DA7FC83E-3AAE-9340-BD3C-3BE603D95E90}"/>
              </a:ext>
            </a:extLst>
          </p:cNvPr>
          <p:cNvSpPr/>
          <p:nvPr userDrawn="1"/>
        </p:nvSpPr>
        <p:spPr>
          <a:xfrm>
            <a:off x="2572594" y="6231742"/>
            <a:ext cx="92075" cy="12773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6292B7C-8F7B-C34E-B08C-982F4E6FF82F}"/>
              </a:ext>
            </a:extLst>
          </p:cNvPr>
          <p:cNvSpPr/>
          <p:nvPr userDrawn="1"/>
        </p:nvSpPr>
        <p:spPr>
          <a:xfrm>
            <a:off x="3104930" y="6231741"/>
            <a:ext cx="251266" cy="12773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89ECE3-0596-5549-8AFC-A0CB40A0F267}"/>
              </a:ext>
            </a:extLst>
          </p:cNvPr>
          <p:cNvSpPr/>
          <p:nvPr userDrawn="1"/>
        </p:nvSpPr>
        <p:spPr>
          <a:xfrm>
            <a:off x="3230563" y="6231740"/>
            <a:ext cx="8350180" cy="1277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641706-9D34-A64B-ACF3-B3E7080BD988}"/>
              </a:ext>
            </a:extLst>
          </p:cNvPr>
          <p:cNvSpPr txBox="1">
            <a:spLocks/>
          </p:cNvSpPr>
          <p:nvPr userDrawn="1"/>
        </p:nvSpPr>
        <p:spPr>
          <a:xfrm>
            <a:off x="4406487" y="3191157"/>
            <a:ext cx="4936296" cy="1589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0" b="1" i="0" u="none" strike="noStrike" kern="1200" cap="none" spc="-30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minute</a:t>
            </a:r>
            <a:endParaRPr kumimoji="0" lang="en-US" sz="9000" b="1" i="0" u="none" strike="noStrike" kern="1200" cap="none" spc="-15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5F0967-0B25-FA4C-A057-BB2C47B49E76}"/>
              </a:ext>
            </a:extLst>
          </p:cNvPr>
          <p:cNvSpPr txBox="1">
            <a:spLocks/>
          </p:cNvSpPr>
          <p:nvPr userDrawn="1"/>
        </p:nvSpPr>
        <p:spPr>
          <a:xfrm>
            <a:off x="3704844" y="2168683"/>
            <a:ext cx="6443008" cy="1469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0" b="1" i="0" u="none" strike="noStrike" kern="120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</a:t>
            </a:r>
            <a:endParaRPr kumimoji="0" lang="en-US" sz="90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43E4-C9C2-4AEA-82C3-8E38F31FAC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84262"/>
      </p:ext>
    </p:extLst>
  </p:cSld>
  <p:clrMapOvr>
    <a:masterClrMapping/>
  </p:clrMapOvr>
  <p:transition spd="med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cognition Min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63D291-35D8-0646-B782-526930353F11}"/>
              </a:ext>
            </a:extLst>
          </p:cNvPr>
          <p:cNvSpPr/>
          <p:nvPr userDrawn="1"/>
        </p:nvSpPr>
        <p:spPr>
          <a:xfrm>
            <a:off x="616120" y="589761"/>
            <a:ext cx="10972800" cy="5616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603793-A7F3-DA42-B408-7E3B4AFDD36C}"/>
              </a:ext>
            </a:extLst>
          </p:cNvPr>
          <p:cNvSpPr/>
          <p:nvPr userDrawn="1"/>
        </p:nvSpPr>
        <p:spPr>
          <a:xfrm>
            <a:off x="2132331" y="6231742"/>
            <a:ext cx="1283969" cy="1277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92390-BD3A-3F49-9945-4006EDC5CC34}"/>
              </a:ext>
            </a:extLst>
          </p:cNvPr>
          <p:cNvSpPr/>
          <p:nvPr userDrawn="1"/>
        </p:nvSpPr>
        <p:spPr>
          <a:xfrm>
            <a:off x="611303" y="6231744"/>
            <a:ext cx="2008071" cy="127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F6930A4F-5C90-D140-B439-DE7AAB35B837}"/>
              </a:ext>
            </a:extLst>
          </p:cNvPr>
          <p:cNvSpPr/>
          <p:nvPr userDrawn="1"/>
        </p:nvSpPr>
        <p:spPr>
          <a:xfrm>
            <a:off x="2572594" y="6231742"/>
            <a:ext cx="92075" cy="12773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94B2D11A-6BC7-4040-A13D-48FF7C059276}"/>
              </a:ext>
            </a:extLst>
          </p:cNvPr>
          <p:cNvSpPr/>
          <p:nvPr userDrawn="1"/>
        </p:nvSpPr>
        <p:spPr>
          <a:xfrm>
            <a:off x="3104930" y="6231741"/>
            <a:ext cx="251266" cy="12773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E13BE-FCD4-A24C-9881-089945E58274}"/>
              </a:ext>
            </a:extLst>
          </p:cNvPr>
          <p:cNvSpPr/>
          <p:nvPr userDrawn="1"/>
        </p:nvSpPr>
        <p:spPr>
          <a:xfrm>
            <a:off x="3230563" y="6231740"/>
            <a:ext cx="8350180" cy="1277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AC71E3-C6A3-8840-8760-7C7C307650F4}"/>
              </a:ext>
            </a:extLst>
          </p:cNvPr>
          <p:cNvSpPr txBox="1">
            <a:spLocks/>
          </p:cNvSpPr>
          <p:nvPr userDrawn="1"/>
        </p:nvSpPr>
        <p:spPr>
          <a:xfrm>
            <a:off x="5719595" y="3202043"/>
            <a:ext cx="4916311" cy="1829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0" b="1" i="0" u="none" strike="noStrike" kern="1200" cap="none" spc="-30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minute</a:t>
            </a:r>
            <a:endParaRPr kumimoji="0" lang="en-US" sz="9000" b="1" i="0" u="none" strike="noStrike" kern="1200" cap="none" spc="-15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899EA6-2D84-C549-BF21-E6B9C68F444A}"/>
              </a:ext>
            </a:extLst>
          </p:cNvPr>
          <p:cNvSpPr txBox="1">
            <a:spLocks/>
          </p:cNvSpPr>
          <p:nvPr userDrawn="1"/>
        </p:nvSpPr>
        <p:spPr>
          <a:xfrm>
            <a:off x="2490554" y="2179570"/>
            <a:ext cx="9234378" cy="2044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0" b="1" i="0" u="none" strike="noStrike" kern="120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recognition</a:t>
            </a:r>
            <a:endParaRPr kumimoji="0" lang="en-US" sz="90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FCC257-EA09-BD4A-948B-67A45C7CD4F1}"/>
              </a:ext>
            </a:extLst>
          </p:cNvPr>
          <p:cNvSpPr/>
          <p:nvPr userDrawn="1"/>
        </p:nvSpPr>
        <p:spPr>
          <a:xfrm>
            <a:off x="616120" y="589761"/>
            <a:ext cx="10972800" cy="5616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C0F854-B8E0-8C49-9E1D-235EA08A905B}"/>
              </a:ext>
            </a:extLst>
          </p:cNvPr>
          <p:cNvSpPr/>
          <p:nvPr userDrawn="1"/>
        </p:nvSpPr>
        <p:spPr>
          <a:xfrm>
            <a:off x="2132331" y="6231742"/>
            <a:ext cx="1283969" cy="1277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C2A624-B98E-5044-B4F6-1111AB8FE2DD}"/>
              </a:ext>
            </a:extLst>
          </p:cNvPr>
          <p:cNvSpPr/>
          <p:nvPr userDrawn="1"/>
        </p:nvSpPr>
        <p:spPr>
          <a:xfrm>
            <a:off x="611303" y="6231744"/>
            <a:ext cx="2008071" cy="127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2C935465-D0E8-6F4D-9D2B-DF20B69BBE30}"/>
              </a:ext>
            </a:extLst>
          </p:cNvPr>
          <p:cNvSpPr/>
          <p:nvPr userDrawn="1"/>
        </p:nvSpPr>
        <p:spPr>
          <a:xfrm>
            <a:off x="2572594" y="6231742"/>
            <a:ext cx="92075" cy="12773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0334C8B-1426-234B-BDA6-3BF82867E716}"/>
              </a:ext>
            </a:extLst>
          </p:cNvPr>
          <p:cNvSpPr/>
          <p:nvPr userDrawn="1"/>
        </p:nvSpPr>
        <p:spPr>
          <a:xfrm>
            <a:off x="3104930" y="6231741"/>
            <a:ext cx="251266" cy="12773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821CD9-E9FD-D44F-BD8D-DBDC582AF370}"/>
              </a:ext>
            </a:extLst>
          </p:cNvPr>
          <p:cNvSpPr/>
          <p:nvPr userDrawn="1"/>
        </p:nvSpPr>
        <p:spPr>
          <a:xfrm>
            <a:off x="3230563" y="6231740"/>
            <a:ext cx="8350180" cy="1277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E4F9E-9DFB-E342-930A-FE23A4797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540" y="2630911"/>
            <a:ext cx="9118920" cy="15961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755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AB2926D-045D-414B-988E-5F3FB48F24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58461" y="6361993"/>
            <a:ext cx="430452" cy="365125"/>
          </a:xfrm>
        </p:spPr>
        <p:txBody>
          <a:bodyPr/>
          <a:lstStyle/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39334DF-44CE-614E-BC20-602714A12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67540" y="6361993"/>
            <a:ext cx="884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7B0E201-8E7A-9941-A28C-D7162737FAF4}" type="datetime1">
              <a:rPr lang="en-US" smtClean="0"/>
              <a:t>2/17/2022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67F4-1175-5648-93D1-5BE0ED25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364451" cy="476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9B0C0-844B-8C46-A2A0-0D160E65D8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80190" y="6025042"/>
            <a:ext cx="554610" cy="365125"/>
          </a:xfrm>
        </p:spPr>
        <p:txBody>
          <a:bodyPr/>
          <a:lstStyle/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13E1E-7B3B-5F4C-9098-508E6133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035675"/>
            <a:ext cx="66728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" baseline="0">
                <a:solidFill>
                  <a:schemeClr val="bg1">
                    <a:lumMod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©Salt River Project, 2021. All rights reserved. FOR INTERNAL USE ONLY. DO NOT DISTRIBUTE.</a:t>
            </a:r>
            <a:endParaRPr lang="en-US" spc="55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B93E387-B298-7340-80F7-F577B90629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442972"/>
            <a:ext cx="11277600" cy="40835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D8EB3D2A-4E2E-C044-A7BD-69F6D9365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96046" y="6025041"/>
            <a:ext cx="884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07428D5-A9FA-2044-B535-E91D517F29E5}" type="datetime1">
              <a:rPr lang="en-US" smtClean="0"/>
              <a:t>2/17/2022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67F4-1175-5648-93D1-5BE0ED25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364451" cy="476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9B0C0-844B-8C46-A2A0-0D160E65D8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0763" y="6322754"/>
            <a:ext cx="564037" cy="365125"/>
          </a:xfrm>
        </p:spPr>
        <p:txBody>
          <a:bodyPr/>
          <a:lstStyle/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13E1E-7B3B-5F4C-9098-508E6133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333387"/>
            <a:ext cx="66728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" baseline="0">
                <a:solidFill>
                  <a:schemeClr val="bg1">
                    <a:lumMod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©Salt River Project, 2021. All rights reserved. FOR INTERNAL USE ONLY. DO NOT DISTRIBUTE.</a:t>
            </a:r>
            <a:endParaRPr lang="en-US" spc="55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44107AB-9137-564C-87BB-6BC93F7AA88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382713"/>
            <a:ext cx="11277600" cy="466721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3C96D25-38FD-BA4F-BA5D-1F7E14740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86619" y="6322754"/>
            <a:ext cx="884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911FD23-3A45-6649-B212-A8D1E1D7E8BE}" type="datetime1">
              <a:rPr lang="en-US" smtClean="0"/>
              <a:t>2/17/2022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71F89A-D3F3-0B44-A06B-566412E9CBD2}"/>
              </a:ext>
            </a:extLst>
          </p:cNvPr>
          <p:cNvSpPr/>
          <p:nvPr userDrawn="1"/>
        </p:nvSpPr>
        <p:spPr>
          <a:xfrm>
            <a:off x="616120" y="589761"/>
            <a:ext cx="10972800" cy="5616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A744C1-6542-F84B-9E09-E091C2269D0A}"/>
              </a:ext>
            </a:extLst>
          </p:cNvPr>
          <p:cNvSpPr/>
          <p:nvPr userDrawn="1"/>
        </p:nvSpPr>
        <p:spPr>
          <a:xfrm>
            <a:off x="2132331" y="6231742"/>
            <a:ext cx="1283969" cy="1277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7BEA8D-FEA1-8B42-849D-4C84ACE63C6B}"/>
              </a:ext>
            </a:extLst>
          </p:cNvPr>
          <p:cNvSpPr/>
          <p:nvPr userDrawn="1"/>
        </p:nvSpPr>
        <p:spPr>
          <a:xfrm>
            <a:off x="611303" y="6231744"/>
            <a:ext cx="2008071" cy="127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1510146A-6343-6648-AA7D-F7F7C5F99F8D}"/>
              </a:ext>
            </a:extLst>
          </p:cNvPr>
          <p:cNvSpPr/>
          <p:nvPr userDrawn="1"/>
        </p:nvSpPr>
        <p:spPr>
          <a:xfrm>
            <a:off x="2572594" y="6231742"/>
            <a:ext cx="92075" cy="12773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4AF4944-2438-7543-BDEB-39CD740E3B17}"/>
              </a:ext>
            </a:extLst>
          </p:cNvPr>
          <p:cNvSpPr/>
          <p:nvPr userDrawn="1"/>
        </p:nvSpPr>
        <p:spPr>
          <a:xfrm>
            <a:off x="3104930" y="6231741"/>
            <a:ext cx="251266" cy="12773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16C1BE-39E7-F04D-9897-DAB339578E87}"/>
              </a:ext>
            </a:extLst>
          </p:cNvPr>
          <p:cNvSpPr/>
          <p:nvPr userDrawn="1"/>
        </p:nvSpPr>
        <p:spPr>
          <a:xfrm>
            <a:off x="3230563" y="6231740"/>
            <a:ext cx="8350180" cy="1277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28FD36-FBA8-724C-9F46-02C9D97EFF94}"/>
              </a:ext>
            </a:extLst>
          </p:cNvPr>
          <p:cNvSpPr txBox="1">
            <a:spLocks/>
          </p:cNvSpPr>
          <p:nvPr userDrawn="1"/>
        </p:nvSpPr>
        <p:spPr>
          <a:xfrm>
            <a:off x="1900266" y="2525234"/>
            <a:ext cx="8282608" cy="2058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9600" b="1" spc="-300">
                <a:solidFill>
                  <a:srgbClr val="9DC3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</a:t>
            </a:r>
            <a:r>
              <a:rPr lang="en-US" sz="9600" b="1" spc="-3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endParaRPr lang="en-US" sz="9600" b="1" spc="-15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67F4-1175-5648-93D1-5BE0ED25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364451" cy="476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13E1E-7B3B-5F4C-9098-508E6133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035675"/>
            <a:ext cx="66728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" baseline="0">
                <a:solidFill>
                  <a:schemeClr val="bg1">
                    <a:lumMod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©Salt River Project, 2021. All rights reserved. FOR INTERNAL USE ONLY. DO NOT DISTRIBUTE.</a:t>
            </a:r>
            <a:endParaRPr lang="en-US" spc="55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38409DA-4CD8-8E43-993A-DA6C959F8DE7}"/>
              </a:ext>
            </a:extLst>
          </p:cNvPr>
          <p:cNvSpPr/>
          <p:nvPr userDrawn="1"/>
        </p:nvSpPr>
        <p:spPr>
          <a:xfrm>
            <a:off x="3950923" y="1442011"/>
            <a:ext cx="5776381" cy="456750"/>
          </a:xfrm>
          <a:custGeom>
            <a:avLst/>
            <a:gdLst>
              <a:gd name="connsiteX0" fmla="*/ 0 w 5930879"/>
              <a:gd name="connsiteY0" fmla="*/ 0 h 456750"/>
              <a:gd name="connsiteX1" fmla="*/ 5702504 w 5930879"/>
              <a:gd name="connsiteY1" fmla="*/ 0 h 456750"/>
              <a:gd name="connsiteX2" fmla="*/ 5930879 w 5930879"/>
              <a:gd name="connsiteY2" fmla="*/ 228375 h 456750"/>
              <a:gd name="connsiteX3" fmla="*/ 5702504 w 5930879"/>
              <a:gd name="connsiteY3" fmla="*/ 456750 h 456750"/>
              <a:gd name="connsiteX4" fmla="*/ 0 w 5930879"/>
              <a:gd name="connsiteY4" fmla="*/ 456750 h 456750"/>
              <a:gd name="connsiteX5" fmla="*/ 228375 w 5930879"/>
              <a:gd name="connsiteY5" fmla="*/ 228375 h 456750"/>
              <a:gd name="connsiteX6" fmla="*/ 0 w 5930879"/>
              <a:gd name="connsiteY6" fmla="*/ 0 h 45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0879" h="456750">
                <a:moveTo>
                  <a:pt x="0" y="0"/>
                </a:moveTo>
                <a:lnTo>
                  <a:pt x="5702504" y="0"/>
                </a:lnTo>
                <a:lnTo>
                  <a:pt x="5930879" y="228375"/>
                </a:lnTo>
                <a:lnTo>
                  <a:pt x="5702504" y="456750"/>
                </a:lnTo>
                <a:lnTo>
                  <a:pt x="0" y="456750"/>
                </a:lnTo>
                <a:lnTo>
                  <a:pt x="228375" y="2283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8640" tIns="91440" rIns="255045" bIns="5334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B97757-1B97-DA48-BC7F-DE16A5E12DF2}"/>
              </a:ext>
            </a:extLst>
          </p:cNvPr>
          <p:cNvSpPr/>
          <p:nvPr userDrawn="1"/>
        </p:nvSpPr>
        <p:spPr>
          <a:xfrm>
            <a:off x="7473105" y="1442011"/>
            <a:ext cx="4191708" cy="456750"/>
          </a:xfrm>
          <a:custGeom>
            <a:avLst/>
            <a:gdLst>
              <a:gd name="connsiteX0" fmla="*/ 0 w 5930879"/>
              <a:gd name="connsiteY0" fmla="*/ 0 h 456750"/>
              <a:gd name="connsiteX1" fmla="*/ 5702504 w 5930879"/>
              <a:gd name="connsiteY1" fmla="*/ 0 h 456750"/>
              <a:gd name="connsiteX2" fmla="*/ 5930879 w 5930879"/>
              <a:gd name="connsiteY2" fmla="*/ 228375 h 456750"/>
              <a:gd name="connsiteX3" fmla="*/ 5702504 w 5930879"/>
              <a:gd name="connsiteY3" fmla="*/ 456750 h 456750"/>
              <a:gd name="connsiteX4" fmla="*/ 0 w 5930879"/>
              <a:gd name="connsiteY4" fmla="*/ 456750 h 456750"/>
              <a:gd name="connsiteX5" fmla="*/ 228375 w 5930879"/>
              <a:gd name="connsiteY5" fmla="*/ 228375 h 456750"/>
              <a:gd name="connsiteX6" fmla="*/ 0 w 5930879"/>
              <a:gd name="connsiteY6" fmla="*/ 0 h 45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0879" h="456750">
                <a:moveTo>
                  <a:pt x="0" y="0"/>
                </a:moveTo>
                <a:lnTo>
                  <a:pt x="5702504" y="0"/>
                </a:lnTo>
                <a:lnTo>
                  <a:pt x="5930879" y="228375"/>
                </a:lnTo>
                <a:lnTo>
                  <a:pt x="5702504" y="456750"/>
                </a:lnTo>
                <a:lnTo>
                  <a:pt x="0" y="456750"/>
                </a:lnTo>
                <a:lnTo>
                  <a:pt x="228375" y="22837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5760" tIns="91440" rIns="255045" bIns="53340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C3DD60D-F7F4-7442-ABEB-C06C502277C2}"/>
              </a:ext>
            </a:extLst>
          </p:cNvPr>
          <p:cNvSpPr/>
          <p:nvPr userDrawn="1"/>
        </p:nvSpPr>
        <p:spPr>
          <a:xfrm>
            <a:off x="580159" y="1442011"/>
            <a:ext cx="3742996" cy="456750"/>
          </a:xfrm>
          <a:custGeom>
            <a:avLst/>
            <a:gdLst>
              <a:gd name="connsiteX0" fmla="*/ 0 w 5930879"/>
              <a:gd name="connsiteY0" fmla="*/ 0 h 456750"/>
              <a:gd name="connsiteX1" fmla="*/ 5702504 w 5930879"/>
              <a:gd name="connsiteY1" fmla="*/ 0 h 456750"/>
              <a:gd name="connsiteX2" fmla="*/ 5930879 w 5930879"/>
              <a:gd name="connsiteY2" fmla="*/ 228375 h 456750"/>
              <a:gd name="connsiteX3" fmla="*/ 5702504 w 5930879"/>
              <a:gd name="connsiteY3" fmla="*/ 456750 h 456750"/>
              <a:gd name="connsiteX4" fmla="*/ 0 w 5930879"/>
              <a:gd name="connsiteY4" fmla="*/ 456750 h 456750"/>
              <a:gd name="connsiteX5" fmla="*/ 0 w 5930879"/>
              <a:gd name="connsiteY5" fmla="*/ 0 h 45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0879" h="456750">
                <a:moveTo>
                  <a:pt x="0" y="0"/>
                </a:moveTo>
                <a:lnTo>
                  <a:pt x="5702504" y="0"/>
                </a:lnTo>
                <a:lnTo>
                  <a:pt x="5930879" y="228375"/>
                </a:lnTo>
                <a:lnTo>
                  <a:pt x="5702504" y="456750"/>
                </a:lnTo>
                <a:lnTo>
                  <a:pt x="0" y="4567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91440" rIns="140857" bIns="54864" numCol="1" spcCol="1270" anchor="ctr" anchorCtr="0">
            <a:noAutofit/>
          </a:bodyPr>
          <a:lstStyle/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id="{819970DC-7799-214F-B273-247063C5C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2481" y="1442011"/>
            <a:ext cx="3339101" cy="418436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36">
            <a:extLst>
              <a:ext uri="{FF2B5EF4-FFF2-40B4-BE49-F238E27FC236}">
                <a16:creationId xmlns:a16="http://schemas.microsoft.com/office/drawing/2014/main" id="{E96AC26D-6735-F24A-8768-52F9B6E27D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9534" y="1442011"/>
            <a:ext cx="2993572" cy="418436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6">
            <a:extLst>
              <a:ext uri="{FF2B5EF4-FFF2-40B4-BE49-F238E27FC236}">
                <a16:creationId xmlns:a16="http://schemas.microsoft.com/office/drawing/2014/main" id="{49C993C8-5ED2-E640-BDD3-48521BD7A1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98086" y="1442011"/>
            <a:ext cx="3339101" cy="418436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Pct val="10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FEBD60-310D-7842-87D1-22F624094EC9}"/>
              </a:ext>
            </a:extLst>
          </p:cNvPr>
          <p:cNvCxnSpPr>
            <a:cxnSpLocks/>
          </p:cNvCxnSpPr>
          <p:nvPr userDrawn="1"/>
        </p:nvCxnSpPr>
        <p:spPr>
          <a:xfrm>
            <a:off x="4169459" y="2140428"/>
            <a:ext cx="0" cy="31747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0869C-5A65-0143-ABED-B9D6F35A194C}"/>
              </a:ext>
            </a:extLst>
          </p:cNvPr>
          <p:cNvCxnSpPr>
            <a:cxnSpLocks/>
          </p:cNvCxnSpPr>
          <p:nvPr userDrawn="1"/>
        </p:nvCxnSpPr>
        <p:spPr>
          <a:xfrm>
            <a:off x="7473104" y="2140428"/>
            <a:ext cx="0" cy="31747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7">
            <a:extLst>
              <a:ext uri="{FF2B5EF4-FFF2-40B4-BE49-F238E27FC236}">
                <a16:creationId xmlns:a16="http://schemas.microsoft.com/office/drawing/2014/main" id="{3AC4A4B6-7CFA-5D4A-B1A0-BFE79CCB7B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2482" y="2175204"/>
            <a:ext cx="3108441" cy="2619102"/>
          </a:xfrm>
        </p:spPr>
        <p:txBody>
          <a:bodyPr>
            <a:norm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1800"/>
              </a:spcAft>
              <a:defRPr sz="1800" b="0" u="sng">
                <a:solidFill>
                  <a:schemeClr val="tx2"/>
                </a:solidFill>
              </a:defRPr>
            </a:lvl1pPr>
            <a:lvl2pPr marL="228600" indent="-2286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Tx/>
              <a:defRPr sz="18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67">
            <a:extLst>
              <a:ext uri="{FF2B5EF4-FFF2-40B4-BE49-F238E27FC236}">
                <a16:creationId xmlns:a16="http://schemas.microsoft.com/office/drawing/2014/main" id="{C9B949ED-BAE1-C645-B4B4-9D06597C0A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79534" y="2175204"/>
            <a:ext cx="2775033" cy="2619102"/>
          </a:xfrm>
        </p:spPr>
        <p:txBody>
          <a:bodyPr>
            <a:norm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1800"/>
              </a:spcAft>
              <a:defRPr sz="1800" b="0" u="sng">
                <a:solidFill>
                  <a:schemeClr val="tx2"/>
                </a:solidFill>
              </a:defRPr>
            </a:lvl1pPr>
            <a:lvl2pPr marL="228600" indent="-2286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Tx/>
              <a:defRPr sz="18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67">
            <a:extLst>
              <a:ext uri="{FF2B5EF4-FFF2-40B4-BE49-F238E27FC236}">
                <a16:creationId xmlns:a16="http://schemas.microsoft.com/office/drawing/2014/main" id="{71DCBFAC-B38C-DB45-AB92-C6CD8C04BA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98086" y="2175204"/>
            <a:ext cx="3108441" cy="2619102"/>
          </a:xfrm>
        </p:spPr>
        <p:txBody>
          <a:bodyPr>
            <a:norm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1800"/>
              </a:spcAft>
              <a:defRPr sz="1800" b="0" u="sng">
                <a:solidFill>
                  <a:schemeClr val="tx2"/>
                </a:solidFill>
              </a:defRPr>
            </a:lvl1pPr>
            <a:lvl2pPr marL="228600" indent="-228600">
              <a:lnSpc>
                <a:spcPts val="1200"/>
              </a:lnSpc>
              <a:spcBef>
                <a:spcPts val="0"/>
              </a:spcBef>
              <a:spcAft>
                <a:spcPts val="1200"/>
              </a:spcAft>
              <a:buClrTx/>
              <a:defRPr sz="18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2568257A-D73F-364F-8349-B0CA668750C1}"/>
              </a:ext>
            </a:extLst>
          </p:cNvPr>
          <p:cNvSpPr txBox="1">
            <a:spLocks/>
          </p:cNvSpPr>
          <p:nvPr userDrawn="1"/>
        </p:nvSpPr>
        <p:spPr>
          <a:xfrm>
            <a:off x="11304348" y="6035585"/>
            <a:ext cx="4304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AACF181-C620-0D4A-BD4D-0EFA6777FD49}"/>
              </a:ext>
            </a:extLst>
          </p:cNvPr>
          <p:cNvSpPr txBox="1">
            <a:spLocks/>
          </p:cNvSpPr>
          <p:nvPr userDrawn="1"/>
        </p:nvSpPr>
        <p:spPr>
          <a:xfrm>
            <a:off x="10413427" y="6035585"/>
            <a:ext cx="884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9B7248-5D01-5844-970A-E3257EF8481C}" type="datetime1">
              <a:rPr lang="en-US" smtClean="0"/>
              <a:pPr/>
              <a:t>2/17/2022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67F4-1175-5648-93D1-5BE0ED25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736" y="2052300"/>
            <a:ext cx="10364451" cy="4766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13E1E-7B3B-5F4C-9098-508E6133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035675"/>
            <a:ext cx="66728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" baseline="0">
                <a:solidFill>
                  <a:schemeClr val="bg1">
                    <a:lumMod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©Salt River Project, 2021. All rights reserved. FOR INTERNAL USE ONLY. DO NOT DISTRIBUTE.</a:t>
            </a:r>
            <a:endParaRPr lang="en-US" spc="55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B93E387-B298-7340-80F7-F577B906290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93736" y="2831858"/>
            <a:ext cx="8666952" cy="216689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B91C86B-BEA3-D14F-8385-788E9B0071D5}"/>
              </a:ext>
            </a:extLst>
          </p:cNvPr>
          <p:cNvSpPr txBox="1">
            <a:spLocks/>
          </p:cNvSpPr>
          <p:nvPr userDrawn="1"/>
        </p:nvSpPr>
        <p:spPr>
          <a:xfrm>
            <a:off x="11304348" y="6035585"/>
            <a:ext cx="4304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40D9EED6-DDFA-6046-B2C6-B6897D15E303}"/>
              </a:ext>
            </a:extLst>
          </p:cNvPr>
          <p:cNvSpPr txBox="1">
            <a:spLocks/>
          </p:cNvSpPr>
          <p:nvPr userDrawn="1"/>
        </p:nvSpPr>
        <p:spPr>
          <a:xfrm>
            <a:off x="10413427" y="6035585"/>
            <a:ext cx="884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9B7248-5D01-5844-970A-E3257EF8481C}" type="datetime1">
              <a:rPr lang="en-US" smtClean="0"/>
              <a:pPr/>
              <a:t>2/17/2022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AD1DAD-E11F-6347-8132-C3D0A2C5E66E}"/>
              </a:ext>
            </a:extLst>
          </p:cNvPr>
          <p:cNvSpPr txBox="1"/>
          <p:nvPr userDrawn="1"/>
        </p:nvSpPr>
        <p:spPr>
          <a:xfrm>
            <a:off x="7254240" y="1617161"/>
            <a:ext cx="3984152" cy="3503479"/>
          </a:xfrm>
          <a:prstGeom prst="rect">
            <a:avLst/>
          </a:prstGeom>
          <a:solidFill>
            <a:schemeClr val="accent5"/>
          </a:solidFill>
        </p:spPr>
        <p:txBody>
          <a:bodyPr vert="horz" wrap="square" lIns="182880" tIns="182880" rIns="182880" bIns="182880" rtlCol="0" anchor="t">
            <a:normAutofit/>
          </a:bodyPr>
          <a:lstStyle/>
          <a:p>
            <a:pPr marL="0" marR="0" lvl="1" indent="0" defTabSz="91440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967F4-1175-5648-93D1-5BE0ED25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364451" cy="476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13E1E-7B3B-5F4C-9098-508E6133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035675"/>
            <a:ext cx="66728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" baseline="0">
                <a:solidFill>
                  <a:schemeClr val="bg1">
                    <a:lumMod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©Salt River Project, 2021. All rights reserved. FOR INTERNAL USE ONLY. DO NOT DISTRIBUTE.</a:t>
            </a:r>
            <a:endParaRPr lang="en-US" spc="55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B93E387-B298-7340-80F7-F577B90629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" y="1617161"/>
            <a:ext cx="5316876" cy="35034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92F7B7CD-2801-EA4C-ADF1-3861740AA05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461181" y="1832082"/>
            <a:ext cx="3570270" cy="30789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A086D81-BEB0-6A4D-8D16-AB3F358C1274}"/>
              </a:ext>
            </a:extLst>
          </p:cNvPr>
          <p:cNvSpPr txBox="1">
            <a:spLocks/>
          </p:cNvSpPr>
          <p:nvPr userDrawn="1"/>
        </p:nvSpPr>
        <p:spPr>
          <a:xfrm>
            <a:off x="11304348" y="6035585"/>
            <a:ext cx="43045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075D0229-9D9A-1E43-81DE-0AEA341D6692}"/>
              </a:ext>
            </a:extLst>
          </p:cNvPr>
          <p:cNvSpPr txBox="1">
            <a:spLocks/>
          </p:cNvSpPr>
          <p:nvPr userDrawn="1"/>
        </p:nvSpPr>
        <p:spPr>
          <a:xfrm>
            <a:off x="10413427" y="6035585"/>
            <a:ext cx="884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9B7248-5D01-5844-970A-E3257EF8481C}" type="datetime1">
              <a:rPr lang="en-US" smtClean="0"/>
              <a:pPr/>
              <a:t>2/17/2022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34ED19A-0C7E-464B-8C87-396D8BAAF19D}"/>
              </a:ext>
            </a:extLst>
          </p:cNvPr>
          <p:cNvSpPr/>
          <p:nvPr userDrawn="1"/>
        </p:nvSpPr>
        <p:spPr>
          <a:xfrm>
            <a:off x="616120" y="589761"/>
            <a:ext cx="10972800" cy="5616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6A09CD-64B6-A346-8D4E-D79373CA016F}"/>
              </a:ext>
            </a:extLst>
          </p:cNvPr>
          <p:cNvSpPr/>
          <p:nvPr userDrawn="1"/>
        </p:nvSpPr>
        <p:spPr>
          <a:xfrm>
            <a:off x="2132331" y="6231742"/>
            <a:ext cx="1283969" cy="1277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2011CD-FD7C-7946-B71F-51255278F699}"/>
              </a:ext>
            </a:extLst>
          </p:cNvPr>
          <p:cNvSpPr/>
          <p:nvPr userDrawn="1"/>
        </p:nvSpPr>
        <p:spPr>
          <a:xfrm>
            <a:off x="611303" y="6231744"/>
            <a:ext cx="2008071" cy="1277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C5590E44-B712-E942-BE8F-63080D2434B9}"/>
              </a:ext>
            </a:extLst>
          </p:cNvPr>
          <p:cNvSpPr/>
          <p:nvPr userDrawn="1"/>
        </p:nvSpPr>
        <p:spPr>
          <a:xfrm>
            <a:off x="2572594" y="6231742"/>
            <a:ext cx="92075" cy="12773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607BDC1E-39E5-C94E-ABEA-7A73AE4DD17C}"/>
              </a:ext>
            </a:extLst>
          </p:cNvPr>
          <p:cNvSpPr/>
          <p:nvPr userDrawn="1"/>
        </p:nvSpPr>
        <p:spPr>
          <a:xfrm>
            <a:off x="3104930" y="6231741"/>
            <a:ext cx="251266" cy="127733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07E0DF-0735-AB45-8E00-649996DE641B}"/>
              </a:ext>
            </a:extLst>
          </p:cNvPr>
          <p:cNvSpPr/>
          <p:nvPr userDrawn="1"/>
        </p:nvSpPr>
        <p:spPr>
          <a:xfrm>
            <a:off x="3230563" y="6231740"/>
            <a:ext cx="8350180" cy="12773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129243-C883-8940-B30C-3520E0E2928E}"/>
              </a:ext>
            </a:extLst>
          </p:cNvPr>
          <p:cNvSpPr txBox="1">
            <a:spLocks/>
          </p:cNvSpPr>
          <p:nvPr userDrawn="1"/>
        </p:nvSpPr>
        <p:spPr>
          <a:xfrm>
            <a:off x="614218" y="2681300"/>
            <a:ext cx="10963563" cy="2044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500" b="1" i="0" u="none" strike="noStrike" kern="1200" cap="none" spc="-30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</a:t>
            </a:r>
            <a:r>
              <a:rPr kumimoji="0" lang="en-US" sz="8500" b="1" i="0" u="none" strike="noStrike" kern="1200" cap="none" spc="-300" normalizeH="0" baseline="0" noProof="0">
                <a:ln>
                  <a:noFill/>
                </a:ln>
                <a:solidFill>
                  <a:srgbClr val="9DC3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500" b="1" i="0" u="none" strike="noStrike" kern="120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you!</a:t>
            </a:r>
            <a:endParaRPr kumimoji="0" lang="en-US" sz="8500" b="1" i="0" u="none" strike="noStrike" kern="1200" cap="none" spc="-1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resentationhead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pic>
        <p:nvPicPr>
          <p:cNvPr id="6" name="Picture 2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6172201"/>
            <a:ext cx="17018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Rectangle 27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C3F96-8F6B-4859-855E-DB36C550729F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9600" y="6457950"/>
            <a:ext cx="1016000" cy="3238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Page </a:t>
            </a:r>
            <a:fld id="{C78E9D8D-F04D-4620-BCEB-A2F309C14F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13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5998" y="6293626"/>
            <a:ext cx="4672519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footer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0856284" y="6293626"/>
            <a:ext cx="76421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35182" y="4350327"/>
            <a:ext cx="10515600" cy="942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0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685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2310E-794F-49C0-8B68-3046758CEF63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BE28D-C9C7-4108-8C55-19CA894D6C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7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FDB32-FD29-4389-8B79-F87B09E1FC47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58295-D907-46F2-82F8-1968EC93F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55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13261-72EF-45CE-B2A3-DB893577467F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51857-1D3F-48B5-B098-05ABD932F9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1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D082A-8BEB-4CEF-910D-85B974E5A922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ADD8F-1EF5-499C-B8D4-01D5D0E821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1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7F095-9DF4-4C12-93D5-05D7E0909B04}" type="datetime1">
              <a:rPr lang="en-US"/>
              <a:pPr/>
              <a:t>2/17/2022</a:t>
            </a:fld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3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18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7.emf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algn="l"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spcBef>
                <a:spcPct val="0"/>
              </a:spcBef>
              <a:defRPr/>
            </a:pPr>
            <a:fld id="{6B93275C-B3B7-42BA-BD71-925CD9A0922E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" y="0"/>
            <a:ext cx="1219069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69" y="1222225"/>
            <a:ext cx="12293245" cy="5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20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8" r:id="rId2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206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206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206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7" name="Picture 7" descr="presentationhead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965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9" name="Picture 9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2192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 userDrawn="1"/>
        </p:nvSpPr>
        <p:spPr bwMode="auto">
          <a:xfrm>
            <a:off x="203200" y="53340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l">
              <a:defRPr/>
            </a:pPr>
            <a:endParaRPr lang="en-US" b="0">
              <a:solidFill>
                <a:srgbClr val="003366"/>
              </a:solidFill>
              <a:ea typeface="ＭＳ Ｐゴシック" pitchFamily="-64" charset="-128"/>
            </a:endParaRPr>
          </a:p>
        </p:txBody>
      </p:sp>
      <p:sp>
        <p:nvSpPr>
          <p:cNvPr id="1844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13600" y="6457950"/>
            <a:ext cx="2844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fld id="{EC68D66D-53C0-4251-BF6E-F3F419F42FAC}" type="datetime1">
              <a:rPr lang="en-US" b="0">
                <a:solidFill>
                  <a:srgbClr val="3E7FC6"/>
                </a:solidFill>
                <a:latin typeface="Trebuchet MS" pitchFamily="34" charset="0"/>
                <a:ea typeface="ＭＳ Ｐゴシック" pitchFamily="-64" charset="-128"/>
              </a:rPr>
              <a:pPr/>
              <a:t>2/17/2022</a:t>
            </a:fld>
            <a:endParaRPr lang="en-US" b="0">
              <a:solidFill>
                <a:srgbClr val="3E7FC6"/>
              </a:solidFill>
              <a:latin typeface="Trebuchet MS" pitchFamily="34" charset="0"/>
              <a:ea typeface="ＭＳ Ｐゴシック" pitchFamily="-64" charset="-128"/>
            </a:endParaRPr>
          </a:p>
        </p:txBody>
      </p:sp>
      <p:sp>
        <p:nvSpPr>
          <p:cNvPr id="1844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30400" y="6457950"/>
            <a:ext cx="4978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 b="0" i="0" baseline="0">
                <a:latin typeface="Trebuchet M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3E7FC6"/>
              </a:solidFill>
            </a:endParaRPr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34150"/>
            <a:ext cx="1016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100"/>
            </a:lvl1pPr>
          </a:lstStyle>
          <a:p>
            <a:fld id="{7B7BB26E-04AF-484B-8442-525863943878}" type="slidenum">
              <a:rPr lang="en-US" b="0">
                <a:solidFill>
                  <a:srgbClr val="3E7FC6"/>
                </a:solidFill>
                <a:latin typeface="Trebuchet MS" pitchFamily="34" charset="0"/>
                <a:ea typeface="ＭＳ Ｐゴシック" pitchFamily="-64" charset="-128"/>
              </a:rPr>
              <a:pPr/>
              <a:t>‹#›</a:t>
            </a:fld>
            <a:endParaRPr lang="en-US" b="0">
              <a:solidFill>
                <a:srgbClr val="3E7FC6"/>
              </a:solidFill>
              <a:latin typeface="Trebuchet MS" pitchFamily="34" charset="0"/>
              <a:ea typeface="ＭＳ Ｐゴシック" pitchFamily="-64" charset="-128"/>
            </a:endParaRPr>
          </a:p>
        </p:txBody>
      </p:sp>
      <p:sp>
        <p:nvSpPr>
          <p:cNvPr id="2061" name="Rectangle 13"/>
          <p:cNvSpPr>
            <a:spLocks noChangeArrowheads="1"/>
          </p:cNvSpPr>
          <p:nvPr userDrawn="1"/>
        </p:nvSpPr>
        <p:spPr bwMode="auto">
          <a:xfrm>
            <a:off x="1618704" y="6348740"/>
            <a:ext cx="369395" cy="52322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 anchor="ctr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en-US" sz="2000" b="0">
              <a:solidFill>
                <a:srgbClr val="3E7FC6"/>
              </a:solidFill>
              <a:latin typeface="Trebuchet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35" name="Picture 12" descr="emblem-GC2020_RGB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1" y="6124575"/>
            <a:ext cx="4239684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62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  <p:sldLayoutId id="2147484311" r:id="rId12"/>
    <p:sldLayoutId id="2147484312" r:id="rId13"/>
    <p:sldLayoutId id="214748431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E7FC6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E7FC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E7FC6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E7FC6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E7FC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CEA4BED-BCA7-483C-BBC6-88E87E7854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0568707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8" imgW="303" imgH="303" progId="TCLayout.ActiveDocument.1">
                  <p:embed/>
                </p:oleObj>
              </mc:Choice>
              <mc:Fallback>
                <p:oleObj name="think-cell Slide" r:id="rId18" imgW="303" imgH="30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CEA4BED-BCA7-483C-BBC6-88E87E7854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0364451" cy="47663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035675"/>
            <a:ext cx="66728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" baseline="0">
                <a:solidFill>
                  <a:schemeClr val="bg1">
                    <a:lumMod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©Salt River Project, 2021. All rights reserved. FOR INTERNAL USE ONLY. DO NOT DISTRIBUTE.</a:t>
            </a:r>
            <a:endParaRPr lang="en-US" spc="55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0585" y="6025042"/>
            <a:ext cx="76421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bg1">
                    <a:lumMod val="75000"/>
                  </a:schemeClr>
                </a:solidFill>
                <a:latin typeface="Arial" charset="0"/>
              </a:defRPr>
            </a:lvl1pPr>
          </a:lstStyle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D4C9AB-13DA-0241-B89D-09B039A4241D}"/>
              </a:ext>
            </a:extLst>
          </p:cNvPr>
          <p:cNvSpPr/>
          <p:nvPr/>
        </p:nvSpPr>
        <p:spPr>
          <a:xfrm>
            <a:off x="811603" y="6583680"/>
            <a:ext cx="1082137" cy="2743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E786CA-1B57-7345-9496-AB9D1D883C2A}"/>
              </a:ext>
            </a:extLst>
          </p:cNvPr>
          <p:cNvSpPr/>
          <p:nvPr/>
        </p:nvSpPr>
        <p:spPr>
          <a:xfrm>
            <a:off x="0" y="6583680"/>
            <a:ext cx="1082137" cy="274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632B200-FF6C-B94C-9305-0BF9848B5AA2}"/>
              </a:ext>
            </a:extLst>
          </p:cNvPr>
          <p:cNvSpPr/>
          <p:nvPr/>
        </p:nvSpPr>
        <p:spPr>
          <a:xfrm>
            <a:off x="984745" y="6583680"/>
            <a:ext cx="194783" cy="2743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BBF91A0B-5223-174F-944F-3DB60FFE760A}"/>
              </a:ext>
            </a:extLst>
          </p:cNvPr>
          <p:cNvSpPr/>
          <p:nvPr/>
        </p:nvSpPr>
        <p:spPr>
          <a:xfrm>
            <a:off x="1504167" y="6583680"/>
            <a:ext cx="194783" cy="274320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A4BD64-9DCE-E240-B016-CADA4B3E558C}"/>
              </a:ext>
            </a:extLst>
          </p:cNvPr>
          <p:cNvSpPr/>
          <p:nvPr/>
        </p:nvSpPr>
        <p:spPr>
          <a:xfrm>
            <a:off x="1601557" y="6583680"/>
            <a:ext cx="10607040" cy="2743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A9F6978-CD65-F840-98E9-90075460A4DD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54985" y="1400323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D01A5C6-1650-D740-8F28-2A5960CDBE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86441" y="6035585"/>
            <a:ext cx="884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1FF35A7-B506-B84C-BF63-1852E2B46749}" type="datetime1">
              <a:rPr lang="en-US" smtClean="0"/>
              <a:t>2/17/2022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4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  <p:sldLayoutId id="2147484327" r:id="rId13"/>
    <p:sldLayoutId id="214748432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spc="-20" baseline="0">
          <a:solidFill>
            <a:schemeClr val="tx2"/>
          </a:solidFill>
          <a:effectLst/>
          <a:latin typeface="Arial Bold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chemeClr val="tx2"/>
        </a:buClr>
        <a:buSzPct val="125000"/>
        <a:buFont typeface="LucidaGrande" charset="0"/>
        <a:buNone/>
        <a:defRPr sz="2200" kern="1200" cap="none" baseline="0">
          <a:solidFill>
            <a:schemeClr val="bg2"/>
          </a:solidFill>
          <a:effectLst/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1800"/>
        </a:lnSpc>
        <a:spcBef>
          <a:spcPts val="1400"/>
        </a:spcBef>
        <a:buClrTx/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Arial" charset="0"/>
          <a:ea typeface="+mn-ea"/>
          <a:cs typeface="+mn-cs"/>
        </a:defRPr>
      </a:lvl2pPr>
      <a:lvl3pPr marL="914400" indent="-228600" algn="l" defTabSz="914400" rtl="0" eaLnBrk="1" latinLnBrk="0" hangingPunct="1">
        <a:lnSpc>
          <a:spcPts val="1800"/>
        </a:lnSpc>
        <a:spcBef>
          <a:spcPts val="1400"/>
        </a:spcBef>
        <a:buClrTx/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Arial" charset="0"/>
          <a:ea typeface="+mn-ea"/>
          <a:cs typeface="+mn-cs"/>
        </a:defRPr>
      </a:lvl3pPr>
      <a:lvl4pPr marL="1143000" indent="-228600" algn="l" defTabSz="914400" rtl="0" eaLnBrk="1" latinLnBrk="0" hangingPunct="1">
        <a:lnSpc>
          <a:spcPts val="1800"/>
        </a:lnSpc>
        <a:spcBef>
          <a:spcPts val="1400"/>
        </a:spcBef>
        <a:buClrTx/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Arial" charset="0"/>
          <a:ea typeface="+mn-ea"/>
          <a:cs typeface="+mn-cs"/>
        </a:defRPr>
      </a:lvl4pPr>
      <a:lvl5pPr marL="1371600" indent="-228600" algn="l" defTabSz="914400" rtl="0" eaLnBrk="1" latinLnBrk="0" hangingPunct="1">
        <a:lnSpc>
          <a:spcPts val="1800"/>
        </a:lnSpc>
        <a:spcBef>
          <a:spcPts val="1400"/>
        </a:spcBef>
        <a:buClrTx/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04">
          <p15:clr>
            <a:srgbClr val="F26B43"/>
          </p15:clr>
        </p15:guide>
        <p15:guide id="4" orient="horz" pos="216">
          <p15:clr>
            <a:srgbClr val="F26B43"/>
          </p15:clr>
        </p15:guide>
        <p15:guide id="5" pos="360">
          <p15:clr>
            <a:srgbClr val="F26B43"/>
          </p15:clr>
        </p15:guide>
        <p15:guide id="6" pos="7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://www.savewithsrpbiz.com/" TargetMode="External"/><Relationship Id="rId4" Type="http://schemas.openxmlformats.org/officeDocument/2006/relationships/hyperlink" Target="http://www.srpnet.com/electric/business/cc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1" y="1247773"/>
            <a:ext cx="12192000" cy="619127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382958" y="161486"/>
            <a:ext cx="11920145" cy="108628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accent5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Phoenix Electric Vehicle Ad Hoc Committee</a:t>
            </a:r>
          </a:p>
          <a:p>
            <a:pPr algn="ctr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Public, Workplace, and Home Charging Infrastructure Subcommittee Meeting</a:t>
            </a:r>
            <a:endParaRPr lang="en-US" sz="2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12237" y="1247773"/>
            <a:ext cx="6529754" cy="85157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z="2600" b="0" dirty="0">
                <a:latin typeface="Calibri" panose="020F0502020204030204" pitchFamily="34" charset="0"/>
                <a:cs typeface="Calibri" panose="020F0502020204030204" pitchFamily="34" charset="0"/>
              </a:rPr>
              <a:t>February 18,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85F40-9A2E-4138-BF4B-4B2A86C7C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67" b="6666"/>
          <a:stretch/>
        </p:blipFill>
        <p:spPr>
          <a:xfrm>
            <a:off x="-2" y="1866900"/>
            <a:ext cx="12192000" cy="4991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3178E-2F33-4074-A8B8-D14CD6449657}"/>
              </a:ext>
            </a:extLst>
          </p:cNvPr>
          <p:cNvSpPr txBox="1"/>
          <p:nvPr/>
        </p:nvSpPr>
        <p:spPr>
          <a:xfrm>
            <a:off x="5839966" y="6161646"/>
            <a:ext cx="612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2023, VW ID. Buzz debuts in the US and will come in passenger, cargo and California camper versions.</a:t>
            </a:r>
          </a:p>
        </p:txBody>
      </p:sp>
    </p:spTree>
    <p:extLst>
      <p:ext uri="{BB962C8B-B14F-4D97-AF65-F5344CB8AC3E}">
        <p14:creationId xmlns:p14="http://schemas.microsoft.com/office/powerpoint/2010/main" val="18690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9F0D-782A-404C-B337-D7C611A54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Distribution Planning: Electric Vehicles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05B89-0434-48B3-A911-330014E580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B2F47-229F-47A2-8706-DC58E3C6416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80860-F9F7-459C-9645-B86377E1C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©Salt River Project, 2022. All rights reserved. FOR INTERNAL USE ONLY. DO NOT DISTRIBUTE.</a:t>
            </a:r>
            <a:endParaRPr kumimoji="0" lang="en-US" sz="800" b="0" i="0" u="none" strike="noStrike" kern="1200" cap="none" spc="55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3837A8-12D2-4BBA-82DD-3296B1E55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428D5-A9FA-2044-B535-E91D517F29E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D10758-8E04-464D-B274-450D39DB3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510" y="2504384"/>
            <a:ext cx="3480159" cy="3387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3F1A74-A9E4-4F78-9969-E4129C5B6B42}"/>
              </a:ext>
            </a:extLst>
          </p:cNvPr>
          <p:cNvSpPr txBox="1"/>
          <p:nvPr/>
        </p:nvSpPr>
        <p:spPr>
          <a:xfrm>
            <a:off x="658311" y="1601755"/>
            <a:ext cx="4446358" cy="1101923"/>
          </a:xfrm>
          <a:prstGeom prst="snip2DiagRect">
            <a:avLst/>
          </a:prstGeom>
          <a:solidFill>
            <a:schemeClr val="tx2"/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Using analytics to find and proactively replace overloaded service transformers before they fail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4D684-7B82-4EA1-B913-D30DF4D30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044" y="2739775"/>
            <a:ext cx="3864527" cy="31522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7F281C-78A6-4A50-AA48-B7311AD6E3B2}"/>
              </a:ext>
            </a:extLst>
          </p:cNvPr>
          <p:cNvSpPr txBox="1"/>
          <p:nvPr/>
        </p:nvSpPr>
        <p:spPr>
          <a:xfrm>
            <a:off x="6675213" y="1601755"/>
            <a:ext cx="4446358" cy="1432500"/>
          </a:xfrm>
          <a:prstGeom prst="snip2DiagRect">
            <a:avLst/>
          </a:prstGeom>
          <a:solidFill>
            <a:schemeClr val="tx2"/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Creating an EV locational value map to help direct customers to locations that have existing distribution infrastructure capacity. </a:t>
            </a:r>
          </a:p>
        </p:txBody>
      </p:sp>
    </p:spTree>
    <p:extLst>
      <p:ext uri="{BB962C8B-B14F-4D97-AF65-F5344CB8AC3E}">
        <p14:creationId xmlns:p14="http://schemas.microsoft.com/office/powerpoint/2010/main" val="42473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E64D-DA38-4662-B2DE-9016403E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0364451" cy="476636"/>
          </a:xfrm>
        </p:spPr>
        <p:txBody>
          <a:bodyPr anchor="t">
            <a:normAutofit/>
          </a:bodyPr>
          <a:lstStyle/>
          <a:p>
            <a:r>
              <a:rPr lang="en-US" sz="3300"/>
              <a:t>Customer Construction Services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D3C1D8-4A55-41B9-94CC-3D9EC473EE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80190" y="6025042"/>
            <a:ext cx="55461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1DB2F47-229F-47A2-8706-DC58E3C6416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AFC1276-ED60-4CD4-B879-F0EBBCCB7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035675"/>
            <a:ext cx="667288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©Salt River Project, 2022. All rights reserved. FOR INTERNAL USE ONLY. DO NOT DISTRIBUTE.</a:t>
            </a:r>
            <a:endParaRPr kumimoji="0" lang="en-US" sz="800" b="0" i="0" u="none" strike="noStrike" kern="1200" cap="none" spc="55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9C7CA1-4922-4836-BB4A-9D73F492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050" y="1442972"/>
            <a:ext cx="5961412" cy="4083567"/>
          </a:xfrm>
          <a:prstGeom prst="rect">
            <a:avLst/>
          </a:prstGeom>
          <a:noFill/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0252D6-D47D-4F5D-BD11-A9B483C46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96046" y="6025041"/>
            <a:ext cx="88414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07428D5-A9FA-2044-B535-E91D517F29E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52B830-B0F6-4F4E-9E36-7AD2F7A5D8D3}"/>
              </a:ext>
            </a:extLst>
          </p:cNvPr>
          <p:cNvSpPr txBox="1"/>
          <p:nvPr/>
        </p:nvSpPr>
        <p:spPr>
          <a:xfrm>
            <a:off x="457200" y="1988586"/>
            <a:ext cx="4521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86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Customers can contact SRP via: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86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Phone                                             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53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602-236-0777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86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86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www.srpnet.com/electric/business/ccs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86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86C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86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SRP Business Rebates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86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Website:         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86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/>
              </a:rPr>
              <a:t>www.savewithsrpbiz.com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386C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47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833360" y="1482313"/>
            <a:ext cx="3733800" cy="38933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50"/>
                </a:solidFill>
              </a:rPr>
              <a:t>Increase in Workplace Charger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NREL and DOE reports that between 4Q 2019 and 1Q 2021, 9,894 workplace chargers were installed in the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End of March 2021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95% L2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4% L1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&lt;1% DCFC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F29B3C-1D22-440F-BA2B-1173A518F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315375"/>
            <a:ext cx="7229856" cy="4673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4B5FC7-F878-4EBD-9033-2595C621D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58874"/>
            <a:ext cx="1993392" cy="816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958AC7-2FC5-48D3-85C0-034E7E5FE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392" y="6051461"/>
            <a:ext cx="1344168" cy="806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070FC7-A819-4C72-AFAD-978DC228C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7560" y="6058874"/>
            <a:ext cx="1472184" cy="797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32D598-8043-40BE-A681-BB9D3C4C3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744" y="6058874"/>
            <a:ext cx="1197293" cy="797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40CBF0-BDD6-4CED-AF1B-2FF78BD91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037" y="6051462"/>
            <a:ext cx="1609915" cy="8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833359" y="1482313"/>
            <a:ext cx="4121095" cy="344709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2060"/>
                </a:solidFill>
              </a:rPr>
              <a:t>Goodyear Develops New EV Tire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ElectricDrive GT is an ultra-high performance, all season tire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Acts as a built-in sound barrier that helps reduce road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Initial release is one size which fits most popular EV high-performance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Plans to extend the ElectricDrive product portfolio in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C0D9D-22AF-420A-84B9-5DF400A2B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45" y="1482313"/>
            <a:ext cx="7277100" cy="43662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0F2341-69BD-418E-B3FD-387A6D91B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1065"/>
            <a:ext cx="1993565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B6A5A-20D5-418B-9A34-9130FBEAE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65" y="6035061"/>
            <a:ext cx="1272498" cy="822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E249A-2209-4FEB-92E1-9F436CA21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063" y="6047207"/>
            <a:ext cx="1469263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1D2CDD-7C7D-4A12-A46A-728121109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5326" y="6035059"/>
            <a:ext cx="1226562" cy="819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30E6F9-77E9-4DFB-8626-9F922EE2D6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1888" y="6042584"/>
            <a:ext cx="161558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833359" y="1482313"/>
            <a:ext cx="4121095" cy="358559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2060"/>
                </a:solidFill>
              </a:rPr>
              <a:t>French Car Ads Legislation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Starting in March 2022, auto ads on the radio, tv, and before movies, in print, and elsewhere have to feature a message to consider cycling, carpooling, walking, or taking transit.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Feature hashtag “moving without polluting”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Penalties up to $56,622 for those who fail to post these messages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8D439D-4F6B-431B-B075-A2777DC4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04" y="1464158"/>
            <a:ext cx="7459440" cy="4040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5C581-4FE7-4826-9F49-304897EEF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1065"/>
            <a:ext cx="1993565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6D6813-E635-4E63-A4FD-B8F5C2EA6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65" y="6041065"/>
            <a:ext cx="1274174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4C5D39-D6D2-48EE-A266-0946C971C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739" y="6053258"/>
            <a:ext cx="1347333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3A5BE-5F59-4D7E-817A-89898A10F6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071" y="6059355"/>
            <a:ext cx="1213163" cy="810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6F4A1-CC77-4C5D-A770-EB28D619AE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8234" y="6041065"/>
            <a:ext cx="161558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15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632191" y="2296129"/>
            <a:ext cx="4121095" cy="195438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2060"/>
                </a:solidFill>
              </a:rPr>
              <a:t>Ford Increases F-150 Lightening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Doubles production capacity to 150,000 vehicles a year by mid-2023 after receiving nearly 200,000 reservations.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8B8E1-468A-4BED-9B0B-DDDB7E4A6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61" y="1482313"/>
            <a:ext cx="6384822" cy="42565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A0A99F-22D3-4AEC-9512-8320D6AE5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50209"/>
            <a:ext cx="1993565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ABBD3-B443-498A-962C-4244622BE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65" y="6050209"/>
            <a:ext cx="1274174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21832-A884-41BF-B31E-6D2C01F21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739" y="6050209"/>
            <a:ext cx="1347333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603E1-8A38-4822-B00A-F963D7D38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737" y="6068499"/>
            <a:ext cx="1469263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CF87D9-3053-4FD6-97D5-BB546F42B7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7665" y="6068499"/>
            <a:ext cx="161558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3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738" y="245693"/>
            <a:ext cx="6384822" cy="78267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endParaRPr lang="en-US" sz="36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7ED3C7-8B3D-4500-9B46-4EEC34B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45" y="35104"/>
            <a:ext cx="3749365" cy="128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9B036-49D5-4D16-8578-BFB1B0658621}"/>
              </a:ext>
            </a:extLst>
          </p:cNvPr>
          <p:cNvSpPr txBox="1"/>
          <p:nvPr/>
        </p:nvSpPr>
        <p:spPr>
          <a:xfrm>
            <a:off x="7632191" y="2296129"/>
            <a:ext cx="4121095" cy="220060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70C0"/>
                </a:solidFill>
              </a:rPr>
              <a:t>NYC Invests in EVs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$420M to transition muni fleet to all electric by 2035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184 Ford Mustang Mach-Es for use in multiple city depts.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250 Tesla Model 3s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BF8652-CF54-409B-A048-E43041C7D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0" y="1670654"/>
            <a:ext cx="7404897" cy="3709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0A46A2-5F2D-4C15-8C3C-EA1E98ED1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1065"/>
            <a:ext cx="1993565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A11B6-9F78-42DD-BF62-C9BB85DB5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65" y="6034969"/>
            <a:ext cx="1274174" cy="82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94CB3-F11B-4ECB-B033-73125E087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7739" y="6044113"/>
            <a:ext cx="1347333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1D5DC-000D-4659-8E47-6186AE253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6737" y="6047161"/>
            <a:ext cx="1469263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56BB76-3208-4B77-B90B-D6FA265D44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7665" y="6044113"/>
            <a:ext cx="1189247" cy="79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2269" y="4350327"/>
            <a:ext cx="10836134" cy="942542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Arial Bold"/>
                <a:cs typeface="Arial Bold"/>
              </a:rPr>
              <a:t>Phoenix EV Ad Hoc Public, Workplace and Home Charging </a:t>
            </a:r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80CBE-DE70-49FC-9F12-0D4850830663}"/>
              </a:ext>
            </a:extLst>
          </p:cNvPr>
          <p:cNvSpPr/>
          <p:nvPr/>
        </p:nvSpPr>
        <p:spPr>
          <a:xfrm>
            <a:off x="0" y="0"/>
            <a:ext cx="12192000" cy="4552122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1D81CC-BC08-40AC-B36F-DC1B30B55228}"/>
              </a:ext>
            </a:extLst>
          </p:cNvPr>
          <p:cNvSpPr txBox="1"/>
          <p:nvPr/>
        </p:nvSpPr>
        <p:spPr>
          <a:xfrm>
            <a:off x="6344817" y="5664200"/>
            <a:ext cx="560126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Melissa Martinez &amp; Christine Fini | February 18,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273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9A3B-B27F-43DB-929F-1C4C1265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Distribution Planning: Electric Vehicles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54221-89E9-4F4C-9F59-CC58FCD1E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B2F47-229F-47A2-8706-DC58E3C6416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827F3-6A1D-4099-A899-730C09FB1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©Salt River Project, 2022. All rights reserved. FOR INTERNAL USE ONLY. DO NOT DISTRIBUTE.</a:t>
            </a:r>
            <a:endParaRPr kumimoji="0" lang="en-US" sz="800" b="0" i="0" u="none" strike="noStrike" kern="1200" cap="none" spc="55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4E86C1-665F-456F-9F85-7DD6CDE974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428D5-A9FA-2044-B535-E91D517F29E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79198A9-B4A2-4C7C-98C0-D8E1364D3262}"/>
              </a:ext>
            </a:extLst>
          </p:cNvPr>
          <p:cNvGraphicFramePr>
            <a:graphicFrameLocks/>
          </p:cNvGraphicFramePr>
          <p:nvPr/>
        </p:nvGraphicFramePr>
        <p:xfrm>
          <a:off x="762000" y="1195754"/>
          <a:ext cx="11200421" cy="4829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EBFE17B-0438-44BD-A094-5C89A63BBE0E}"/>
              </a:ext>
            </a:extLst>
          </p:cNvPr>
          <p:cNvSpPr txBox="1"/>
          <p:nvPr/>
        </p:nvSpPr>
        <p:spPr>
          <a:xfrm>
            <a:off x="3572006" y="2620043"/>
            <a:ext cx="4446358" cy="1101923"/>
          </a:xfrm>
          <a:prstGeom prst="snip2DiagRect">
            <a:avLst/>
          </a:prstGeom>
          <a:solidFill>
            <a:schemeClr val="tx2"/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SRP 2035 Goal: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 Enablement of 500k EVs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Manage 90% of EV Charging Load</a:t>
            </a:r>
          </a:p>
        </p:txBody>
      </p:sp>
    </p:spTree>
    <p:extLst>
      <p:ext uri="{BB962C8B-B14F-4D97-AF65-F5344CB8AC3E}">
        <p14:creationId xmlns:p14="http://schemas.microsoft.com/office/powerpoint/2010/main" val="27561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9F0D-782A-404C-B337-D7C611A54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Distribution Planning: Electric Vehicles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05B89-0434-48B3-A911-330014E580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B2F47-229F-47A2-8706-DC58E3C6416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80860-F9F7-459C-9645-B86377E1C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©Salt River Project, 2022. All rights reserved. FOR INTERNAL USE ONLY. DO NOT DISTRIBUTE.</a:t>
            </a:r>
            <a:endParaRPr kumimoji="0" lang="en-US" sz="800" b="0" i="0" u="none" strike="noStrike" kern="1200" cap="none" spc="55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3837A8-12D2-4BBA-82DD-3296B1E559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428D5-A9FA-2044-B535-E91D517F29E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EDE0D92-BB7E-45CD-8DC5-BA7013F16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4" t="30998" r="19055" b="9558"/>
          <a:stretch/>
        </p:blipFill>
        <p:spPr bwMode="auto">
          <a:xfrm>
            <a:off x="1671137" y="2285644"/>
            <a:ext cx="3968288" cy="375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3F1A74-A9E4-4F78-9969-E4129C5B6B42}"/>
              </a:ext>
            </a:extLst>
          </p:cNvPr>
          <p:cNvSpPr txBox="1"/>
          <p:nvPr/>
        </p:nvSpPr>
        <p:spPr>
          <a:xfrm>
            <a:off x="1193067" y="1601754"/>
            <a:ext cx="4446358" cy="1101923"/>
          </a:xfrm>
          <a:prstGeom prst="snip2DiagRect">
            <a:avLst/>
          </a:prstGeom>
          <a:solidFill>
            <a:schemeClr val="tx2"/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Projecting residential customer EV adoption by feeder and customer segment over time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31A5CB8-8C1D-4D5E-A5F1-6A46F523F7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1" t="28731" r="18997" b="20155"/>
          <a:stretch/>
        </p:blipFill>
        <p:spPr>
          <a:xfrm>
            <a:off x="7113705" y="2319014"/>
            <a:ext cx="3995028" cy="37500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01612F-7CC1-49DA-AF9C-5C0137C7AB89}"/>
              </a:ext>
            </a:extLst>
          </p:cNvPr>
          <p:cNvSpPr txBox="1"/>
          <p:nvPr/>
        </p:nvSpPr>
        <p:spPr>
          <a:xfrm>
            <a:off x="6662375" y="1601753"/>
            <a:ext cx="4446358" cy="1101923"/>
          </a:xfrm>
          <a:prstGeom prst="snip2DiagRect">
            <a:avLst/>
          </a:prstGeom>
          <a:solidFill>
            <a:schemeClr val="tx2"/>
          </a:solidFill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Developed model for identifying preferred sites for public DC Fast Charging in service territory</a:t>
            </a:r>
          </a:p>
        </p:txBody>
      </p:sp>
    </p:spTree>
    <p:extLst>
      <p:ext uri="{BB962C8B-B14F-4D97-AF65-F5344CB8AC3E}">
        <p14:creationId xmlns:p14="http://schemas.microsoft.com/office/powerpoint/2010/main" val="41665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Custom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3E7FC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137160" rIns="182880" bIns="13716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-25000">
            <a:ln>
              <a:noFill/>
            </a:ln>
            <a:solidFill>
              <a:srgbClr val="3E7FC6"/>
            </a:solidFill>
            <a:effectLst/>
            <a:latin typeface="Trebuchet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1750" cap="flat" cmpd="sng" algn="ctr">
          <a:solidFill>
            <a:srgbClr val="3E7FC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82880" tIns="137160" rIns="182880" bIns="137160" numCol="1" anchor="ctr" anchorCtr="0" compatLnSpc="1">
        <a:prstTxWarp prst="textNoShape">
          <a:avLst/>
        </a:prstTxWarp>
        <a:spAutoFit/>
      </a:bodyPr>
      <a:lstStyle>
        <a:defPPr marL="342900" marR="0" indent="-34290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-25000">
            <a:ln>
              <a:noFill/>
            </a:ln>
            <a:solidFill>
              <a:srgbClr val="3E7FC6"/>
            </a:solidFill>
            <a:effectLst/>
            <a:latin typeface="Trebuchet M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">
  <a:themeElements>
    <a:clrScheme name="SRP Brand - 2020">
      <a:dk1>
        <a:srgbClr val="000000"/>
      </a:dk1>
      <a:lt1>
        <a:srgbClr val="FFFFFF"/>
      </a:lt1>
      <a:dk2>
        <a:srgbClr val="095391"/>
      </a:dk2>
      <a:lt2>
        <a:srgbClr val="0386C1"/>
      </a:lt2>
      <a:accent1>
        <a:srgbClr val="DD9604"/>
      </a:accent1>
      <a:accent2>
        <a:srgbClr val="E5C802"/>
      </a:accent2>
      <a:accent3>
        <a:srgbClr val="87B029"/>
      </a:accent3>
      <a:accent4>
        <a:srgbClr val="008C34"/>
      </a:accent4>
      <a:accent5>
        <a:srgbClr val="7DCBE3"/>
      </a:accent5>
      <a:accent6>
        <a:srgbClr val="5397E0"/>
      </a:accent6>
      <a:hlink>
        <a:srgbClr val="005492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RP SRP Brand Template01 [Read-Only]" id="{FABC095D-C1C2-4073-8207-FC6AA6BE047D}" vid="{FF9575DF-3396-4926-B277-D3D7DC3CD570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b49ba346-7f5b-4969-9f5f-062fcfc7fe07">
      <Terms xmlns="http://schemas.microsoft.com/office/infopath/2007/PartnerControls"/>
    </TaxKeywordTaxHTField>
    <TaxCatchAll xmlns="a0e9d492-aae1-42ec-9904-4fd688908c79"/>
    <Date_x0020_Due xmlns="a0e9d492-aae1-42ec-9904-4fd688908c79" xsi:nil="true"/>
    <PublishingExpirationDate xmlns="http://schemas.microsoft.com/sharepoint/v3" xsi:nil="true"/>
    <PublishingStartDate xmlns="http://schemas.microsoft.com/sharepoint/v3" xsi:nil="true"/>
    <HideMe xmlns="a0e9d492-aae1-42ec-9904-4fd688908c79">false</HideM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8251BA06842D4EAB9D9C84F4C2F6A2" ma:contentTypeVersion="8" ma:contentTypeDescription="Create a new document." ma:contentTypeScope="" ma:versionID="8dd2d8751e0cc084cefbc1851b41bb1e">
  <xsd:schema xmlns:xsd="http://www.w3.org/2001/XMLSchema" xmlns:xs="http://www.w3.org/2001/XMLSchema" xmlns:p="http://schemas.microsoft.com/office/2006/metadata/properties" xmlns:ns1="http://schemas.microsoft.com/sharepoint/v3" xmlns:ns2="a0e9d492-aae1-42ec-9904-4fd688908c79" xmlns:ns3="b49ba346-7f5b-4969-9f5f-062fcfc7fe07" targetNamespace="http://schemas.microsoft.com/office/2006/metadata/properties" ma:root="true" ma:fieldsID="f0c64cda67349c5ba7dc6ce1de1675f0" ns1:_="" ns2:_="" ns3:_="">
    <xsd:import namespace="http://schemas.microsoft.com/sharepoint/v3"/>
    <xsd:import namespace="a0e9d492-aae1-42ec-9904-4fd688908c79"/>
    <xsd:import namespace="b49ba346-7f5b-4969-9f5f-062fcfc7fe07"/>
    <xsd:element name="properties">
      <xsd:complexType>
        <xsd:sequence>
          <xsd:element name="documentManagement">
            <xsd:complexType>
              <xsd:all>
                <xsd:element ref="ns3:TaxKeywordTaxHTField" minOccurs="0"/>
                <xsd:element ref="ns2:TaxCatchAll" minOccurs="0"/>
                <xsd:element ref="ns2:TaxCatchAllLabel" minOccurs="0"/>
                <xsd:element ref="ns2:Date_x0020_Due" minOccurs="0"/>
                <xsd:element ref="ns1:PublishingStartDate" minOccurs="0"/>
                <xsd:element ref="ns1:PublishingExpirationDate" minOccurs="0"/>
                <xsd:element ref="ns2:SharedWithUsers" minOccurs="0"/>
                <xsd:element ref="ns2:Hide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9d492-aae1-42ec-9904-4fd688908c79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description="" ma:hidden="true" ma:list="{a4a79f51-32ee-4d2f-b804-3e51363b6775}" ma:internalName="TaxCatchAll" ma:showField="CatchAllData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description="" ma:hidden="true" ma:list="{a4a79f51-32ee-4d2f-b804-3e51363b6775}" ma:internalName="TaxCatchAllLabel" ma:readOnly="true" ma:showField="CatchAllDataLabel" ma:web="a0e9d492-aae1-42ec-9904-4fd688908c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ate_x0020_Due" ma:index="14" nillable="true" ma:displayName="Date Due" ma:format="DateTime" ma:internalName="Date_x0020_Due">
      <xsd:simpleType>
        <xsd:restriction base="dms:DateTime"/>
      </xsd:simpleType>
    </xsd:element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HideMe" ma:index="18" nillable="true" ma:displayName="HideMe" ma:default="0" ma:description="Check yes to hide this item or document on the search results page." ma:internalName="HideM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ba346-7f5b-4969-9f5f-062fcfc7fe07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6" nillable="true" ma:taxonomy="true" ma:internalName="TaxKeywordTaxHTField" ma:taxonomyFieldName="TaxKeyword" ma:displayName="Enterprise Keywords" ma:fieldId="{23f27201-bee3-471e-b2e7-b64fd8b7ca38}" ma:taxonomyMulti="true" ma:sspId="a454a14f-8e8a-49c8-9ea4-facf985401e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 ma:index="12" ma:displayName="Comments"/>
        <xsd:element name="keywords" minOccurs="0" maxOccurs="1" type="xsd:string" ma:index="1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059D0D-D1C8-42F1-AD61-866A9457C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49F46F-A98E-42BE-8BCE-641943ED0AF7}">
  <ds:schemaRefs>
    <ds:schemaRef ds:uri="http://schemas.microsoft.com/office/infopath/2007/PartnerControls"/>
    <ds:schemaRef ds:uri="http://purl.org/dc/dcmitype/"/>
    <ds:schemaRef ds:uri="http://purl.org/dc/elements/1.1/"/>
    <ds:schemaRef ds:uri="http://www.w3.org/XML/1998/namespace"/>
    <ds:schemaRef ds:uri="http://schemas.microsoft.com/sharepoint/v3"/>
    <ds:schemaRef ds:uri="http://schemas.microsoft.com/office/2006/documentManagement/types"/>
    <ds:schemaRef ds:uri="358ffdc4-ddff-4a1a-b3e3-43baa810e0b1"/>
    <ds:schemaRef ds:uri="http://schemas.microsoft.com/office/2006/metadata/properties"/>
    <ds:schemaRef ds:uri="http://schemas.openxmlformats.org/package/2006/metadata/core-properties"/>
    <ds:schemaRef ds:uri="2c41a6d8-f380-4b25-8266-40fd55739ea6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1743324-DEA7-420C-B2F9-FC484C40B6F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72085</TotalTime>
  <Words>509</Words>
  <Application>Microsoft Office PowerPoint</Application>
  <PresentationFormat>Widescreen</PresentationFormat>
  <Paragraphs>67</Paragraphs>
  <Slides>12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Bold</vt:lpstr>
      <vt:lpstr>Arial,Sans-Serif</vt:lpstr>
      <vt:lpstr>Calibri</vt:lpstr>
      <vt:lpstr>LucidaGrande</vt:lpstr>
      <vt:lpstr>Trebuchet MS</vt:lpstr>
      <vt:lpstr>1_Default Design</vt:lpstr>
      <vt:lpstr>Custom Design</vt:lpstr>
      <vt:lpstr>Master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Phoenix EV Ad Hoc Public, Workplace and Home Charging </vt:lpstr>
      <vt:lpstr>Distribution Planning: Electric Vehicles</vt:lpstr>
      <vt:lpstr>Distribution Planning: Electric Vehicles </vt:lpstr>
      <vt:lpstr>Distribution Planning: Electric Vehicles </vt:lpstr>
      <vt:lpstr>Customer Construction Services </vt:lpstr>
      <vt:lpstr>PowerPoint Presentation</vt:lpstr>
    </vt:vector>
  </TitlesOfParts>
  <Company>City of Vancouver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Greeenst City and Financial Tools</dc:title>
  <dc:creator>cctsd</dc:creator>
  <cp:lastModifiedBy>Karen J Apple</cp:lastModifiedBy>
  <cp:revision>1326</cp:revision>
  <cp:lastPrinted>2021-10-01T15:52:36Z</cp:lastPrinted>
  <dcterms:created xsi:type="dcterms:W3CDTF">2008-03-26T19:27:13Z</dcterms:created>
  <dcterms:modified xsi:type="dcterms:W3CDTF">2022-02-17T15:38:18Z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0x0101007C8251BA06842D4EAB9D9C84F4C2F6A2</vt:lpwstr>
  </property>
</Properties>
</file>