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1" r:id="rId4"/>
    <p:sldMasterId id="2147484299" r:id="rId5"/>
    <p:sldMasterId id="2147484314" r:id="rId6"/>
  </p:sldMasterIdLst>
  <p:notesMasterIdLst>
    <p:notesMasterId r:id="rId23"/>
  </p:notesMasterIdLst>
  <p:handoutMasterIdLst>
    <p:handoutMasterId r:id="rId24"/>
  </p:handoutMasterIdLst>
  <p:sldIdLst>
    <p:sldId id="444" r:id="rId7"/>
    <p:sldId id="3111" r:id="rId8"/>
    <p:sldId id="1356" r:id="rId9"/>
    <p:sldId id="3112" r:id="rId10"/>
    <p:sldId id="3113" r:id="rId11"/>
    <p:sldId id="3115" r:id="rId12"/>
    <p:sldId id="3117" r:id="rId13"/>
    <p:sldId id="3116" r:id="rId14"/>
    <p:sldId id="3118" r:id="rId15"/>
    <p:sldId id="362" r:id="rId16"/>
    <p:sldId id="363" r:id="rId17"/>
    <p:sldId id="355" r:id="rId18"/>
    <p:sldId id="367" r:id="rId19"/>
    <p:sldId id="360" r:id="rId20"/>
    <p:sldId id="389" r:id="rId21"/>
    <p:sldId id="393" r:id="rId22"/>
  </p:sldIdLst>
  <p:sldSz cx="12192000" cy="6858000"/>
  <p:notesSz cx="7010400" cy="92964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Moscovich" initials="R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C9"/>
    <a:srgbClr val="FF9933"/>
    <a:srgbClr val="663300"/>
    <a:srgbClr val="BF9024"/>
    <a:srgbClr val="F5E8C3"/>
    <a:srgbClr val="003860"/>
    <a:srgbClr val="27534E"/>
    <a:srgbClr val="0070C0"/>
    <a:srgbClr val="F5FA38"/>
    <a:srgbClr val="D0E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EBBCFF-77F6-4C7F-9221-115336F4A43A}" v="229" dt="2021-12-03T15:53:22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89" autoAdjust="0"/>
    <p:restoredTop sz="93387" autoAdjust="0"/>
  </p:normalViewPr>
  <p:slideViewPr>
    <p:cSldViewPr snapToGrid="0">
      <p:cViewPr varScale="1">
        <p:scale>
          <a:sx n="103" d="100"/>
          <a:sy n="103" d="100"/>
        </p:scale>
        <p:origin x="1086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25" d="100"/>
          <a:sy n="25" d="100"/>
        </p:scale>
        <p:origin x="4224" y="17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59806485720299"/>
          <c:y val="1.3411810066223E-3"/>
          <c:w val="0.46020785908870399"/>
          <c:h val="0.773735922451924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201B - $132M</c:v>
                </c:pt>
              </c:strCache>
            </c:strRef>
          </c:tx>
          <c:spPr>
            <a:solidFill>
              <a:srgbClr val="8064A2"/>
            </a:solidFill>
            <a:ln>
              <a:noFill/>
            </a:ln>
            <a:effectLst/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CB-1C44-9063-32073DE58CE1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CB-1C44-9063-32073DE58CE1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BCB-1C44-9063-32073DE58CE1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BCB-1C44-9063-32073DE58CE1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BCB-1C44-9063-32073DE58CE1}"/>
              </c:ext>
            </c:extLst>
          </c:dPt>
          <c:cat>
            <c:strRef>
              <c:f>Sheet1!$A$2:$A$6</c:f>
              <c:strCache>
                <c:ptCount val="5"/>
                <c:pt idx="0">
                  <c:v>Color 1</c:v>
                </c:pt>
                <c:pt idx="1">
                  <c:v>Color 2</c:v>
                </c:pt>
                <c:pt idx="2">
                  <c:v>Color 3</c:v>
                </c:pt>
                <c:pt idx="3">
                  <c:v>Color 4</c:v>
                </c:pt>
                <c:pt idx="4">
                  <c:v>Color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59</c:v>
                </c:pt>
                <c:pt idx="1">
                  <c:v>33</c:v>
                </c:pt>
                <c:pt idx="2">
                  <c:v>10</c:v>
                </c:pt>
                <c:pt idx="3">
                  <c:v>23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CB-1C44-9063-32073DE58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2249010389127801"/>
          <c:y val="0.138380621913786"/>
          <c:w val="0.36677608357031599"/>
          <c:h val="0.5818732150006670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600">
          <a:latin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59806485720299"/>
          <c:y val="1.3411810066223E-3"/>
          <c:w val="0.46020785908870399"/>
          <c:h val="0.7737359224519240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2249010389127801"/>
          <c:y val="0.138380621913786"/>
          <c:w val="0.36677608357031599"/>
          <c:h val="0.5818732150006670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600">
          <a:latin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Color 1</c:v>
                </c:pt>
              </c:strCache>
            </c:strRef>
          </c:tx>
          <c:spPr>
            <a:solidFill>
              <a:schemeClr val="accent1"/>
            </a:solidFill>
            <a:ln w="25382"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53-1948-BAF6-2908125D94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Color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25382"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53-1948-BAF6-2908125D94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Color 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25382"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53-1948-BAF6-2908125D94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4849048"/>
        <c:axId val="-2144845800"/>
      </c:barChart>
      <c:catAx>
        <c:axId val="-2144849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200">
                <a:latin typeface="+mn-lt"/>
                <a:cs typeface="Arial"/>
              </a:defRPr>
            </a:pPr>
            <a:endParaRPr lang="en-US"/>
          </a:p>
        </c:txPr>
        <c:crossAx val="-2144845800"/>
        <c:crosses val="autoZero"/>
        <c:auto val="1"/>
        <c:lblAlgn val="ctr"/>
        <c:lblOffset val="100"/>
        <c:noMultiLvlLbl val="0"/>
      </c:catAx>
      <c:valAx>
        <c:axId val="-2144845800"/>
        <c:scaling>
          <c:orientation val="minMax"/>
        </c:scaling>
        <c:delete val="0"/>
        <c:axPos val="l"/>
        <c:majorGridlines>
          <c:spPr>
            <a:ln>
              <a:solidFill>
                <a:srgbClr val="7C878E">
                  <a:alpha val="27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200">
                <a:latin typeface="+mn-lt"/>
                <a:cs typeface="Arial"/>
              </a:defRPr>
            </a:pPr>
            <a:endParaRPr lang="en-US"/>
          </a:p>
        </c:txPr>
        <c:crossAx val="-2144849048"/>
        <c:crosses val="autoZero"/>
        <c:crossBetween val="between"/>
      </c:valAx>
      <c:spPr>
        <a:noFill/>
        <a:ln w="25391">
          <a:noFill/>
        </a:ln>
      </c:spPr>
    </c:plotArea>
    <c:legend>
      <c:legendPos val="r"/>
      <c:layout>
        <c:manualLayout>
          <c:xMode val="edge"/>
          <c:yMode val="edge"/>
          <c:x val="0.91275147100544674"/>
          <c:y val="7.9951307259271251E-4"/>
          <c:w val="8.7248528994553265E-2"/>
          <c:h val="0.25654004910018141"/>
        </c:manualLayout>
      </c:layout>
      <c:overlay val="0"/>
      <c:spPr>
        <a:noFill/>
        <a:ln w="25382">
          <a:noFill/>
        </a:ln>
      </c:spPr>
      <c:txPr>
        <a:bodyPr/>
        <a:lstStyle/>
        <a:p>
          <a:pPr>
            <a:defRPr sz="1200">
              <a:latin typeface="Verdana"/>
              <a:cs typeface="Verdana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173">
      <a:noFill/>
      <a:prstDash val="solid"/>
    </a:ln>
    <a:effectLst/>
  </c:spPr>
  <c:txPr>
    <a:bodyPr/>
    <a:lstStyle/>
    <a:p>
      <a:pPr>
        <a:defRPr sz="1798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59806485720299"/>
          <c:y val="1.3411810066223E-3"/>
          <c:w val="0.46020785908870399"/>
          <c:h val="0.7737359224519240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2249010389127801"/>
          <c:y val="0.138380621913786"/>
          <c:w val="0.36677608357031599"/>
          <c:h val="0.5818732150006670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600">
          <a:latin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214285714285703E-2"/>
          <c:y val="7.4999999999999997E-2"/>
          <c:w val="0.91785714285714304"/>
          <c:h val="0.692857142857142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Color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Sample 1</c:v>
                </c:pt>
                <c:pt idx="1">
                  <c:v>Sample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2.4</c:v>
                </c:pt>
                <c:pt idx="1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D4-DD4C-9BD7-AFB3419758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Color 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Sample 1</c:v>
                </c:pt>
                <c:pt idx="1">
                  <c:v>Sample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2.5</c:v>
                </c:pt>
                <c:pt idx="1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D4-DD4C-9BD7-AFB3419758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Color 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Sample 1</c:v>
                </c:pt>
                <c:pt idx="1">
                  <c:v>Sample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2.5</c:v>
                </c:pt>
                <c:pt idx="1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D4-DD4C-9BD7-AFB34197585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Color 4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Sample 1</c:v>
                </c:pt>
                <c:pt idx="1">
                  <c:v>Sample 2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2.5</c:v>
                </c:pt>
                <c:pt idx="1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D4-DD4C-9BD7-AFB341975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2954344"/>
        <c:axId val="-2142951288"/>
      </c:barChart>
      <c:catAx>
        <c:axId val="-2142954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42951288"/>
        <c:crosses val="autoZero"/>
        <c:auto val="1"/>
        <c:lblAlgn val="ctr"/>
        <c:lblOffset val="100"/>
        <c:noMultiLvlLbl val="0"/>
      </c:catAx>
      <c:valAx>
        <c:axId val="-2142951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42954344"/>
        <c:crosses val="autoZero"/>
        <c:crossBetween val="between"/>
        <c:majorUnit val="1"/>
      </c:valAx>
    </c:plotArea>
    <c:legend>
      <c:legendPos val="b"/>
      <c:layout>
        <c:manualLayout>
          <c:xMode val="edge"/>
          <c:yMode val="edge"/>
          <c:x val="0.16202127959811499"/>
          <c:y val="0.91820768691042298"/>
          <c:w val="0.69988852199926599"/>
          <c:h val="6.6407577765651093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59806485720299"/>
          <c:y val="1.3411810066223E-3"/>
          <c:w val="0.46020785908870399"/>
          <c:h val="0.7737359224519240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2249010389127801"/>
          <c:y val="0.138380621913786"/>
          <c:w val="0.36677608357031599"/>
          <c:h val="0.5818732150006670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600">
          <a:latin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470692717584399"/>
          <c:y val="4.2553191489361701E-2"/>
          <c:w val="0.51154529307282404"/>
          <c:h val="0.885106382978723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5A70"/>
            </a:solidFill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E30C-4944-86A8-ADB856EDCAF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E30C-4944-86A8-ADB856EDCAF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E30C-4944-86A8-ADB856EDCAF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7-E30C-4944-86A8-ADB856EDCAF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9-E30C-4944-86A8-ADB856EDCAF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B-E30C-4944-86A8-ADB856EDCAF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D-E30C-4944-86A8-ADB856EDCAF9}"/>
              </c:ext>
            </c:extLst>
          </c:dPt>
          <c:dLbls>
            <c:spPr>
              <a:noFill/>
              <a:ln w="25373">
                <a:noFill/>
              </a:ln>
            </c:spPr>
            <c:txPr>
              <a:bodyPr/>
              <a:lstStyle/>
              <a:p>
                <a:pPr>
                  <a:defRPr sz="1199" b="1">
                    <a:solidFill>
                      <a:schemeClr val="tx1"/>
                    </a:solidFill>
                    <a:latin typeface="Verdana"/>
                    <a:cs typeface="Verdana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Color 7</c:v>
                </c:pt>
                <c:pt idx="1">
                  <c:v>Color 6</c:v>
                </c:pt>
                <c:pt idx="2">
                  <c:v>Color 5</c:v>
                </c:pt>
                <c:pt idx="3">
                  <c:v>Color 4</c:v>
                </c:pt>
                <c:pt idx="4">
                  <c:v>Color 3</c:v>
                </c:pt>
                <c:pt idx="5">
                  <c:v>Color 2</c:v>
                </c:pt>
                <c:pt idx="6">
                  <c:v>Color 1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  <c:pt idx="3">
                  <c:v>0.04</c:v>
                </c:pt>
                <c:pt idx="4">
                  <c:v>0.06</c:v>
                </c:pt>
                <c:pt idx="5">
                  <c:v>0.04</c:v>
                </c:pt>
                <c:pt idx="6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30C-4944-86A8-ADB856EDC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2894216"/>
        <c:axId val="-2142890744"/>
      </c:barChart>
      <c:catAx>
        <c:axId val="-2142894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2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199" b="0" i="0">
                <a:latin typeface="Verdana"/>
                <a:cs typeface="Verdana"/>
              </a:defRPr>
            </a:pPr>
            <a:endParaRPr lang="en-US"/>
          </a:p>
        </c:txPr>
        <c:crossAx val="-2142890744"/>
        <c:crosses val="autoZero"/>
        <c:auto val="1"/>
        <c:lblAlgn val="ctr"/>
        <c:lblOffset val="100"/>
        <c:noMultiLvlLbl val="0"/>
      </c:catAx>
      <c:valAx>
        <c:axId val="-214289074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-2142894216"/>
        <c:crosses val="autoZero"/>
        <c:crossBetween val="between"/>
      </c:valAx>
      <c:spPr>
        <a:solidFill>
          <a:srgbClr val="FFFFFF"/>
        </a:solidFill>
        <a:ln w="2537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8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59806485720299"/>
          <c:y val="1.3411810066223E-3"/>
          <c:w val="0.46020785908870399"/>
          <c:h val="0.7737359224519240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2249010389127801"/>
          <c:y val="0.138380621913786"/>
          <c:w val="0.36677608357031599"/>
          <c:h val="0.5818732150006670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600">
          <a:latin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8C9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1.4999999999999999E-2</c:v>
                </c:pt>
                <c:pt idx="1">
                  <c:v>1.2E-2</c:v>
                </c:pt>
                <c:pt idx="2" formatCode="0%">
                  <c:v>-0.03</c:v>
                </c:pt>
                <c:pt idx="3">
                  <c:v>-1.4E-2</c:v>
                </c:pt>
                <c:pt idx="4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B5-A44F-8978-6091D691C5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2487896"/>
        <c:axId val="2112491064"/>
      </c:barChart>
      <c:catAx>
        <c:axId val="2112487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600"/>
            </a:pPr>
            <a:endParaRPr lang="en-US"/>
          </a:p>
        </c:txPr>
        <c:crossAx val="2112491064"/>
        <c:crosses val="autoZero"/>
        <c:auto val="1"/>
        <c:lblAlgn val="ctr"/>
        <c:lblOffset val="200"/>
        <c:tickLblSkip val="1"/>
        <c:tickMarkSkip val="1"/>
        <c:noMultiLvlLbl val="0"/>
      </c:catAx>
      <c:valAx>
        <c:axId val="2112491064"/>
        <c:scaling>
          <c:orientation val="minMax"/>
          <c:max val="0.04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12487896"/>
        <c:crosses val="autoZero"/>
        <c:crossBetween val="between"/>
        <c:majorUnit val="0.02"/>
      </c:valAx>
    </c:plotArea>
    <c:plotVisOnly val="1"/>
    <c:dispBlanksAs val="gap"/>
    <c:showDLblsOverMax val="0"/>
  </c:chart>
  <c:txPr>
    <a:bodyPr/>
    <a:lstStyle/>
    <a:p>
      <a:pPr>
        <a:defRPr sz="1800">
          <a:latin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59806485720299"/>
          <c:y val="1.3411810066223E-3"/>
          <c:w val="0.46020785908870399"/>
          <c:h val="0.7737359224519240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2249010389127801"/>
          <c:y val="0.138380621913786"/>
          <c:w val="0.36677608357031599"/>
          <c:h val="0.5818732150006670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600">
          <a:latin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23696330411499"/>
          <c:y val="5.4054181489837698E-2"/>
          <c:w val="0.86626746506985997"/>
          <c:h val="0.8006756756756759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Residential Customer Growth</c:v>
                </c:pt>
              </c:strCache>
            </c:strRef>
          </c:tx>
          <c:spPr>
            <a:ln w="38103">
              <a:solidFill>
                <a:srgbClr val="0078C9"/>
              </a:solidFill>
              <a:prstDash val="solid"/>
            </a:ln>
          </c:spPr>
          <c:marker>
            <c:symbol val="none"/>
          </c:marker>
          <c:cat>
            <c:numRef>
              <c:f>Sheet1!$A$2:$A$58</c:f>
              <c:numCache>
                <c:formatCode>General</c:formatCode>
                <c:ptCount val="57"/>
                <c:pt idx="0">
                  <c:v>1954</c:v>
                </c:pt>
                <c:pt idx="1">
                  <c:v>1955</c:v>
                </c:pt>
                <c:pt idx="2">
                  <c:v>1956</c:v>
                </c:pt>
                <c:pt idx="3">
                  <c:v>1957</c:v>
                </c:pt>
                <c:pt idx="4">
                  <c:v>1958</c:v>
                </c:pt>
                <c:pt idx="5">
                  <c:v>1959</c:v>
                </c:pt>
                <c:pt idx="6">
                  <c:v>1960</c:v>
                </c:pt>
                <c:pt idx="7">
                  <c:v>1961</c:v>
                </c:pt>
                <c:pt idx="8">
                  <c:v>1962</c:v>
                </c:pt>
                <c:pt idx="9">
                  <c:v>1963</c:v>
                </c:pt>
                <c:pt idx="10">
                  <c:v>1964</c:v>
                </c:pt>
                <c:pt idx="11">
                  <c:v>1965</c:v>
                </c:pt>
                <c:pt idx="12">
                  <c:v>1966</c:v>
                </c:pt>
                <c:pt idx="13">
                  <c:v>1967</c:v>
                </c:pt>
                <c:pt idx="14">
                  <c:v>1968</c:v>
                </c:pt>
                <c:pt idx="15">
                  <c:v>1969</c:v>
                </c:pt>
                <c:pt idx="16">
                  <c:v>1970</c:v>
                </c:pt>
                <c:pt idx="17">
                  <c:v>1971</c:v>
                </c:pt>
                <c:pt idx="18">
                  <c:v>1972</c:v>
                </c:pt>
                <c:pt idx="19">
                  <c:v>1973</c:v>
                </c:pt>
                <c:pt idx="20">
                  <c:v>1974</c:v>
                </c:pt>
                <c:pt idx="21">
                  <c:v>1975</c:v>
                </c:pt>
                <c:pt idx="22">
                  <c:v>1976</c:v>
                </c:pt>
                <c:pt idx="23">
                  <c:v>1977</c:v>
                </c:pt>
                <c:pt idx="24">
                  <c:v>1978</c:v>
                </c:pt>
                <c:pt idx="25">
                  <c:v>1979</c:v>
                </c:pt>
                <c:pt idx="26">
                  <c:v>1980</c:v>
                </c:pt>
                <c:pt idx="27">
                  <c:v>1981</c:v>
                </c:pt>
                <c:pt idx="28">
                  <c:v>1982</c:v>
                </c:pt>
                <c:pt idx="29">
                  <c:v>1983</c:v>
                </c:pt>
                <c:pt idx="30">
                  <c:v>1984</c:v>
                </c:pt>
                <c:pt idx="31">
                  <c:v>1985</c:v>
                </c:pt>
                <c:pt idx="32">
                  <c:v>1986</c:v>
                </c:pt>
                <c:pt idx="33">
                  <c:v>1987</c:v>
                </c:pt>
                <c:pt idx="34">
                  <c:v>1988</c:v>
                </c:pt>
                <c:pt idx="35">
                  <c:v>1989</c:v>
                </c:pt>
                <c:pt idx="36">
                  <c:v>1990</c:v>
                </c:pt>
                <c:pt idx="37">
                  <c:v>1991</c:v>
                </c:pt>
                <c:pt idx="38">
                  <c:v>1992</c:v>
                </c:pt>
                <c:pt idx="39">
                  <c:v>1993</c:v>
                </c:pt>
                <c:pt idx="40">
                  <c:v>1994</c:v>
                </c:pt>
                <c:pt idx="41">
                  <c:v>1995</c:v>
                </c:pt>
                <c:pt idx="42">
                  <c:v>1996</c:v>
                </c:pt>
                <c:pt idx="43">
                  <c:v>1997</c:v>
                </c:pt>
                <c:pt idx="44">
                  <c:v>1998</c:v>
                </c:pt>
                <c:pt idx="45">
                  <c:v>1999</c:v>
                </c:pt>
                <c:pt idx="46">
                  <c:v>2000</c:v>
                </c:pt>
                <c:pt idx="47">
                  <c:v>2001</c:v>
                </c:pt>
                <c:pt idx="48">
                  <c:v>2002</c:v>
                </c:pt>
                <c:pt idx="49">
                  <c:v>2003</c:v>
                </c:pt>
                <c:pt idx="50">
                  <c:v>2004</c:v>
                </c:pt>
                <c:pt idx="51">
                  <c:v>2005</c:v>
                </c:pt>
                <c:pt idx="52">
                  <c:v>2006</c:v>
                </c:pt>
                <c:pt idx="53">
                  <c:v>2007</c:v>
                </c:pt>
                <c:pt idx="54">
                  <c:v>2008</c:v>
                </c:pt>
                <c:pt idx="55">
                  <c:v>2009</c:v>
                </c:pt>
              </c:numCache>
            </c:numRef>
          </c:cat>
          <c:val>
            <c:numRef>
              <c:f>Sheet1!$B$2:$B$58</c:f>
              <c:numCache>
                <c:formatCode>0.00%</c:formatCode>
                <c:ptCount val="57"/>
                <c:pt idx="0">
                  <c:v>4.5999999999999999E-2</c:v>
                </c:pt>
                <c:pt idx="1">
                  <c:v>4.8000000000000001E-2</c:v>
                </c:pt>
                <c:pt idx="2">
                  <c:v>5.8000000000000003E-2</c:v>
                </c:pt>
                <c:pt idx="3">
                  <c:v>5.8999999999999997E-2</c:v>
                </c:pt>
                <c:pt idx="4">
                  <c:v>4.1000000000000002E-2</c:v>
                </c:pt>
                <c:pt idx="5">
                  <c:v>5.8000000000000003E-2</c:v>
                </c:pt>
                <c:pt idx="6">
                  <c:v>5.0999999999999997E-2</c:v>
                </c:pt>
                <c:pt idx="7">
                  <c:v>4.2999999999999997E-2</c:v>
                </c:pt>
                <c:pt idx="8">
                  <c:v>0.06</c:v>
                </c:pt>
                <c:pt idx="9">
                  <c:v>3.9E-2</c:v>
                </c:pt>
                <c:pt idx="10">
                  <c:v>3.3000000000000002E-2</c:v>
                </c:pt>
                <c:pt idx="11">
                  <c:v>2.5000000000000001E-2</c:v>
                </c:pt>
                <c:pt idx="12">
                  <c:v>3.1E-2</c:v>
                </c:pt>
                <c:pt idx="13">
                  <c:v>2.5000000000000001E-2</c:v>
                </c:pt>
                <c:pt idx="14">
                  <c:v>2.7E-2</c:v>
                </c:pt>
                <c:pt idx="15">
                  <c:v>4.7E-2</c:v>
                </c:pt>
                <c:pt idx="16">
                  <c:v>5.5E-2</c:v>
                </c:pt>
                <c:pt idx="17">
                  <c:v>7.5999999999999998E-2</c:v>
                </c:pt>
                <c:pt idx="18">
                  <c:v>7.5999999999999998E-2</c:v>
                </c:pt>
                <c:pt idx="19">
                  <c:v>7.5999999999999998E-2</c:v>
                </c:pt>
                <c:pt idx="20">
                  <c:v>5.1999999999999998E-2</c:v>
                </c:pt>
                <c:pt idx="21">
                  <c:v>3.5000000000000003E-2</c:v>
                </c:pt>
                <c:pt idx="22">
                  <c:v>3.1E-2</c:v>
                </c:pt>
                <c:pt idx="23">
                  <c:v>4.1000000000000002E-2</c:v>
                </c:pt>
                <c:pt idx="24">
                  <c:v>5.6000000000000001E-2</c:v>
                </c:pt>
                <c:pt idx="25">
                  <c:v>0.06</c:v>
                </c:pt>
                <c:pt idx="26">
                  <c:v>5.8999999999999997E-2</c:v>
                </c:pt>
                <c:pt idx="27">
                  <c:v>4.4999999999999998E-2</c:v>
                </c:pt>
                <c:pt idx="28">
                  <c:v>2.9000000000000001E-2</c:v>
                </c:pt>
                <c:pt idx="29">
                  <c:v>3.3000000000000002E-2</c:v>
                </c:pt>
                <c:pt idx="30">
                  <c:v>0.06</c:v>
                </c:pt>
                <c:pt idx="31">
                  <c:v>5.3999999999999999E-2</c:v>
                </c:pt>
                <c:pt idx="32">
                  <c:v>4.8000000000000001E-2</c:v>
                </c:pt>
                <c:pt idx="33">
                  <c:v>4.7E-2</c:v>
                </c:pt>
                <c:pt idx="34">
                  <c:v>3.3000000000000002E-2</c:v>
                </c:pt>
                <c:pt idx="35">
                  <c:v>2.5999999999999999E-2</c:v>
                </c:pt>
                <c:pt idx="36">
                  <c:v>2.3E-2</c:v>
                </c:pt>
                <c:pt idx="37">
                  <c:v>2.1999999999999999E-2</c:v>
                </c:pt>
                <c:pt idx="38">
                  <c:v>2.7E-2</c:v>
                </c:pt>
                <c:pt idx="39">
                  <c:v>2.9000000000000001E-2</c:v>
                </c:pt>
                <c:pt idx="40">
                  <c:v>3.6999999999999998E-2</c:v>
                </c:pt>
                <c:pt idx="41">
                  <c:v>0.04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0.04</c:v>
                </c:pt>
                <c:pt idx="45">
                  <c:v>4.2999999999999997E-2</c:v>
                </c:pt>
                <c:pt idx="46">
                  <c:v>4.1000000000000002E-2</c:v>
                </c:pt>
                <c:pt idx="47">
                  <c:v>3.5999999999999997E-2</c:v>
                </c:pt>
                <c:pt idx="48">
                  <c:v>3.3000000000000002E-2</c:v>
                </c:pt>
                <c:pt idx="49">
                  <c:v>3.3000000000000002E-2</c:v>
                </c:pt>
                <c:pt idx="50">
                  <c:v>3.6999999999999998E-2</c:v>
                </c:pt>
                <c:pt idx="51">
                  <c:v>4.3999999999999997E-2</c:v>
                </c:pt>
                <c:pt idx="52">
                  <c:v>4.4999999999999998E-2</c:v>
                </c:pt>
                <c:pt idx="53">
                  <c:v>3.2000000000000001E-2</c:v>
                </c:pt>
                <c:pt idx="54">
                  <c:v>1.2E-2</c:v>
                </c:pt>
                <c:pt idx="55">
                  <c:v>6.0000000000000001E-3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8D-3C42-878B-F3EB2E78B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7307848"/>
        <c:axId val="2107316232"/>
      </c:lineChart>
      <c:catAx>
        <c:axId val="2107307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419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900" b="1"/>
            </a:pPr>
            <a:endParaRPr lang="en-US"/>
          </a:p>
        </c:txPr>
        <c:crossAx val="2107316232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2107316232"/>
        <c:scaling>
          <c:orientation val="minMax"/>
        </c:scaling>
        <c:delete val="0"/>
        <c:axPos val="l"/>
        <c:majorGridlines>
          <c:spPr>
            <a:ln w="13678">
              <a:noFill/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Residential Customers Over Prior Year</a:t>
                </a:r>
              </a:p>
            </c:rich>
          </c:tx>
          <c:layout>
            <c:manualLayout>
              <c:xMode val="edge"/>
              <c:yMode val="edge"/>
              <c:x val="2.8697073243203102E-3"/>
              <c:y val="8.7837815153698401E-2"/>
            </c:manualLayout>
          </c:layout>
          <c:overlay val="0"/>
          <c:spPr>
            <a:noFill/>
            <a:ln w="27357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41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/>
            </a:pPr>
            <a:endParaRPr lang="en-US"/>
          </a:p>
        </c:txPr>
        <c:crossAx val="2107307848"/>
        <c:crosses val="autoZero"/>
        <c:crossBetween val="between"/>
      </c:valAx>
      <c:spPr>
        <a:noFill/>
        <a:ln w="13678">
          <a:noFill/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40" b="1" i="0" u="none" strike="noStrike" baseline="0">
          <a:solidFill>
            <a:srgbClr val="000000"/>
          </a:solidFill>
          <a:latin typeface="Verdana"/>
          <a:ea typeface="Arial"/>
          <a:cs typeface="Verdana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22DAACD1-C735-44D6-93D3-DF9B71524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4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2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37201138-DA97-4D10-8B12-9F5DC6B7B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32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8420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989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208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0400" y="1155700"/>
            <a:ext cx="5537200" cy="3116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B361-781B-0C43-9FA2-D191F93FB3E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08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B361-781B-0C43-9FA2-D191F93FB3E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21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0400" y="1155700"/>
            <a:ext cx="5537200" cy="3116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695F3-157D-D740-9F32-52C22738B666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22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https://www.aps.com/en/About/Construction-and-Power-Line-Siting/Construction-Services/Getting-Your-Project-Started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B361-781B-0C43-9FA2-D191F93FB3E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958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https://www.aps.com/en/About/Construction-and-Power-Line-Siting/Reliability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7B361-781B-0C43-9FA2-D191F93FB3E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96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chart" Target="../charts/chart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chart" Target="../charts/chart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chart" Target="../charts/chart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chart" Target="../charts/chart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chart" Target="../charts/chart1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B6660-9442-4D5B-8FE6-1CB0820601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3673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43A547-8FD5-464A-8BFB-9A3D67898453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64E1-F2FE-40E7-8A0E-63489F85E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9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3C80F-C66D-4CD1-8816-429E3D449670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302F9-B9C2-43BB-BE58-163E711EAC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57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F4A13-5316-4289-A4E7-B581E7C4737C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00A44-B615-434C-BCD3-F8D76F6937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19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7150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7150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0BF4B-191C-4D7B-B3E9-B7670435B132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68427-F742-4B41-AE81-5FFE2CA308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4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96520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0955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48100"/>
            <a:ext cx="10972800" cy="20955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9718C-A142-4B71-B66E-0A2B67E417FC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7547D-0BFD-4F69-81D2-9C4831488F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2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6315D-583D-4BE2-A19C-9659E0605901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E5248-BFBE-41FD-9793-CD76BC365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10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resentationhead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172201"/>
            <a:ext cx="1701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7385052" y="-50800"/>
            <a:ext cx="470323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r">
              <a:spcBef>
                <a:spcPct val="0"/>
              </a:spcBef>
              <a:defRPr/>
            </a:pPr>
            <a:r>
              <a:rPr lang="en-US" b="0">
                <a:solidFill>
                  <a:srgbClr val="FFFFFF"/>
                </a:solidFill>
                <a:latin typeface="Trebuchet MS" charset="0"/>
                <a:ea typeface="ＭＳ Ｐゴシック" charset="-128"/>
                <a:cs typeface="ＭＳ Ｐゴシック" charset="-128"/>
              </a:rPr>
              <a:t>Confidential Draft for Discussion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81200"/>
            <a:ext cx="508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7200" y="1981200"/>
            <a:ext cx="508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68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13E57-C94B-364F-9222-5E5C0E0C77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926"/>
            <a:ext cx="12192000" cy="6854149"/>
          </a:xfrm>
          <a:prstGeom prst="rect">
            <a:avLst/>
          </a:prstGeom>
        </p:spPr>
      </p:pic>
      <p:pic>
        <p:nvPicPr>
          <p:cNvPr id="7" name="Picture 6" descr="APS Arc Background">
            <a:extLst>
              <a:ext uri="{FF2B5EF4-FFF2-40B4-BE49-F238E27FC236}">
                <a16:creationId xmlns:a16="http://schemas.microsoft.com/office/drawing/2014/main" id="{14170EB4-2BA3-E046-A912-B127657E914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71507"/>
            <a:ext cx="12192000" cy="5486015"/>
          </a:xfrm>
          <a:prstGeom prst="rect">
            <a:avLst/>
          </a:prstGeom>
        </p:spPr>
      </p:pic>
      <p:pic>
        <p:nvPicPr>
          <p:cNvPr id="9" name="Picture 8" descr="APS Logo">
            <a:extLst>
              <a:ext uri="{FF2B5EF4-FFF2-40B4-BE49-F238E27FC236}">
                <a16:creationId xmlns:a16="http://schemas.microsoft.com/office/drawing/2014/main" id="{86C385F7-44D0-AF41-91AA-676EC56BFD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26" y="242726"/>
            <a:ext cx="1103225" cy="43646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ED6BFF-CFB5-1442-8A77-E0E4AA2CC9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B69CF-7A22-F54B-8513-88BDFD671B4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8BBE63DA-EEF5-C34E-AF4D-3643476B90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747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37F742-0FF8-A547-B549-45930C861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926"/>
            <a:ext cx="12192000" cy="6854149"/>
          </a:xfrm>
          <a:prstGeom prst="rect">
            <a:avLst/>
          </a:prstGeom>
        </p:spPr>
      </p:pic>
      <p:pic>
        <p:nvPicPr>
          <p:cNvPr id="11" name="Picture 10" descr="APS Arc Background">
            <a:extLst>
              <a:ext uri="{FF2B5EF4-FFF2-40B4-BE49-F238E27FC236}">
                <a16:creationId xmlns:a16="http://schemas.microsoft.com/office/drawing/2014/main" id="{D41C3B94-F938-D949-A8A1-B654A04343F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71507"/>
            <a:ext cx="12192000" cy="5486015"/>
          </a:xfrm>
          <a:prstGeom prst="rect">
            <a:avLst/>
          </a:prstGeom>
        </p:spPr>
      </p:pic>
      <p:pic>
        <p:nvPicPr>
          <p:cNvPr id="13" name="Picture 12" descr="APS Logo">
            <a:extLst>
              <a:ext uri="{FF2B5EF4-FFF2-40B4-BE49-F238E27FC236}">
                <a16:creationId xmlns:a16="http://schemas.microsoft.com/office/drawing/2014/main" id="{C7027201-B7EF-B34A-9147-2381125CF4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26" y="242726"/>
            <a:ext cx="1103225" cy="43646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40003" y="3264180"/>
            <a:ext cx="5711992" cy="405933"/>
          </a:xfrm>
        </p:spPr>
        <p:txBody>
          <a:bodyPr lIns="0" tIns="0" rIns="0" bIns="0"/>
          <a:lstStyle>
            <a:lvl1pPr>
              <a:defRPr sz="2638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Holder 4">
            <a:extLst>
              <a:ext uri="{FF2B5EF4-FFF2-40B4-BE49-F238E27FC236}">
                <a16:creationId xmlns:a16="http://schemas.microsoft.com/office/drawing/2014/main" id="{1F8B4BD1-D6C3-8149-B348-0C1E3B79B6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97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C710A3FC-8565-3C4B-8E30-8CA0F4B7E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6" y="5323"/>
            <a:ext cx="5622337" cy="6854149"/>
          </a:xfrm>
          <a:prstGeom prst="rect">
            <a:avLst/>
          </a:prstGeom>
        </p:spPr>
      </p:pic>
      <p:pic>
        <p:nvPicPr>
          <p:cNvPr id="12" name="Picture 11" descr="APS Arc Background">
            <a:extLst>
              <a:ext uri="{FF2B5EF4-FFF2-40B4-BE49-F238E27FC236}">
                <a16:creationId xmlns:a16="http://schemas.microsoft.com/office/drawing/2014/main" id="{4C889C3B-6E1D-E045-8440-7C4FB984A0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6" y="0"/>
            <a:ext cx="5620144" cy="6858000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A6B65714-90A7-C64F-A145-F02FEB0C51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16274" y="2035425"/>
            <a:ext cx="4132774" cy="135421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7701">
              <a:lnSpc>
                <a:spcPct val="100000"/>
              </a:lnSpc>
              <a:spcBef>
                <a:spcPts val="73"/>
              </a:spcBef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7"/>
              <a:t>PRESENTATION </a:t>
            </a:r>
            <a:r>
              <a:rPr spc="7"/>
              <a:t>TITLE</a:t>
            </a:r>
          </a:p>
        </p:txBody>
      </p:sp>
      <p:pic>
        <p:nvPicPr>
          <p:cNvPr id="9" name="Picture 8" descr="APS Logo">
            <a:extLst>
              <a:ext uri="{FF2B5EF4-FFF2-40B4-BE49-F238E27FC236}">
                <a16:creationId xmlns:a16="http://schemas.microsoft.com/office/drawing/2014/main" id="{CC4771D9-FD24-984A-86FD-0E013EE4B1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43E4-C9C2-4AEA-82C3-8E38F31FAC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84262"/>
      </p:ext>
    </p:extLst>
  </p:cSld>
  <p:clrMapOvr>
    <a:masterClrMapping/>
  </p:clrMapOvr>
  <p:transition spd="med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smiling, posing&#10;&#10;Description automatically generated">
            <a:extLst>
              <a:ext uri="{FF2B5EF4-FFF2-40B4-BE49-F238E27FC236}">
                <a16:creationId xmlns:a16="http://schemas.microsoft.com/office/drawing/2014/main" id="{8BABCE88-C0B2-0A43-BD3D-87CF0E9AD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59" y="3851"/>
            <a:ext cx="5622337" cy="6854149"/>
          </a:xfrm>
          <a:prstGeom prst="rect">
            <a:avLst/>
          </a:prstGeom>
        </p:spPr>
      </p:pic>
      <p:pic>
        <p:nvPicPr>
          <p:cNvPr id="15" name="Picture 14" descr="APS Arc Background">
            <a:extLst>
              <a:ext uri="{FF2B5EF4-FFF2-40B4-BE49-F238E27FC236}">
                <a16:creationId xmlns:a16="http://schemas.microsoft.com/office/drawing/2014/main" id="{BAB2857F-A259-0240-AE43-A0E31EF8F0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6" y="0"/>
            <a:ext cx="5620144" cy="6858000"/>
          </a:xfrm>
          <a:prstGeom prst="rect">
            <a:avLst/>
          </a:prstGeom>
        </p:spPr>
      </p:pic>
      <p:sp>
        <p:nvSpPr>
          <p:cNvPr id="13" name="Holder 4">
            <a:extLst>
              <a:ext uri="{FF2B5EF4-FFF2-40B4-BE49-F238E27FC236}">
                <a16:creationId xmlns:a16="http://schemas.microsoft.com/office/drawing/2014/main" id="{F1A66C83-6E4B-B445-8F93-8C6837BE51E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 descr="APS Logo">
            <a:extLst>
              <a:ext uri="{FF2B5EF4-FFF2-40B4-BE49-F238E27FC236}">
                <a16:creationId xmlns:a16="http://schemas.microsoft.com/office/drawing/2014/main" id="{CC4771D9-FD24-984A-86FD-0E013EE4B1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8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2F49C-3935-9D4F-9276-F8FEFFA30E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5301" y="3851"/>
            <a:ext cx="1686701" cy="6854149"/>
          </a:xfrm>
          <a:prstGeom prst="rect">
            <a:avLst/>
          </a:prstGeom>
        </p:spPr>
      </p:pic>
      <p:pic>
        <p:nvPicPr>
          <p:cNvPr id="13" name="Picture 12" descr="APS Arc Background">
            <a:extLst>
              <a:ext uri="{FF2B5EF4-FFF2-40B4-BE49-F238E27FC236}">
                <a16:creationId xmlns:a16="http://schemas.microsoft.com/office/drawing/2014/main" id="{20A1A1F4-C63B-384A-9330-FC2DDDB8B1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84" y="1334423"/>
            <a:ext cx="1686701" cy="5523577"/>
          </a:xfrm>
          <a:prstGeom prst="rect">
            <a:avLst/>
          </a:prstGeom>
        </p:spPr>
      </p:pic>
      <p:sp>
        <p:nvSpPr>
          <p:cNvPr id="26" name="Holder 4">
            <a:extLst>
              <a:ext uri="{FF2B5EF4-FFF2-40B4-BE49-F238E27FC236}">
                <a16:creationId xmlns:a16="http://schemas.microsoft.com/office/drawing/2014/main" id="{FED7DB19-AC7E-914B-9AB4-A12B26931D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 descr="APS Logo">
            <a:extLst>
              <a:ext uri="{FF2B5EF4-FFF2-40B4-BE49-F238E27FC236}">
                <a16:creationId xmlns:a16="http://schemas.microsoft.com/office/drawing/2014/main" id="{CC4771D9-FD24-984A-86FD-0E013EE4B1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5E4115D4-5C80-1047-AB61-E3E09FE4789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14551" y="1367085"/>
            <a:ext cx="4781450" cy="135421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7701">
              <a:lnSpc>
                <a:spcPct val="100000"/>
              </a:lnSpc>
              <a:spcBef>
                <a:spcPts val="73"/>
              </a:spcBef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7"/>
              <a:t>PRESENTATION </a:t>
            </a:r>
            <a:r>
              <a:rPr spc="7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24053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S Logo">
            <a:extLst>
              <a:ext uri="{FF2B5EF4-FFF2-40B4-BE49-F238E27FC236}">
                <a16:creationId xmlns:a16="http://schemas.microsoft.com/office/drawing/2014/main" id="{CC4771D9-FD24-984A-86FD-0E013EE4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F4CBFA5-4E59-F348-9D93-EBF4CCB3375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23592964"/>
              </p:ext>
            </p:extLst>
          </p:nvPr>
        </p:nvGraphicFramePr>
        <p:xfrm>
          <a:off x="1316274" y="2269402"/>
          <a:ext cx="7044066" cy="381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2">
            <a:extLst>
              <a:ext uri="{FF2B5EF4-FFF2-40B4-BE49-F238E27FC236}">
                <a16:creationId xmlns:a16="http://schemas.microsoft.com/office/drawing/2014/main" id="{50A94646-AD26-B049-BDF5-0EF77E24B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14551" y="1367085"/>
            <a:ext cx="4781450" cy="135421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7701">
              <a:lnSpc>
                <a:spcPct val="100000"/>
              </a:lnSpc>
              <a:spcBef>
                <a:spcPts val="73"/>
              </a:spcBef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7"/>
              <a:t>PRESENTATION </a:t>
            </a:r>
            <a:r>
              <a:rPr spc="7"/>
              <a:t>TITLE</a:t>
            </a:r>
          </a:p>
        </p:txBody>
      </p:sp>
      <p:sp>
        <p:nvSpPr>
          <p:cNvPr id="21" name="Holder 4">
            <a:extLst>
              <a:ext uri="{FF2B5EF4-FFF2-40B4-BE49-F238E27FC236}">
                <a16:creationId xmlns:a16="http://schemas.microsoft.com/office/drawing/2014/main" id="{35214BD9-D8F0-F147-99CE-06E6DCF581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56645-9512-DC4D-9728-8C6AEC5AD7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5301" y="3851"/>
            <a:ext cx="1686701" cy="6854149"/>
          </a:xfrm>
          <a:prstGeom prst="rect">
            <a:avLst/>
          </a:prstGeom>
        </p:spPr>
      </p:pic>
      <p:pic>
        <p:nvPicPr>
          <p:cNvPr id="10" name="Picture 9" descr="APS Arc Background">
            <a:extLst>
              <a:ext uri="{FF2B5EF4-FFF2-40B4-BE49-F238E27FC236}">
                <a16:creationId xmlns:a16="http://schemas.microsoft.com/office/drawing/2014/main" id="{1676108A-FF7D-BD46-9E9F-BF12137D95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84" y="1334423"/>
            <a:ext cx="1686701" cy="55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03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S Logo">
            <a:extLst>
              <a:ext uri="{FF2B5EF4-FFF2-40B4-BE49-F238E27FC236}">
                <a16:creationId xmlns:a16="http://schemas.microsoft.com/office/drawing/2014/main" id="{CC4771D9-FD24-984A-86FD-0E013EE4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F4CBFA5-4E59-F348-9D93-EBF4CCB3375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537397244"/>
              </p:ext>
            </p:extLst>
          </p:nvPr>
        </p:nvGraphicFramePr>
        <p:xfrm>
          <a:off x="1316274" y="2269402"/>
          <a:ext cx="7044066" cy="381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5">
            <a:extLst>
              <a:ext uri="{FF2B5EF4-FFF2-40B4-BE49-F238E27FC236}">
                <a16:creationId xmlns:a16="http://schemas.microsoft.com/office/drawing/2014/main" id="{5A9900C9-9D62-BC4D-A588-6D76C884037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42976986"/>
              </p:ext>
            </p:extLst>
          </p:nvPr>
        </p:nvGraphicFramePr>
        <p:xfrm>
          <a:off x="1316275" y="2269399"/>
          <a:ext cx="8324433" cy="3430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object 2">
            <a:extLst>
              <a:ext uri="{FF2B5EF4-FFF2-40B4-BE49-F238E27FC236}">
                <a16:creationId xmlns:a16="http://schemas.microsoft.com/office/drawing/2014/main" id="{0B345049-788D-7D43-8B46-377DBC409D0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14551" y="1367085"/>
            <a:ext cx="4781450" cy="135421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7701">
              <a:lnSpc>
                <a:spcPct val="100000"/>
              </a:lnSpc>
              <a:spcBef>
                <a:spcPts val="73"/>
              </a:spcBef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7"/>
              <a:t>PRESENTATION </a:t>
            </a:r>
            <a:r>
              <a:rPr spc="7"/>
              <a:t>TITLE</a:t>
            </a:r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E03F14A3-4934-AC4E-852E-5A9A2F86B3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6C1891-0CCD-FC4A-85A5-66B49ECF3E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5301" y="3851"/>
            <a:ext cx="1686701" cy="6854149"/>
          </a:xfrm>
          <a:prstGeom prst="rect">
            <a:avLst/>
          </a:prstGeom>
        </p:spPr>
      </p:pic>
      <p:pic>
        <p:nvPicPr>
          <p:cNvPr id="11" name="Picture 10" descr="APS Arc Background">
            <a:extLst>
              <a:ext uri="{FF2B5EF4-FFF2-40B4-BE49-F238E27FC236}">
                <a16:creationId xmlns:a16="http://schemas.microsoft.com/office/drawing/2014/main" id="{CA8071E7-6198-E84C-9EB7-E3B0FC4CEE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84" y="1334423"/>
            <a:ext cx="1686701" cy="55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13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S Logo">
            <a:extLst>
              <a:ext uri="{FF2B5EF4-FFF2-40B4-BE49-F238E27FC236}">
                <a16:creationId xmlns:a16="http://schemas.microsoft.com/office/drawing/2014/main" id="{CC4771D9-FD24-984A-86FD-0E013EE4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F4CBFA5-4E59-F348-9D93-EBF4CCB3375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73017882"/>
              </p:ext>
            </p:extLst>
          </p:nvPr>
        </p:nvGraphicFramePr>
        <p:xfrm>
          <a:off x="1316274" y="2269402"/>
          <a:ext cx="7044066" cy="381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F5761564-0E87-7743-A502-1E99AF40950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71355104"/>
              </p:ext>
            </p:extLst>
          </p:nvPr>
        </p:nvGraphicFramePr>
        <p:xfrm>
          <a:off x="-2083343" y="2269399"/>
          <a:ext cx="8503165" cy="3541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object 2">
            <a:extLst>
              <a:ext uri="{FF2B5EF4-FFF2-40B4-BE49-F238E27FC236}">
                <a16:creationId xmlns:a16="http://schemas.microsoft.com/office/drawing/2014/main" id="{6F6546A6-5C43-6348-969A-3F961A67A8A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14551" y="1367085"/>
            <a:ext cx="4781450" cy="135421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7701">
              <a:lnSpc>
                <a:spcPct val="100000"/>
              </a:lnSpc>
              <a:spcBef>
                <a:spcPts val="73"/>
              </a:spcBef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7"/>
              <a:t>PRESENTATION </a:t>
            </a:r>
            <a:r>
              <a:rPr spc="7"/>
              <a:t>TITLE</a:t>
            </a:r>
          </a:p>
        </p:txBody>
      </p:sp>
      <p:sp>
        <p:nvSpPr>
          <p:cNvPr id="22" name="Holder 4">
            <a:extLst>
              <a:ext uri="{FF2B5EF4-FFF2-40B4-BE49-F238E27FC236}">
                <a16:creationId xmlns:a16="http://schemas.microsoft.com/office/drawing/2014/main" id="{65FE3C40-4115-F847-8211-B7117B5ADB7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299811-EDBD-0D4F-8D84-D44B0BC0E1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5301" y="3851"/>
            <a:ext cx="1686701" cy="6854149"/>
          </a:xfrm>
          <a:prstGeom prst="rect">
            <a:avLst/>
          </a:prstGeom>
        </p:spPr>
      </p:pic>
      <p:pic>
        <p:nvPicPr>
          <p:cNvPr id="11" name="Picture 10" descr="APS Arc Background">
            <a:extLst>
              <a:ext uri="{FF2B5EF4-FFF2-40B4-BE49-F238E27FC236}">
                <a16:creationId xmlns:a16="http://schemas.microsoft.com/office/drawing/2014/main" id="{01D90993-42BB-4A44-A278-BA79C21836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84" y="1334423"/>
            <a:ext cx="1686701" cy="55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96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S Logo">
            <a:extLst>
              <a:ext uri="{FF2B5EF4-FFF2-40B4-BE49-F238E27FC236}">
                <a16:creationId xmlns:a16="http://schemas.microsoft.com/office/drawing/2014/main" id="{CC4771D9-FD24-984A-86FD-0E013EE4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F4CBFA5-4E59-F348-9D93-EBF4CCB3375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293336931"/>
              </p:ext>
            </p:extLst>
          </p:nvPr>
        </p:nvGraphicFramePr>
        <p:xfrm>
          <a:off x="1316274" y="2269402"/>
          <a:ext cx="7044066" cy="381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C52227B-46CD-814F-BC1D-9971FF58A61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4950589"/>
              </p:ext>
            </p:extLst>
          </p:nvPr>
        </p:nvGraphicFramePr>
        <p:xfrm>
          <a:off x="1197639" y="2372582"/>
          <a:ext cx="8191526" cy="3127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2">
            <a:extLst>
              <a:ext uri="{FF2B5EF4-FFF2-40B4-BE49-F238E27FC236}">
                <a16:creationId xmlns:a16="http://schemas.microsoft.com/office/drawing/2014/main" id="{2FC5F298-CC7B-FE4A-9402-12D66620568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14551" y="1367085"/>
            <a:ext cx="4781450" cy="135421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7701">
              <a:lnSpc>
                <a:spcPct val="100000"/>
              </a:lnSpc>
              <a:spcBef>
                <a:spcPts val="73"/>
              </a:spcBef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7"/>
              <a:t>PRESENTATION </a:t>
            </a:r>
            <a:r>
              <a:rPr spc="7"/>
              <a:t>TITLE</a:t>
            </a:r>
          </a:p>
        </p:txBody>
      </p:sp>
      <p:sp>
        <p:nvSpPr>
          <p:cNvPr id="24" name="Holder 4">
            <a:extLst>
              <a:ext uri="{FF2B5EF4-FFF2-40B4-BE49-F238E27FC236}">
                <a16:creationId xmlns:a16="http://schemas.microsoft.com/office/drawing/2014/main" id="{C90A2C75-3C2F-7447-B2A2-B19BE795D91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05EBCC-4BBE-2849-9FB6-463F1556D2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5301" y="3851"/>
            <a:ext cx="1686701" cy="6854149"/>
          </a:xfrm>
          <a:prstGeom prst="rect">
            <a:avLst/>
          </a:prstGeom>
        </p:spPr>
      </p:pic>
      <p:pic>
        <p:nvPicPr>
          <p:cNvPr id="11" name="Picture 10" descr="APS Arc Background">
            <a:extLst>
              <a:ext uri="{FF2B5EF4-FFF2-40B4-BE49-F238E27FC236}">
                <a16:creationId xmlns:a16="http://schemas.microsoft.com/office/drawing/2014/main" id="{B5F59CCF-808C-8149-867C-AC185D3B13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84" y="1334423"/>
            <a:ext cx="1686701" cy="55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12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S Logo">
            <a:extLst>
              <a:ext uri="{FF2B5EF4-FFF2-40B4-BE49-F238E27FC236}">
                <a16:creationId xmlns:a16="http://schemas.microsoft.com/office/drawing/2014/main" id="{CC4771D9-FD24-984A-86FD-0E013EE4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F4CBFA5-4E59-F348-9D93-EBF4CCB3375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844217955"/>
              </p:ext>
            </p:extLst>
          </p:nvPr>
        </p:nvGraphicFramePr>
        <p:xfrm>
          <a:off x="1316274" y="2269402"/>
          <a:ext cx="7044066" cy="381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6EBE65C5-AC7B-4744-9E68-1B95230547D7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26460296"/>
              </p:ext>
            </p:extLst>
          </p:nvPr>
        </p:nvGraphicFramePr>
        <p:xfrm>
          <a:off x="1315141" y="2269399"/>
          <a:ext cx="7913879" cy="323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object 2">
            <a:extLst>
              <a:ext uri="{FF2B5EF4-FFF2-40B4-BE49-F238E27FC236}">
                <a16:creationId xmlns:a16="http://schemas.microsoft.com/office/drawing/2014/main" id="{CF6E9860-FE6B-F049-861A-4FA76C56C0B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14551" y="1367085"/>
            <a:ext cx="4781450" cy="135421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7701">
              <a:lnSpc>
                <a:spcPct val="100000"/>
              </a:lnSpc>
              <a:spcBef>
                <a:spcPts val="73"/>
              </a:spcBef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7"/>
              <a:t>PRESENTATION </a:t>
            </a:r>
            <a:r>
              <a:rPr spc="7"/>
              <a:t>TITLE</a:t>
            </a:r>
          </a:p>
        </p:txBody>
      </p:sp>
      <p:sp>
        <p:nvSpPr>
          <p:cNvPr id="23" name="Holder 4">
            <a:extLst>
              <a:ext uri="{FF2B5EF4-FFF2-40B4-BE49-F238E27FC236}">
                <a16:creationId xmlns:a16="http://schemas.microsoft.com/office/drawing/2014/main" id="{45A1EA43-DAE6-0241-BC4A-560919D1DB1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0B31A9-744A-F443-8A44-6AF83FA913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5301" y="3851"/>
            <a:ext cx="1686701" cy="6854149"/>
          </a:xfrm>
          <a:prstGeom prst="rect">
            <a:avLst/>
          </a:prstGeom>
        </p:spPr>
      </p:pic>
      <p:pic>
        <p:nvPicPr>
          <p:cNvPr id="11" name="Picture 10" descr="APS Arc Background">
            <a:extLst>
              <a:ext uri="{FF2B5EF4-FFF2-40B4-BE49-F238E27FC236}">
                <a16:creationId xmlns:a16="http://schemas.microsoft.com/office/drawing/2014/main" id="{1F5D50A0-61AB-2E4C-8DEF-B734B80D37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84" y="1334423"/>
            <a:ext cx="1686701" cy="55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35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S Logo">
            <a:extLst>
              <a:ext uri="{FF2B5EF4-FFF2-40B4-BE49-F238E27FC236}">
                <a16:creationId xmlns:a16="http://schemas.microsoft.com/office/drawing/2014/main" id="{CC4771D9-FD24-984A-86FD-0E013EE4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F4CBFA5-4E59-F348-9D93-EBF4CCB3375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35968490"/>
              </p:ext>
            </p:extLst>
          </p:nvPr>
        </p:nvGraphicFramePr>
        <p:xfrm>
          <a:off x="1316274" y="2269402"/>
          <a:ext cx="7044066" cy="381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6">
            <a:extLst>
              <a:ext uri="{FF2B5EF4-FFF2-40B4-BE49-F238E27FC236}">
                <a16:creationId xmlns:a16="http://schemas.microsoft.com/office/drawing/2014/main" id="{0EF68114-1BCF-CC44-8741-F4958FA3697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508978138"/>
              </p:ext>
            </p:extLst>
          </p:nvPr>
        </p:nvGraphicFramePr>
        <p:xfrm>
          <a:off x="1315143" y="2269399"/>
          <a:ext cx="6906566" cy="339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object 2">
            <a:extLst>
              <a:ext uri="{FF2B5EF4-FFF2-40B4-BE49-F238E27FC236}">
                <a16:creationId xmlns:a16="http://schemas.microsoft.com/office/drawing/2014/main" id="{BDFDF58B-AE37-8B47-9A22-4F8236AFA9D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14551" y="1367085"/>
            <a:ext cx="4781450" cy="135421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7701">
              <a:lnSpc>
                <a:spcPct val="100000"/>
              </a:lnSpc>
              <a:spcBef>
                <a:spcPts val="73"/>
              </a:spcBef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7"/>
              <a:t>PRESENTATION </a:t>
            </a:r>
            <a:r>
              <a:rPr spc="7"/>
              <a:t>TITLE</a:t>
            </a:r>
          </a:p>
        </p:txBody>
      </p:sp>
      <p:sp>
        <p:nvSpPr>
          <p:cNvPr id="22" name="Holder 4">
            <a:extLst>
              <a:ext uri="{FF2B5EF4-FFF2-40B4-BE49-F238E27FC236}">
                <a16:creationId xmlns:a16="http://schemas.microsoft.com/office/drawing/2014/main" id="{29264D11-ACCE-2A40-8EAD-450E0CC6BB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D116EA-AAE9-D046-B202-62FEA5996C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5301" y="3851"/>
            <a:ext cx="1686701" cy="6854149"/>
          </a:xfrm>
          <a:prstGeom prst="rect">
            <a:avLst/>
          </a:prstGeom>
        </p:spPr>
      </p:pic>
      <p:pic>
        <p:nvPicPr>
          <p:cNvPr id="11" name="Picture 10" descr="APS Arc Background">
            <a:extLst>
              <a:ext uri="{FF2B5EF4-FFF2-40B4-BE49-F238E27FC236}">
                <a16:creationId xmlns:a16="http://schemas.microsoft.com/office/drawing/2014/main" id="{67B6E78C-F9BA-3D4D-B2A1-CE48F1D64B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84" y="1334423"/>
            <a:ext cx="1686701" cy="55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9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14549" y="2320016"/>
            <a:ext cx="44362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38874" y="2320016"/>
            <a:ext cx="44362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DCC71A3E-F211-6E40-88FF-E6935B72FA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14551" y="1367085"/>
            <a:ext cx="4781450" cy="135421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7701">
              <a:lnSpc>
                <a:spcPct val="100000"/>
              </a:lnSpc>
              <a:spcBef>
                <a:spcPts val="73"/>
              </a:spcBef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7"/>
              <a:t>PRESENTATION </a:t>
            </a:r>
            <a:r>
              <a:rPr spc="7"/>
              <a:t>TITLE</a:t>
            </a: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ED4A2755-3058-5148-B3D2-22704C49EC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 descr="APS Logo">
            <a:extLst>
              <a:ext uri="{FF2B5EF4-FFF2-40B4-BE49-F238E27FC236}">
                <a16:creationId xmlns:a16="http://schemas.microsoft.com/office/drawing/2014/main" id="{2638074A-199E-D147-8A10-01D2D391B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0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6694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4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6"/>
            <a:ext cx="3901440" cy="276999"/>
          </a:xfrm>
        </p:spPr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46"/>
            <a:ext cx="2804159" cy="276999"/>
          </a:xfrm>
        </p:spPr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3/2/2022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PS Logo">
            <a:extLst>
              <a:ext uri="{FF2B5EF4-FFF2-40B4-BE49-F238E27FC236}">
                <a16:creationId xmlns:a16="http://schemas.microsoft.com/office/drawing/2014/main" id="{C5CC5E65-6678-CE4C-836D-FC0F219F2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2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resentationhead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pic>
        <p:nvPicPr>
          <p:cNvPr id="6" name="Picture 2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172201"/>
            <a:ext cx="1701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6C3F96-8F6B-4859-855E-DB36C550729F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" y="6457950"/>
            <a:ext cx="1016000" cy="3238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Page </a:t>
            </a:r>
            <a:fld id="{C78E9D8D-F04D-4620-BCEB-A2F309C14F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13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DCC71A3E-F211-6E40-88FF-E6935B72FA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14551" y="1367085"/>
            <a:ext cx="4781450" cy="135421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7701">
              <a:lnSpc>
                <a:spcPct val="100000"/>
              </a:lnSpc>
              <a:spcBef>
                <a:spcPts val="73"/>
              </a:spcBef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7"/>
              <a:t>PRESENTATION </a:t>
            </a:r>
            <a:r>
              <a:rPr spc="7"/>
              <a:t>TITLE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76B8CC4-8246-3C48-88BF-95AF10B12356}"/>
              </a:ext>
            </a:extLst>
          </p:cNvPr>
          <p:cNvSpPr txBox="1"/>
          <p:nvPr userDrawn="1"/>
        </p:nvSpPr>
        <p:spPr>
          <a:xfrm>
            <a:off x="1314551" y="1887745"/>
            <a:ext cx="1038360" cy="270232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0"/>
              </a:spcBef>
            </a:pPr>
            <a:r>
              <a:rPr sz="1698" b="0" i="0" spc="3">
                <a:solidFill>
                  <a:srgbClr val="6671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Subtitle</a:t>
            </a:r>
            <a:endParaRPr sz="1698" b="0" i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ED4A2755-3058-5148-B3D2-22704C49EC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</p:spPr>
        <p:txBody>
          <a:bodyPr lIns="0" tIns="0" rIns="0" bIns="0"/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 descr="APS Logo">
            <a:extLst>
              <a:ext uri="{FF2B5EF4-FFF2-40B4-BE49-F238E27FC236}">
                <a16:creationId xmlns:a16="http://schemas.microsoft.com/office/drawing/2014/main" id="{2638074A-199E-D147-8A10-01D2D391B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" y="242732"/>
            <a:ext cx="1103225" cy="4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1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_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1097281"/>
            <a:ext cx="9241983" cy="8162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73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5" y="2072641"/>
            <a:ext cx="9241984" cy="397793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3734"/>
            </a:lvl1pPr>
            <a:lvl2pPr>
              <a:buClr>
                <a:schemeClr val="accent1"/>
              </a:buClr>
              <a:defRPr sz="3200"/>
            </a:lvl2pPr>
            <a:lvl3pPr>
              <a:buClr>
                <a:schemeClr val="accent1"/>
              </a:buClr>
              <a:defRPr sz="2666"/>
            </a:lvl3pPr>
            <a:lvl4pPr>
              <a:buClr>
                <a:schemeClr val="accent1"/>
              </a:buClr>
              <a:defRPr sz="2400"/>
            </a:lvl4pPr>
            <a:lvl5pPr>
              <a:buClr>
                <a:schemeClr val="accent1"/>
              </a:buCl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2" y="6501226"/>
            <a:ext cx="2844800" cy="256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6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fld id="{5D87FAF7-392B-5B4B-9C18-EB5457432B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FEB442-CA2D-4641-BE8D-624DE763B8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2351"/>
            <a:ext cx="12192000" cy="6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83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Text_Photo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4669536" y="6373369"/>
            <a:ext cx="2844800" cy="365126"/>
          </a:xfrm>
          <a:prstGeom prst="rect">
            <a:avLst/>
          </a:prstGeom>
        </p:spPr>
        <p:txBody>
          <a:bodyPr vert="horz" lIns="121910" tIns="60955" rIns="121910" bIns="60955" rtlCol="0" anchor="ctr"/>
          <a:lstStyle>
            <a:lvl1pPr>
              <a:defRPr/>
            </a:lvl1pPr>
          </a:lstStyle>
          <a:p>
            <a:pPr marL="0" marR="0" lvl="0" indent="0" algn="ctr" defTabSz="6095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2BAD00-F08A-4811-A267-1E0B6047F9A1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ctr" defTabSz="6095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379636" y="2072641"/>
            <a:ext cx="5202767" cy="399097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3733"/>
            </a:lvl1pPr>
            <a:lvl2pPr>
              <a:buClr>
                <a:schemeClr val="accent1"/>
              </a:buClr>
              <a:defRPr sz="3200"/>
            </a:lvl2pPr>
            <a:lvl3pPr>
              <a:buClr>
                <a:schemeClr val="accent1"/>
              </a:buClr>
              <a:defRPr sz="2666"/>
            </a:lvl3pPr>
            <a:lvl4pPr>
              <a:buClr>
                <a:schemeClr val="accent1"/>
              </a:buClr>
              <a:defRPr sz="2400"/>
            </a:lvl4pPr>
            <a:lvl5pPr>
              <a:buClr>
                <a:schemeClr val="accent1"/>
              </a:buCl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09603" y="2072641"/>
            <a:ext cx="5202767" cy="399097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3733"/>
            </a:lvl1pPr>
            <a:lvl2pPr>
              <a:buClr>
                <a:schemeClr val="accent1"/>
              </a:buClr>
              <a:defRPr sz="3200"/>
            </a:lvl2pPr>
            <a:lvl3pPr>
              <a:buClr>
                <a:schemeClr val="accent1"/>
              </a:buClr>
              <a:defRPr sz="2666"/>
            </a:lvl3pPr>
            <a:lvl4pPr>
              <a:buClr>
                <a:schemeClr val="accent1"/>
              </a:buClr>
              <a:defRPr sz="2400"/>
            </a:lvl4pPr>
            <a:lvl5pPr>
              <a:buClr>
                <a:schemeClr val="accent1"/>
              </a:buCl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1" y="1097281"/>
            <a:ext cx="9241983" cy="8162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7E23DA-6BBB-4D43-8E05-D8824F23E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46"/>
            <a:ext cx="12192000" cy="636657"/>
          </a:xfrm>
          <a:prstGeom prst="rect">
            <a:avLst/>
          </a:pr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D9E60A6-0CED-A44E-91DA-91A6B1104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501129"/>
            <a:ext cx="2844800" cy="2565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fld id="{5D87FAF7-392B-5B4B-9C18-EB5457432B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3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2310E-794F-49C0-8B68-3046758CEF63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BE28D-C9C7-4108-8C55-19CA894D6C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7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FDB32-FD29-4389-8B79-F87B09E1FC47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58295-D907-46F2-82F8-1968EC93F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5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13261-72EF-45CE-B2A3-DB893577467F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51857-1D3F-48B5-B098-05ABD932F9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61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D082A-8BEB-4CEF-910D-85B974E5A922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ADD8F-1EF5-499C-B8D4-01D5D0E82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1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7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7F095-9DF4-4C12-93D5-05D7E0909B04}" type="datetime1">
              <a:rPr lang="en-US"/>
              <a:pPr/>
              <a:t>3/2/2022</a:t>
            </a:fld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3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l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spcBef>
                <a:spcPct val="0"/>
              </a:spcBef>
              <a:defRPr/>
            </a:pPr>
            <a:fld id="{6B93275C-B3B7-42BA-BD71-925CD9A0922E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" y="0"/>
            <a:ext cx="1219069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69" y="1222225"/>
            <a:ext cx="12293245" cy="5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20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8" r:id="rId2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206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206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206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206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7" name="Picture 7" descr="presentationheade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965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9" name="Picture 9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13600" y="6457950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fld id="{EC68D66D-53C0-4251-BF6E-F3F419F42FAC}" type="datetime1">
              <a:rPr lang="en-US" b="0">
                <a:solidFill>
                  <a:srgbClr val="3E7FC6"/>
                </a:solidFill>
                <a:latin typeface="Trebuchet MS" pitchFamily="34" charset="0"/>
                <a:ea typeface="ＭＳ Ｐゴシック" pitchFamily="-64" charset="-128"/>
              </a:rPr>
              <a:pPr/>
              <a:t>3/2/2022</a:t>
            </a:fld>
            <a:endParaRPr lang="en-US" b="0">
              <a:solidFill>
                <a:srgbClr val="3E7FC6"/>
              </a:solidFill>
              <a:latin typeface="Trebuchet MS" pitchFamily="34" charset="0"/>
              <a:ea typeface="ＭＳ Ｐゴシック" pitchFamily="-64" charset="-128"/>
            </a:endParaRP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30400" y="6457950"/>
            <a:ext cx="4978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100" b="0" i="0" baseline="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3E7FC6"/>
              </a:solidFill>
            </a:endParaRPr>
          </a:p>
        </p:txBody>
      </p:sp>
      <p:sp>
        <p:nvSpPr>
          <p:cNvPr id="1844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34150"/>
            <a:ext cx="101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fld id="{7B7BB26E-04AF-484B-8442-525863943878}" type="slidenum">
              <a:rPr lang="en-US" b="0">
                <a:solidFill>
                  <a:srgbClr val="3E7FC6"/>
                </a:solidFill>
                <a:latin typeface="Trebuchet MS" pitchFamily="34" charset="0"/>
                <a:ea typeface="ＭＳ Ｐゴシック" pitchFamily="-64" charset="-128"/>
              </a:rPr>
              <a:pPr/>
              <a:t>‹#›</a:t>
            </a:fld>
            <a:endParaRPr lang="en-US" b="0">
              <a:solidFill>
                <a:srgbClr val="3E7FC6"/>
              </a:solidFill>
              <a:latin typeface="Trebuchet MS" pitchFamily="34" charset="0"/>
              <a:ea typeface="ＭＳ Ｐゴシック" pitchFamily="-64" charset="-128"/>
            </a:endParaRPr>
          </a:p>
        </p:txBody>
      </p:sp>
      <p:sp>
        <p:nvSpPr>
          <p:cNvPr id="2061" name="Rectangle 13"/>
          <p:cNvSpPr>
            <a:spLocks noChangeArrowheads="1"/>
          </p:cNvSpPr>
          <p:nvPr userDrawn="1"/>
        </p:nvSpPr>
        <p:spPr bwMode="auto">
          <a:xfrm>
            <a:off x="1618704" y="6348740"/>
            <a:ext cx="369395" cy="52322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0">
              <a:solidFill>
                <a:srgbClr val="3E7FC6"/>
              </a:solidFill>
              <a:latin typeface="Trebuchet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35" name="Picture 12" descr="emblem-GC2020_RGB.eps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1" y="6124575"/>
            <a:ext cx="4239684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62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E7FC6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E7FC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E7FC6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E7FC6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40003" y="3264178"/>
            <a:ext cx="5711992" cy="6694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1" i="0">
                <a:solidFill>
                  <a:srgbClr val="6671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1627" y="2907559"/>
            <a:ext cx="77687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6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46"/>
            <a:ext cx="280415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6"/>
            <a:ext cx="280415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0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  <p:sldLayoutId id="2147484327" r:id="rId13"/>
    <p:sldLayoutId id="2147484328" r:id="rId14"/>
    <p:sldLayoutId id="2147484329" r:id="rId15"/>
    <p:sldLayoutId id="2147484330" r:id="rId16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77265" eaLnBrk="1" hangingPunct="1">
        <a:defRPr>
          <a:latin typeface="+mn-lt"/>
          <a:ea typeface="+mn-ea"/>
          <a:cs typeface="+mn-cs"/>
        </a:defRPr>
      </a:lvl2pPr>
      <a:lvl3pPr marL="554529" eaLnBrk="1" hangingPunct="1">
        <a:defRPr>
          <a:latin typeface="+mn-lt"/>
          <a:ea typeface="+mn-ea"/>
          <a:cs typeface="+mn-cs"/>
        </a:defRPr>
      </a:lvl3pPr>
      <a:lvl4pPr marL="831793" eaLnBrk="1" hangingPunct="1">
        <a:defRPr>
          <a:latin typeface="+mn-lt"/>
          <a:ea typeface="+mn-ea"/>
          <a:cs typeface="+mn-cs"/>
        </a:defRPr>
      </a:lvl4pPr>
      <a:lvl5pPr marL="1109058" eaLnBrk="1" hangingPunct="1">
        <a:defRPr>
          <a:latin typeface="+mn-lt"/>
          <a:ea typeface="+mn-ea"/>
          <a:cs typeface="+mn-cs"/>
        </a:defRPr>
      </a:lvl5pPr>
      <a:lvl6pPr marL="1386323" eaLnBrk="1" hangingPunct="1">
        <a:defRPr>
          <a:latin typeface="+mn-lt"/>
          <a:ea typeface="+mn-ea"/>
          <a:cs typeface="+mn-cs"/>
        </a:defRPr>
      </a:lvl6pPr>
      <a:lvl7pPr marL="1663587" eaLnBrk="1" hangingPunct="1">
        <a:defRPr>
          <a:latin typeface="+mn-lt"/>
          <a:ea typeface="+mn-ea"/>
          <a:cs typeface="+mn-cs"/>
        </a:defRPr>
      </a:lvl7pPr>
      <a:lvl8pPr marL="1940852" eaLnBrk="1" hangingPunct="1">
        <a:defRPr>
          <a:latin typeface="+mn-lt"/>
          <a:ea typeface="+mn-ea"/>
          <a:cs typeface="+mn-cs"/>
        </a:defRPr>
      </a:lvl8pPr>
      <a:lvl9pPr marL="2218117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65" eaLnBrk="1" hangingPunct="1">
        <a:defRPr>
          <a:latin typeface="+mn-lt"/>
          <a:ea typeface="+mn-ea"/>
          <a:cs typeface="+mn-cs"/>
        </a:defRPr>
      </a:lvl2pPr>
      <a:lvl3pPr marL="554529" eaLnBrk="1" hangingPunct="1">
        <a:defRPr>
          <a:latin typeface="+mn-lt"/>
          <a:ea typeface="+mn-ea"/>
          <a:cs typeface="+mn-cs"/>
        </a:defRPr>
      </a:lvl3pPr>
      <a:lvl4pPr marL="831793" eaLnBrk="1" hangingPunct="1">
        <a:defRPr>
          <a:latin typeface="+mn-lt"/>
          <a:ea typeface="+mn-ea"/>
          <a:cs typeface="+mn-cs"/>
        </a:defRPr>
      </a:lvl4pPr>
      <a:lvl5pPr marL="1109058" eaLnBrk="1" hangingPunct="1">
        <a:defRPr>
          <a:latin typeface="+mn-lt"/>
          <a:ea typeface="+mn-ea"/>
          <a:cs typeface="+mn-cs"/>
        </a:defRPr>
      </a:lvl5pPr>
      <a:lvl6pPr marL="1386323" eaLnBrk="1" hangingPunct="1">
        <a:defRPr>
          <a:latin typeface="+mn-lt"/>
          <a:ea typeface="+mn-ea"/>
          <a:cs typeface="+mn-cs"/>
        </a:defRPr>
      </a:lvl6pPr>
      <a:lvl7pPr marL="1663587" eaLnBrk="1" hangingPunct="1">
        <a:defRPr>
          <a:latin typeface="+mn-lt"/>
          <a:ea typeface="+mn-ea"/>
          <a:cs typeface="+mn-cs"/>
        </a:defRPr>
      </a:lvl7pPr>
      <a:lvl8pPr marL="1940852" eaLnBrk="1" hangingPunct="1">
        <a:defRPr>
          <a:latin typeface="+mn-lt"/>
          <a:ea typeface="+mn-ea"/>
          <a:cs typeface="+mn-cs"/>
        </a:defRPr>
      </a:lvl8pPr>
      <a:lvl9pPr marL="2218117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oNMz_OV_dI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3xu4O_eIcM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UC1QA5gRcU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yVvJj3pq9I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4QI0VzbkHk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ff-XFXCNg4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26779" y="-45719"/>
            <a:ext cx="12026097" cy="4571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City of Phoenix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Electric Vehicle Ad Hoc Committee Meeting</a:t>
            </a:r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205387-2DE4-4BDD-BC17-C146F14D8D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4" b="15284"/>
          <a:stretch/>
        </p:blipFill>
        <p:spPr>
          <a:xfrm>
            <a:off x="-2" y="1259375"/>
            <a:ext cx="12192002" cy="564345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721393" y="1146165"/>
            <a:ext cx="6529754" cy="7910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March 4,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BB9F3-9C7C-4177-91B8-5A344407DB41}"/>
              </a:ext>
            </a:extLst>
          </p:cNvPr>
          <p:cNvSpPr txBox="1"/>
          <p:nvPr/>
        </p:nvSpPr>
        <p:spPr>
          <a:xfrm>
            <a:off x="1786655" y="6443030"/>
            <a:ext cx="7464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2022  - Superbowl LVI - EV Ad Blitz</a:t>
            </a:r>
          </a:p>
        </p:txBody>
      </p:sp>
    </p:spTree>
    <p:extLst>
      <p:ext uri="{BB962C8B-B14F-4D97-AF65-F5344CB8AC3E}">
        <p14:creationId xmlns:p14="http://schemas.microsoft.com/office/powerpoint/2010/main" val="18690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3E7344DA-FE06-D04A-9C61-E303D4AEE95F}"/>
              </a:ext>
            </a:extLst>
          </p:cNvPr>
          <p:cNvSpPr txBox="1"/>
          <p:nvPr/>
        </p:nvSpPr>
        <p:spPr>
          <a:xfrm>
            <a:off x="1059400" y="3660037"/>
            <a:ext cx="9543183" cy="1782928"/>
          </a:xfrm>
          <a:prstGeom prst="rect">
            <a:avLst/>
          </a:prstGeom>
        </p:spPr>
        <p:txBody>
          <a:bodyPr vert="horz" wrap="square" lIns="0" tIns="180979" rIns="0" bIns="0" rtlCol="0">
            <a:spAutoFit/>
          </a:bodyPr>
          <a:lstStyle/>
          <a:p>
            <a:pPr marL="7701" defTabSz="554492" fontAlgn="auto">
              <a:spcBef>
                <a:spcPts val="1425"/>
              </a:spcBef>
              <a:spcAft>
                <a:spcPts val="0"/>
              </a:spcAft>
            </a:pPr>
            <a:r>
              <a:rPr lang="en-US" sz="2638" spc="-27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City of Phoenix Electric Vehicle Ad Hoc Committee</a:t>
            </a:r>
          </a:p>
          <a:p>
            <a:pPr marL="7701" defTabSz="554492" fontAlgn="auto">
              <a:spcBef>
                <a:spcPts val="1425"/>
              </a:spcBef>
              <a:spcAft>
                <a:spcPts val="0"/>
              </a:spcAft>
            </a:pPr>
            <a:r>
              <a:rPr lang="en-US" sz="1698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March 4, 2022</a:t>
            </a:r>
            <a:endParaRPr sz="1698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701" defTabSz="554492" fontAlgn="auto">
              <a:spcBef>
                <a:spcPts val="934"/>
              </a:spcBef>
              <a:spcAft>
                <a:spcPts val="0"/>
              </a:spcAft>
            </a:pPr>
            <a:r>
              <a:rPr lang="en-US" sz="1698" b="0" spc="3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Jason Smith, Energy Innovation Program Consultant, Customer to Grid Solutions</a:t>
            </a:r>
          </a:p>
          <a:p>
            <a:pPr marL="7701" defTabSz="554492" fontAlgn="auto">
              <a:spcBef>
                <a:spcPts val="934"/>
              </a:spcBef>
              <a:spcAft>
                <a:spcPts val="0"/>
              </a:spcAft>
            </a:pPr>
            <a:r>
              <a:rPr lang="en-US" sz="1698" b="0" spc="3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Randon Allen, Engineer III, Distribution Planning Engineering</a:t>
            </a:r>
            <a:endParaRPr sz="1698" b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F7AF-3C4D-4A04-9175-FD4F0248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39" y="735821"/>
            <a:ext cx="11123261" cy="629553"/>
          </a:xfrm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</a:rPr>
              <a:t>EV Growth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446EA-CB2A-4577-9E7A-931EC0C97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" y="1365371"/>
            <a:ext cx="9523192" cy="5205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FD36E-93CC-4EA0-BB42-D29B68696433}"/>
              </a:ext>
            </a:extLst>
          </p:cNvPr>
          <p:cNvSpPr txBox="1"/>
          <p:nvPr/>
        </p:nvSpPr>
        <p:spPr>
          <a:xfrm>
            <a:off x="504914" y="6571099"/>
            <a:ext cx="893193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54492" fontAlgn="auto">
              <a:spcBef>
                <a:spcPts val="0"/>
              </a:spcBef>
              <a:spcAft>
                <a:spcPts val="0"/>
              </a:spcAft>
            </a:pPr>
            <a:r>
              <a:rPr lang="en-US" sz="1092" b="0">
                <a:solidFill>
                  <a:srgbClr val="000000"/>
                </a:solidFill>
                <a:latin typeface="Calibri"/>
              </a:rPr>
              <a:t>Source: EPRI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AA9259-DB23-4E71-A1EA-ACEAA8D4C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172" y="1996572"/>
            <a:ext cx="2356576" cy="457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37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DFB1-2BC7-4D25-A746-051C79DE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376" y="769807"/>
            <a:ext cx="9241252" cy="816228"/>
          </a:xfrm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</a:rPr>
              <a:t>APS’ Commitment to EVs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AAA24-AD2B-46BA-AA32-D725B8E3C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37" y="1683248"/>
            <a:ext cx="4510684" cy="5037970"/>
          </a:xfrm>
        </p:spPr>
        <p:txBody>
          <a:bodyPr>
            <a:normAutofit fontScale="85000" lnSpcReduction="10000"/>
          </a:bodyPr>
          <a:lstStyle/>
          <a:p>
            <a:pPr marL="346581" indent="-34658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6"/>
              <a:t>EVs contribute to cleaner air, reduced GHG emissions, improved public health, and contribute to the local economic development</a:t>
            </a:r>
          </a:p>
          <a:p>
            <a:pPr marL="346581" indent="-34658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6"/>
              <a:t>Increased revenue from new EV load can reduce pressure on rates for all customers and create opportunities for infrastructure to support transportation electrification </a:t>
            </a:r>
          </a:p>
          <a:p>
            <a:pPr marL="346581" indent="-34658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6"/>
              <a:t>EVs complement APS’s Clean Energy Commitment </a:t>
            </a:r>
          </a:p>
          <a:p>
            <a:pPr marL="455080" indent="-455080">
              <a:buFont typeface="Arial" panose="020B0604020202020204" pitchFamily="34" charset="0"/>
              <a:buChar char="•"/>
            </a:pPr>
            <a:r>
              <a:rPr lang="en-US" sz="2666"/>
              <a:t>APS’s EV goal: </a:t>
            </a:r>
          </a:p>
          <a:p>
            <a:pPr marL="801660" indent="-346581">
              <a:buFont typeface="Arial" panose="020B0604020202020204" pitchFamily="34" charset="0"/>
              <a:buChar char="•"/>
            </a:pPr>
            <a:r>
              <a:rPr lang="en-US" sz="2666"/>
              <a:t>450,000 light-duty EVs in our service territory by 2030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E39B1-717D-42E1-9A71-74EB96B60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0034" y="6501199"/>
            <a:ext cx="2844576" cy="256352"/>
          </a:xfrm>
        </p:spPr>
        <p:txBody>
          <a:bodyPr/>
          <a:lstStyle/>
          <a:p>
            <a:pPr defTabSz="554492" fontAlgn="auto">
              <a:spcBef>
                <a:spcPts val="0"/>
              </a:spcBef>
              <a:spcAft>
                <a:spcPts val="0"/>
              </a:spcAft>
            </a:pPr>
            <a:fld id="{5D87FAF7-392B-5B4B-9C18-EB5457432B89}" type="slidenum">
              <a:rPr lang="en-US" b="0">
                <a:solidFill>
                  <a:srgbClr val="000000">
                    <a:tint val="75000"/>
                  </a:srgbClr>
                </a:solidFill>
              </a:rPr>
              <a:pPr defTabSz="554492"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b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D35F1-B89C-4168-A78F-4F7BDAB31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618" y="1683247"/>
            <a:ext cx="7035752" cy="41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10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466A-F5DA-4E38-BFC1-45C68A419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374" y="672007"/>
            <a:ext cx="9241253" cy="816285"/>
          </a:xfrm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</a:rPr>
              <a:t>Resource Planning/Analysis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1D3F0-4799-47B4-BF1C-C2E922B79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41" y="1626915"/>
            <a:ext cx="4606295" cy="5084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38C95B-36CB-4E7F-834E-2606B7DCC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926" y="1395878"/>
            <a:ext cx="6249342" cy="3016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175F03-FDA0-49F4-866C-C7DE20F705EE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3926" y="4242246"/>
            <a:ext cx="6249342" cy="26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97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1A5A-92E2-434B-9AC9-4367BB24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09" y="691052"/>
            <a:ext cx="11256390" cy="816228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0070C0"/>
                </a:solidFill>
              </a:rPr>
              <a:t>Off-Peak Charging/Managed Charging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6B82E-1E87-4B83-9347-E2B364342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554492" fontAlgn="auto">
              <a:spcBef>
                <a:spcPts val="0"/>
              </a:spcBef>
              <a:spcAft>
                <a:spcPts val="0"/>
              </a:spcAft>
            </a:pPr>
            <a:fld id="{5D87FAF7-392B-5B4B-9C18-EB5457432B89}" type="slidenum">
              <a:rPr lang="en-US" b="0">
                <a:solidFill>
                  <a:srgbClr val="000000">
                    <a:tint val="75000"/>
                  </a:srgbClr>
                </a:solidFill>
              </a:rPr>
              <a:pPr defTabSz="554492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b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73F163-82BA-4190-85FF-F1F039AF208E}"/>
              </a:ext>
            </a:extLst>
          </p:cNvPr>
          <p:cNvGrpSpPr/>
          <p:nvPr/>
        </p:nvGrpSpPr>
        <p:grpSpPr>
          <a:xfrm>
            <a:off x="6272100" y="1777067"/>
            <a:ext cx="5582643" cy="4246806"/>
            <a:chOff x="4704082" y="1332700"/>
            <a:chExt cx="4187313" cy="31853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3BB389-BE3F-4093-ABA6-87F6FCDF4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4082" y="1859113"/>
              <a:ext cx="4187313" cy="2658943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96AAE2-247E-4F15-A400-DE6788D29E70}"/>
                </a:ext>
              </a:extLst>
            </p:cNvPr>
            <p:cNvSpPr txBox="1"/>
            <p:nvPr/>
          </p:nvSpPr>
          <p:spPr>
            <a:xfrm>
              <a:off x="4965708" y="1332700"/>
              <a:ext cx="3827771" cy="499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55449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66" b="0">
                  <a:solidFill>
                    <a:srgbClr val="000000"/>
                  </a:solidFill>
                  <a:latin typeface="Calibri"/>
                </a:rPr>
                <a:t>Load shape analysis of 35 APS customers with </a:t>
              </a:r>
              <a:r>
                <a:rPr lang="en-US" sz="1866" err="1">
                  <a:solidFill>
                    <a:srgbClr val="000000"/>
                  </a:solidFill>
                  <a:latin typeface="Calibri"/>
                </a:rPr>
                <a:t>EnelX</a:t>
              </a:r>
              <a:r>
                <a:rPr lang="en-US" sz="1866">
                  <a:solidFill>
                    <a:srgbClr val="000000"/>
                  </a:solidFill>
                  <a:latin typeface="Calibri"/>
                </a:rPr>
                <a:t>  JuiceBox smart home charging stations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C6D5B31-41A0-4B55-83B1-8607B1C02F9D}"/>
                </a:ext>
              </a:extLst>
            </p:cNvPr>
            <p:cNvSpPr/>
            <p:nvPr/>
          </p:nvSpPr>
          <p:spPr>
            <a:xfrm>
              <a:off x="7308045" y="3323016"/>
              <a:ext cx="827263" cy="98583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54492" fontAlgn="auto">
                <a:spcBef>
                  <a:spcPts val="0"/>
                </a:spcBef>
                <a:spcAft>
                  <a:spcPts val="0"/>
                </a:spcAft>
              </a:pPr>
              <a:endParaRPr lang="en-US" sz="24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245B50-2B40-4435-83FF-5E375739C02A}"/>
                </a:ext>
              </a:extLst>
            </p:cNvPr>
            <p:cNvSpPr txBox="1"/>
            <p:nvPr/>
          </p:nvSpPr>
          <p:spPr>
            <a:xfrm>
              <a:off x="7308045" y="3316648"/>
              <a:ext cx="876631" cy="176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55449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33" b="0">
                  <a:solidFill>
                    <a:srgbClr val="000000"/>
                  </a:solidFill>
                  <a:latin typeface="Calibri"/>
                </a:rPr>
                <a:t>On Peak charging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1B8E479-89E8-48A6-B9DD-9C1E8D0D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7" y="1739886"/>
            <a:ext cx="5996320" cy="42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5">
            <a:extLst>
              <a:ext uri="{FF2B5EF4-FFF2-40B4-BE49-F238E27FC236}">
                <a16:creationId xmlns:a16="http://schemas.microsoft.com/office/drawing/2014/main" id="{AA87B455-9F2B-48C9-AB43-AE628BBAB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76" y="5858653"/>
            <a:ext cx="1894501" cy="102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968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1C090-E9E3-456C-ACF3-8C28B200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33" y="1134764"/>
            <a:ext cx="9241253" cy="81628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70C0"/>
                </a:solidFill>
                <a:latin typeface="Arial"/>
                <a:ea typeface="+mj-ea"/>
                <a:cs typeface="Arial"/>
              </a:rPr>
              <a:t>Supporting EV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CEF8-543F-4F2F-874A-6E1BF3391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59" y="1961281"/>
            <a:ext cx="6610119" cy="4557650"/>
          </a:xfrm>
        </p:spPr>
        <p:txBody>
          <a:bodyPr wrap="square" lIns="0" tIns="0" rIns="0" bIns="0" anchor="t">
            <a:normAutofit fontScale="92500" lnSpcReduction="10000"/>
          </a:bodyPr>
          <a:lstStyle/>
          <a:p>
            <a:pPr marL="415869" indent="-415869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275"/>
              <a:t>Each project is unique</a:t>
            </a:r>
          </a:p>
          <a:p>
            <a:pPr marL="693115" lvl="1" indent="-415869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729"/>
              <a:t>Project location (</a:t>
            </a:r>
            <a:r>
              <a:rPr lang="en-US" sz="2729">
                <a:ea typeface="+mn-lt"/>
                <a:cs typeface="+mn-lt"/>
              </a:rPr>
              <a:t>site layout,</a:t>
            </a:r>
            <a:r>
              <a:rPr lang="en-US" sz="2729"/>
              <a:t> existing capacity, required infrastructure, etc.)</a:t>
            </a:r>
          </a:p>
          <a:p>
            <a:pPr marL="693115" lvl="1" indent="-415869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729"/>
              <a:t>Load variability (L2 vs. DCFC, charger kW demand, number of chargers, time of charging, etc.)</a:t>
            </a:r>
          </a:p>
          <a:p>
            <a:pPr marL="693115" lvl="1" indent="-415869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729"/>
              <a:t>Project phasing</a:t>
            </a:r>
          </a:p>
          <a:p>
            <a:pPr marL="415869" indent="-415869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275"/>
              <a:t>Commercial/fleet EV form</a:t>
            </a:r>
            <a:endParaRPr lang="en-US" sz="3275">
              <a:cs typeface="Calibri"/>
            </a:endParaRPr>
          </a:p>
          <a:p>
            <a:pPr marL="415869" indent="-415869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275"/>
              <a:t>Customer construction support</a:t>
            </a:r>
          </a:p>
          <a:p>
            <a:pPr marL="623804" lvl="1" indent="-34655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668"/>
              <a:t>Interacting early</a:t>
            </a:r>
          </a:p>
          <a:p>
            <a:pPr marL="623804" lvl="1" indent="-34655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668"/>
              <a:t>Collaboration</a:t>
            </a:r>
          </a:p>
          <a:p>
            <a:pPr>
              <a:lnSpc>
                <a:spcPct val="110000"/>
              </a:lnSpc>
            </a:pPr>
            <a:endParaRPr lang="en-US" sz="436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A6984-AA7C-4D2D-AF89-CBFD2B1C8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554492" fontAlgn="auto">
              <a:spcBef>
                <a:spcPts val="0"/>
              </a:spcBef>
              <a:spcAft>
                <a:spcPts val="0"/>
              </a:spcAft>
            </a:pPr>
            <a:fld id="{5D87FAF7-392B-5B4B-9C18-EB5457432B89}" type="slidenum">
              <a:rPr lang="en-US" b="0">
                <a:solidFill>
                  <a:srgbClr val="000000">
                    <a:tint val="75000"/>
                  </a:srgbClr>
                </a:solidFill>
              </a:rPr>
              <a:pPr defTabSz="554492"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-US" b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7" descr="A picture containing text, outdoor, green, gas pump&#10;&#10;Description automatically generated">
            <a:extLst>
              <a:ext uri="{FF2B5EF4-FFF2-40B4-BE49-F238E27FC236}">
                <a16:creationId xmlns:a16="http://schemas.microsoft.com/office/drawing/2014/main" id="{2D7C47FF-24CA-4B26-9EA8-451F3EC09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140" y="2737188"/>
            <a:ext cx="4757321" cy="269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35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F1910-731C-472A-A873-84C0FF085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34" y="2229973"/>
            <a:ext cx="5202356" cy="3990940"/>
          </a:xfrm>
        </p:spPr>
        <p:txBody>
          <a:bodyPr wrap="square" anchor="t">
            <a:normAutofit/>
          </a:bodyPr>
          <a:lstStyle/>
          <a:p>
            <a:pPr marL="457165" lvl="1" indent="-457165">
              <a:lnSpc>
                <a:spcPct val="90000"/>
              </a:lnSpc>
              <a:spcAft>
                <a:spcPts val="364"/>
              </a:spcAft>
              <a:buFont typeface="Arial" charset="0"/>
              <a:buChar char="•"/>
            </a:pPr>
            <a:r>
              <a:rPr lang="en-US" sz="2911"/>
              <a:t>Data Analytics</a:t>
            </a:r>
          </a:p>
          <a:p>
            <a:pPr marL="457165" lvl="1" indent="-457165">
              <a:lnSpc>
                <a:spcPct val="90000"/>
              </a:lnSpc>
              <a:spcAft>
                <a:spcPts val="364"/>
              </a:spcAft>
              <a:buFont typeface="Arial" charset="0"/>
              <a:buChar char="•"/>
            </a:pPr>
            <a:r>
              <a:rPr lang="en-US" sz="2911"/>
              <a:t>Service transformers &amp; cable</a:t>
            </a:r>
          </a:p>
          <a:p>
            <a:pPr marL="990524" lvl="2" indent="-457165">
              <a:lnSpc>
                <a:spcPct val="90000"/>
              </a:lnSpc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426"/>
              <a:t>Standards for construction</a:t>
            </a:r>
          </a:p>
          <a:p>
            <a:pPr marL="457165" lvl="1" indent="-457165">
              <a:lnSpc>
                <a:spcPct val="90000"/>
              </a:lnSpc>
              <a:spcAft>
                <a:spcPts val="364"/>
              </a:spcAft>
              <a:buFont typeface="Arial" charset="0"/>
              <a:buChar char="•"/>
            </a:pPr>
            <a:r>
              <a:rPr lang="en-US" sz="2911"/>
              <a:t>Distribution forecasting Improvements</a:t>
            </a:r>
          </a:p>
          <a:p>
            <a:pPr marL="990524" lvl="2" indent="-457165">
              <a:lnSpc>
                <a:spcPct val="90000"/>
              </a:lnSpc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426"/>
              <a:t>EV charging growth factors</a:t>
            </a:r>
          </a:p>
          <a:p>
            <a:pPr marL="457165" lvl="1" indent="-457165">
              <a:lnSpc>
                <a:spcPct val="90000"/>
              </a:lnSpc>
              <a:spcAft>
                <a:spcPts val="364"/>
              </a:spcAft>
              <a:buFont typeface="Arial" charset="0"/>
              <a:buChar char="•"/>
            </a:pPr>
            <a:r>
              <a:rPr lang="en-US" sz="2911"/>
              <a:t>Maintaining industry awareness</a:t>
            </a:r>
            <a:endParaRPr lang="en-US" sz="2426"/>
          </a:p>
          <a:p>
            <a:pPr marL="457165" lvl="1" indent="-457165">
              <a:lnSpc>
                <a:spcPct val="90000"/>
              </a:lnSpc>
              <a:buFont typeface="Arial" charset="0"/>
              <a:buChar char="•"/>
            </a:pPr>
            <a:endParaRPr lang="en-US" sz="2911"/>
          </a:p>
          <a:p>
            <a:pPr>
              <a:lnSpc>
                <a:spcPct val="90000"/>
              </a:lnSpc>
            </a:pPr>
            <a:endParaRPr lang="en-US" sz="2911"/>
          </a:p>
          <a:p>
            <a:pPr>
              <a:lnSpc>
                <a:spcPct val="90000"/>
              </a:lnSpc>
            </a:pPr>
            <a:endParaRPr lang="en-US" sz="291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625B3-AD6F-4969-8C2F-7E957825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35" y="1097301"/>
            <a:ext cx="9241253" cy="816285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0070C0"/>
                </a:solidFill>
                <a:latin typeface="Arial"/>
                <a:ea typeface="+mj-ea"/>
                <a:cs typeface="Arial"/>
              </a:rPr>
              <a:t>Preparing for 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B306B-A455-4810-BE06-AB2F0DA30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0034" y="6537299"/>
            <a:ext cx="2844576" cy="184149"/>
          </a:xfrm>
        </p:spPr>
        <p:txBody>
          <a:bodyPr anchor="ctr">
            <a:normAutofit fontScale="92500" lnSpcReduction="20000"/>
          </a:bodyPr>
          <a:lstStyle/>
          <a:p>
            <a:pPr defTabSz="554492" fontAlgn="auto">
              <a:lnSpc>
                <a:spcPct val="90000"/>
              </a:lnSpc>
              <a:spcBef>
                <a:spcPts val="0"/>
              </a:spcBef>
              <a:spcAft>
                <a:spcPts val="364"/>
              </a:spcAft>
            </a:pPr>
            <a:fld id="{5D87FAF7-392B-5B4B-9C18-EB5457432B89}" type="slidenum">
              <a:rPr lang="en-US" sz="910" b="0">
                <a:solidFill>
                  <a:srgbClr val="000000">
                    <a:tint val="75000"/>
                  </a:srgbClr>
                </a:solidFill>
              </a:rPr>
              <a:pPr defTabSz="554492" fontAlgn="auto">
                <a:lnSpc>
                  <a:spcPct val="90000"/>
                </a:lnSpc>
                <a:spcBef>
                  <a:spcPts val="0"/>
                </a:spcBef>
                <a:spcAft>
                  <a:spcPts val="364"/>
                </a:spcAft>
              </a:pPr>
              <a:t>16</a:t>
            </a:fld>
            <a:endParaRPr lang="en-US" sz="910" b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51DD9-31C4-4C5B-AD66-D3BAA3480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412" y="2439628"/>
            <a:ext cx="4933342" cy="277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3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D4B59C-790A-4CF3-8528-E2BE4260F7F9}"/>
              </a:ext>
            </a:extLst>
          </p:cNvPr>
          <p:cNvSpPr txBox="1"/>
          <p:nvPr/>
        </p:nvSpPr>
        <p:spPr>
          <a:xfrm>
            <a:off x="133257" y="1736553"/>
            <a:ext cx="5875657" cy="480131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i="1" u="sng" dirty="0"/>
              <a:t>Overview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7 auto brands aired 8 commercials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6 auto brands focused on EVs – record $6.5M/30 secs</a:t>
            </a:r>
          </a:p>
          <a:p>
            <a:pPr marL="746125" lvl="0" indent="-285750" algn="l">
              <a:buFont typeface="Courier New" panose="02070309020205020404" pitchFamily="49" charset="0"/>
              <a:buChar char="o"/>
            </a:pPr>
            <a:r>
              <a:rPr lang="en-US" sz="1800" b="0" dirty="0"/>
              <a:t>Kia – EV6</a:t>
            </a:r>
          </a:p>
          <a:p>
            <a:pPr marL="746125" lvl="0" indent="-285750" algn="l">
              <a:buFont typeface="Courier New" panose="02070309020205020404" pitchFamily="49" charset="0"/>
              <a:buChar char="o"/>
            </a:pPr>
            <a:r>
              <a:rPr lang="en-US" sz="1800" b="0" dirty="0"/>
              <a:t>Hyundai – </a:t>
            </a:r>
            <a:r>
              <a:rPr lang="en-US" sz="1800" b="0" dirty="0" err="1"/>
              <a:t>Ioniq</a:t>
            </a:r>
            <a:r>
              <a:rPr lang="en-US" sz="1800" b="0" dirty="0"/>
              <a:t> 5</a:t>
            </a:r>
          </a:p>
          <a:p>
            <a:pPr marL="746125" lvl="0" indent="-285750" algn="l">
              <a:buFont typeface="Courier New" panose="02070309020205020404" pitchFamily="49" charset="0"/>
              <a:buChar char="o"/>
            </a:pPr>
            <a:r>
              <a:rPr lang="en-US" sz="1800" b="0" dirty="0"/>
              <a:t>BMW – </a:t>
            </a:r>
            <a:r>
              <a:rPr lang="en-US" sz="1800" b="0" dirty="0" err="1"/>
              <a:t>iX</a:t>
            </a:r>
            <a:endParaRPr lang="en-US" sz="1800" b="0" dirty="0"/>
          </a:p>
          <a:p>
            <a:pPr marL="746125" lvl="0" indent="-285750" algn="l">
              <a:buFont typeface="Courier New" panose="02070309020205020404" pitchFamily="49" charset="0"/>
              <a:buChar char="o"/>
            </a:pPr>
            <a:r>
              <a:rPr lang="en-US" sz="1800" b="0" dirty="0"/>
              <a:t>GMC (2) – Silverado, </a:t>
            </a:r>
            <a:r>
              <a:rPr lang="en-US" sz="1800" b="0" dirty="0" err="1"/>
              <a:t>Ultium</a:t>
            </a:r>
            <a:r>
              <a:rPr lang="en-US" sz="1800" b="0" dirty="0"/>
              <a:t> Platform</a:t>
            </a:r>
          </a:p>
          <a:p>
            <a:pPr marL="746125" lvl="0" indent="-285750" algn="l">
              <a:buFont typeface="Courier New" panose="02070309020205020404" pitchFamily="49" charset="0"/>
              <a:buChar char="o"/>
            </a:pPr>
            <a:r>
              <a:rPr lang="en-US" sz="1800" b="0" dirty="0"/>
              <a:t>Polestar – Polestar 2</a:t>
            </a:r>
          </a:p>
          <a:p>
            <a:pPr marL="746125" lvl="0" indent="-285750" algn="l">
              <a:buFont typeface="Courier New" panose="02070309020205020404" pitchFamily="49" charset="0"/>
              <a:buChar char="o"/>
            </a:pPr>
            <a:r>
              <a:rPr lang="en-US" sz="1800" b="0" dirty="0"/>
              <a:t>Nissan – Ariya</a:t>
            </a:r>
          </a:p>
          <a:p>
            <a:pPr marL="746125" lvl="0" indent="-285750" algn="l">
              <a:buFont typeface="Courier New" panose="02070309020205020404" pitchFamily="49" charset="0"/>
              <a:buChar char="o"/>
            </a:pPr>
            <a:r>
              <a:rPr lang="en-US" sz="1800" b="0" dirty="0"/>
              <a:t>** Toyota – No EV focused ads</a:t>
            </a:r>
          </a:p>
          <a:p>
            <a:pPr marL="285750" lvl="0" indent="-285750" algn="l">
              <a:buFont typeface="Courier New" panose="02070309020205020404" pitchFamily="49" charset="0"/>
              <a:buChar char="o"/>
            </a:pPr>
            <a:r>
              <a:rPr lang="en-US" dirty="0"/>
              <a:t>1 – EV charger – </a:t>
            </a:r>
            <a:r>
              <a:rPr lang="en-US" dirty="0" err="1"/>
              <a:t>Wallbox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00DC3-FE8A-40F5-8B07-95197DFB0497}"/>
              </a:ext>
            </a:extLst>
          </p:cNvPr>
          <p:cNvSpPr txBox="1"/>
          <p:nvPr/>
        </p:nvSpPr>
        <p:spPr>
          <a:xfrm>
            <a:off x="903514" y="1341298"/>
            <a:ext cx="1038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Superbowl EV Commercials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590D79-410C-43BA-A557-A9A09B45A07A}"/>
              </a:ext>
            </a:extLst>
          </p:cNvPr>
          <p:cNvSpPr txBox="1"/>
          <p:nvPr/>
        </p:nvSpPr>
        <p:spPr>
          <a:xfrm>
            <a:off x="6288833" y="1736553"/>
            <a:ext cx="5769909" cy="480131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i="1" u="sng" dirty="0"/>
              <a:t>Data and Stats (</a:t>
            </a:r>
            <a:r>
              <a:rPr lang="en-US" i="1" u="sng" dirty="0" err="1"/>
              <a:t>Canalys</a:t>
            </a:r>
            <a:r>
              <a:rPr lang="en-US" i="1" u="sng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dirty="0"/>
              <a:t>In 2021 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US" b="0" dirty="0"/>
              <a:t>6.5M EV (BEV and PHEV) sold worldwide</a:t>
            </a:r>
          </a:p>
          <a:p>
            <a:pPr marL="746125" indent="-285750" algn="l">
              <a:buFont typeface="Courier New" panose="02070309020205020404" pitchFamily="49" charset="0"/>
              <a:buChar char="o"/>
            </a:pPr>
            <a:r>
              <a:rPr lang="en-US" b="0" dirty="0"/>
              <a:t>109% EV sales growth over 2020</a:t>
            </a:r>
          </a:p>
          <a:p>
            <a:pPr marL="746125" indent="-285750" algn="l">
              <a:buFont typeface="Courier New" panose="02070309020205020404" pitchFamily="49" charset="0"/>
              <a:buChar char="o"/>
            </a:pPr>
            <a:r>
              <a:rPr lang="en-US" b="0" dirty="0"/>
              <a:t>Only 4% growth in total global passenger car market</a:t>
            </a:r>
          </a:p>
          <a:p>
            <a:pPr marL="1203325" lvl="1" indent="-285750" algn="l">
              <a:buFont typeface="Wingdings" panose="05000000000000000000" pitchFamily="2" charset="2"/>
              <a:buChar char="§"/>
            </a:pPr>
            <a:r>
              <a:rPr lang="en-US" b="0" dirty="0"/>
              <a:t>EV market growing at 25 times the pace of the car market overall</a:t>
            </a:r>
          </a:p>
          <a:p>
            <a:pPr marL="1203325" lvl="1" indent="-285750" algn="l">
              <a:buFont typeface="Wingdings" panose="05000000000000000000" pitchFamily="2" charset="2"/>
              <a:buChar char="§"/>
            </a:pPr>
            <a:r>
              <a:rPr lang="en-US" b="0" dirty="0"/>
              <a:t>Of the 6.5M sold, only 535,000 EVs sold in US – representing about 4% of new car sales (3.2M China, 2.3M Europe)</a:t>
            </a:r>
            <a:endParaRPr lang="en-US" i="1" u="sng" dirty="0"/>
          </a:p>
          <a:p>
            <a:endParaRPr lang="en-US" i="1" u="sng" dirty="0"/>
          </a:p>
          <a:p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106598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E4B40A3-2D80-4CDB-9ACD-CADB874A0C7A}"/>
              </a:ext>
            </a:extLst>
          </p:cNvPr>
          <p:cNvSpPr txBox="1">
            <a:spLocks noChangeArrowheads="1"/>
          </p:cNvSpPr>
          <p:nvPr/>
        </p:nvSpPr>
        <p:spPr>
          <a:xfrm>
            <a:off x="474784" y="173563"/>
            <a:ext cx="527024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News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3" name="Online Media 2" title="Robo Dog | The All-Electric Kia EV6">
            <a:hlinkClick r:id="" action="ppaction://media"/>
            <a:extLst>
              <a:ext uri="{FF2B5EF4-FFF2-40B4-BE49-F238E27FC236}">
                <a16:creationId xmlns:a16="http://schemas.microsoft.com/office/drawing/2014/main" id="{01D2E598-0788-432B-8AA8-18E3ECE8C8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388" y="1339850"/>
            <a:ext cx="9766638" cy="5518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9221B6-D0CD-4CBA-941B-5E470443B244}"/>
              </a:ext>
            </a:extLst>
          </p:cNvPr>
          <p:cNvSpPr txBox="1"/>
          <p:nvPr/>
        </p:nvSpPr>
        <p:spPr>
          <a:xfrm>
            <a:off x="10030409" y="2413337"/>
            <a:ext cx="1978090" cy="203132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u="sng" dirty="0">
                <a:solidFill>
                  <a:srgbClr val="002060"/>
                </a:solidFill>
              </a:rPr>
              <a:t>Robo Dog</a:t>
            </a:r>
          </a:p>
          <a:p>
            <a:pPr marL="0" lvl="1"/>
            <a:r>
              <a:rPr lang="en-US" dirty="0">
                <a:solidFill>
                  <a:srgbClr val="002060"/>
                </a:solidFill>
              </a:rPr>
              <a:t> Kia – EV6 </a:t>
            </a:r>
          </a:p>
          <a:p>
            <a:pPr marL="344488" lvl="1" indent="-342900">
              <a:buFont typeface="Arial" panose="020B0604020202020204" pitchFamily="34" charset="0"/>
              <a:buChar char="•"/>
            </a:pPr>
            <a:r>
              <a:rPr lang="en-US" b="0" dirty="0"/>
              <a:t>Most images and specs accessed on Cars.com</a:t>
            </a:r>
          </a:p>
        </p:txBody>
      </p:sp>
    </p:spTree>
    <p:extLst>
      <p:ext uri="{BB962C8B-B14F-4D97-AF65-F5344CB8AC3E}">
        <p14:creationId xmlns:p14="http://schemas.microsoft.com/office/powerpoint/2010/main" val="3528528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E4B40A3-2D80-4CDB-9ACD-CADB874A0C7A}"/>
              </a:ext>
            </a:extLst>
          </p:cNvPr>
          <p:cNvSpPr txBox="1">
            <a:spLocks noChangeArrowheads="1"/>
          </p:cNvSpPr>
          <p:nvPr/>
        </p:nvSpPr>
        <p:spPr>
          <a:xfrm>
            <a:off x="474784" y="173563"/>
            <a:ext cx="527024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News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69B28-054A-4C47-8C73-F5DF882AAB61}"/>
              </a:ext>
            </a:extLst>
          </p:cNvPr>
          <p:cNvSpPr txBox="1"/>
          <p:nvPr/>
        </p:nvSpPr>
        <p:spPr>
          <a:xfrm>
            <a:off x="9977384" y="2403873"/>
            <a:ext cx="2141048" cy="116955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of Evolution </a:t>
            </a:r>
          </a:p>
          <a:p>
            <a:r>
              <a:rPr lang="en-US" sz="2000" b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Hyundai </a:t>
            </a:r>
            <a:r>
              <a:rPr lang="en-US" sz="2000" b="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Ioniq</a:t>
            </a:r>
            <a:r>
              <a:rPr lang="en-US" sz="2000" b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3" name="Online Media 2" title="History of Evolution | IONIQ 5 | Hyundai">
            <a:hlinkClick r:id="" action="ppaction://media"/>
            <a:extLst>
              <a:ext uri="{FF2B5EF4-FFF2-40B4-BE49-F238E27FC236}">
                <a16:creationId xmlns:a16="http://schemas.microsoft.com/office/drawing/2014/main" id="{6D00E158-5AEB-405A-AB53-3BC3ADF8EB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568" y="1301526"/>
            <a:ext cx="9834467" cy="55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6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E4B40A3-2D80-4CDB-9ACD-CADB874A0C7A}"/>
              </a:ext>
            </a:extLst>
          </p:cNvPr>
          <p:cNvSpPr txBox="1">
            <a:spLocks noChangeArrowheads="1"/>
          </p:cNvSpPr>
          <p:nvPr/>
        </p:nvSpPr>
        <p:spPr>
          <a:xfrm>
            <a:off x="474784" y="173563"/>
            <a:ext cx="527024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News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69B28-054A-4C47-8C73-F5DF882AAB61}"/>
              </a:ext>
            </a:extLst>
          </p:cNvPr>
          <p:cNvSpPr txBox="1"/>
          <p:nvPr/>
        </p:nvSpPr>
        <p:spPr>
          <a:xfrm>
            <a:off x="10279169" y="3041006"/>
            <a:ext cx="1664015" cy="92450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Zeus &amp; Hera 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b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BMW - </a:t>
            </a:r>
            <a:r>
              <a:rPr lang="en-US" b="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</a:t>
            </a:r>
            <a:endParaRPr lang="en-US" b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nline Media 2" title="Zeus &amp; Hera | BMW USA (Official Video)">
            <a:hlinkClick r:id="" action="ppaction://media"/>
            <a:extLst>
              <a:ext uri="{FF2B5EF4-FFF2-40B4-BE49-F238E27FC236}">
                <a16:creationId xmlns:a16="http://schemas.microsoft.com/office/drawing/2014/main" id="{E7820464-91A7-414A-AF97-06A4C35407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196" y="1283866"/>
            <a:ext cx="9865724" cy="557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64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E4B40A3-2D80-4CDB-9ACD-CADB874A0C7A}"/>
              </a:ext>
            </a:extLst>
          </p:cNvPr>
          <p:cNvSpPr txBox="1">
            <a:spLocks noChangeArrowheads="1"/>
          </p:cNvSpPr>
          <p:nvPr/>
        </p:nvSpPr>
        <p:spPr>
          <a:xfrm>
            <a:off x="474784" y="173563"/>
            <a:ext cx="527024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News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69B28-054A-4C47-8C73-F5DF882AAB61}"/>
              </a:ext>
            </a:extLst>
          </p:cNvPr>
          <p:cNvSpPr txBox="1"/>
          <p:nvPr/>
        </p:nvSpPr>
        <p:spPr>
          <a:xfrm>
            <a:off x="10120989" y="2673726"/>
            <a:ext cx="1878180" cy="120032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Evil 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GMC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Ultium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</a:t>
            </a:r>
          </a:p>
        </p:txBody>
      </p:sp>
      <p:pic>
        <p:nvPicPr>
          <p:cNvPr id="4" name="Online Media 3" title="General Motors Super Bowl Commercial 2022 Dr. EV-il">
            <a:hlinkClick r:id="" action="ppaction://media"/>
            <a:extLst>
              <a:ext uri="{FF2B5EF4-FFF2-40B4-BE49-F238E27FC236}">
                <a16:creationId xmlns:a16="http://schemas.microsoft.com/office/drawing/2014/main" id="{FB58F124-85F7-4659-A995-5B22530502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60460"/>
            <a:ext cx="9907150" cy="55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47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E4B40A3-2D80-4CDB-9ACD-CADB874A0C7A}"/>
              </a:ext>
            </a:extLst>
          </p:cNvPr>
          <p:cNvSpPr txBox="1">
            <a:spLocks noChangeArrowheads="1"/>
          </p:cNvSpPr>
          <p:nvPr/>
        </p:nvSpPr>
        <p:spPr>
          <a:xfrm>
            <a:off x="474784" y="173563"/>
            <a:ext cx="527024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News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69B28-054A-4C47-8C73-F5DF882AAB61}"/>
              </a:ext>
            </a:extLst>
          </p:cNvPr>
          <p:cNvSpPr txBox="1"/>
          <p:nvPr/>
        </p:nvSpPr>
        <p:spPr>
          <a:xfrm>
            <a:off x="10074336" y="2690336"/>
            <a:ext cx="1878180" cy="147732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Compromises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Polestar – Polestar 2</a:t>
            </a:r>
          </a:p>
        </p:txBody>
      </p:sp>
      <p:pic>
        <p:nvPicPr>
          <p:cNvPr id="3" name="Online Media 2" title="“No Compromises” Big Game Commercial | Polestar">
            <a:hlinkClick r:id="" action="ppaction://media"/>
            <a:extLst>
              <a:ext uri="{FF2B5EF4-FFF2-40B4-BE49-F238E27FC236}">
                <a16:creationId xmlns:a16="http://schemas.microsoft.com/office/drawing/2014/main" id="{B4175156-13EC-4442-B570-D1054DCE30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55874"/>
            <a:ext cx="9766638" cy="551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2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E4B40A3-2D80-4CDB-9ACD-CADB874A0C7A}"/>
              </a:ext>
            </a:extLst>
          </p:cNvPr>
          <p:cNvSpPr txBox="1">
            <a:spLocks noChangeArrowheads="1"/>
          </p:cNvSpPr>
          <p:nvPr/>
        </p:nvSpPr>
        <p:spPr>
          <a:xfrm>
            <a:off x="474784" y="173563"/>
            <a:ext cx="5270241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News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69B28-054A-4C47-8C73-F5DF882AAB61}"/>
              </a:ext>
            </a:extLst>
          </p:cNvPr>
          <p:cNvSpPr txBox="1"/>
          <p:nvPr/>
        </p:nvSpPr>
        <p:spPr>
          <a:xfrm>
            <a:off x="10232956" y="2535622"/>
            <a:ext cx="1728890" cy="147732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Struck by Lightening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b="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Wallbox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nline Media 2" title="Wallbox Super Bowl commercial 2022">
            <a:hlinkClick r:id="" action="ppaction://media"/>
            <a:extLst>
              <a:ext uri="{FF2B5EF4-FFF2-40B4-BE49-F238E27FC236}">
                <a16:creationId xmlns:a16="http://schemas.microsoft.com/office/drawing/2014/main" id="{515DE8B8-1C73-421D-8223-9F6C6F96EF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23138"/>
            <a:ext cx="9973206" cy="56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60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F00DC3-FE8A-40F5-8B07-95197DFB0497}"/>
              </a:ext>
            </a:extLst>
          </p:cNvPr>
          <p:cNvSpPr txBox="1"/>
          <p:nvPr/>
        </p:nvSpPr>
        <p:spPr>
          <a:xfrm>
            <a:off x="903514" y="1341298"/>
            <a:ext cx="1038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Superbowl LVI -  EV Commercials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590D79-410C-43BA-A557-A9A09B45A07A}"/>
              </a:ext>
            </a:extLst>
          </p:cNvPr>
          <p:cNvSpPr txBox="1"/>
          <p:nvPr/>
        </p:nvSpPr>
        <p:spPr>
          <a:xfrm>
            <a:off x="237545" y="1904504"/>
            <a:ext cx="11686977" cy="493981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i="1" u="sng" dirty="0"/>
              <a:t>Key Points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Availability at the dealers – </a:t>
            </a:r>
          </a:p>
          <a:p>
            <a:pPr marL="569913" lvl="1" indent="-285750" algn="l">
              <a:buFont typeface="Arial" panose="020B0604020202020204" pitchFamily="34" charset="0"/>
              <a:buChar char="•"/>
            </a:pPr>
            <a:r>
              <a:rPr lang="en-US" b="0" dirty="0"/>
              <a:t>GM - two models that advertised are available to purchase now</a:t>
            </a:r>
          </a:p>
          <a:p>
            <a:pPr lvl="2" indent="-285750" algn="l">
              <a:buFont typeface="Courier New" panose="02070309020205020404" pitchFamily="49" charset="0"/>
              <a:buChar char="o"/>
            </a:pPr>
            <a:r>
              <a:rPr lang="en-US" b="0" dirty="0"/>
              <a:t>Hummer EV – shipped last year (limited availability at dealers)</a:t>
            </a:r>
          </a:p>
          <a:p>
            <a:pPr lvl="2" indent="-285750" algn="l">
              <a:buFont typeface="Courier New" panose="02070309020205020404" pitchFamily="49" charset="0"/>
              <a:buChar char="o"/>
            </a:pPr>
            <a:r>
              <a:rPr lang="en-US" b="0" dirty="0"/>
              <a:t>EV600 – electric delivery van</a:t>
            </a:r>
          </a:p>
          <a:p>
            <a:pPr marL="914400" lvl="1" indent="-285750" algn="l">
              <a:buFont typeface="Courier New" panose="02070309020205020404" pitchFamily="49" charset="0"/>
              <a:buChar char="o"/>
            </a:pPr>
            <a:r>
              <a:rPr lang="en-US" b="0" dirty="0" err="1"/>
              <a:t>Lyriq</a:t>
            </a:r>
            <a:r>
              <a:rPr lang="en-US" b="0" dirty="0"/>
              <a:t> – spring 2023/Silverado EV – spring 2023</a:t>
            </a:r>
          </a:p>
          <a:p>
            <a:pPr marL="569913" lvl="2" indent="-285750" algn="l">
              <a:buFont typeface="Arial" panose="020B0604020202020204" pitchFamily="34" charset="0"/>
              <a:buChar char="•"/>
            </a:pPr>
            <a:r>
              <a:rPr lang="en-US" b="0" dirty="0"/>
              <a:t>BMW </a:t>
            </a:r>
            <a:r>
              <a:rPr lang="en-US" b="0" dirty="0" err="1"/>
              <a:t>iX</a:t>
            </a:r>
            <a:r>
              <a:rPr lang="en-US" b="0" dirty="0"/>
              <a:t> – ships in summer 2022</a:t>
            </a:r>
          </a:p>
          <a:p>
            <a:pPr marL="569913" lvl="2" indent="-285750" algn="l">
              <a:buFont typeface="Arial" panose="020B0604020202020204" pitchFamily="34" charset="0"/>
              <a:buChar char="•"/>
            </a:pPr>
            <a:r>
              <a:rPr lang="en-US" b="0" dirty="0"/>
              <a:t>Hyundai </a:t>
            </a:r>
            <a:r>
              <a:rPr lang="en-US" b="0" dirty="0" err="1"/>
              <a:t>Ioniq</a:t>
            </a:r>
            <a:r>
              <a:rPr lang="en-US" b="0" dirty="0"/>
              <a:t> 5/Kia EV6 – limited dealer availability</a:t>
            </a:r>
          </a:p>
          <a:p>
            <a:pPr marL="569913" lvl="2" indent="-285750" algn="l">
              <a:buFont typeface="Arial" panose="020B0604020202020204" pitchFamily="34" charset="0"/>
              <a:buChar char="•"/>
            </a:pPr>
            <a:r>
              <a:rPr lang="en-US" b="0" dirty="0"/>
              <a:t>Polestar 2 – available now </a:t>
            </a:r>
          </a:p>
          <a:p>
            <a:pPr marL="288925" lvl="2" indent="-285750" algn="l">
              <a:buFont typeface="Arial" panose="020B0604020202020204" pitchFamily="34" charset="0"/>
              <a:buChar char="•"/>
            </a:pPr>
            <a:r>
              <a:rPr lang="en-US" b="0" dirty="0"/>
              <a:t>EVs continue to gain market share and commercial increased brand awareness and the transition to EVs</a:t>
            </a:r>
          </a:p>
          <a:p>
            <a:pPr marL="288925" lvl="2" indent="-285750"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2060"/>
                </a:solidFill>
              </a:rPr>
              <a:t>Quote – Arnold Schwarzenegger</a:t>
            </a:r>
          </a:p>
          <a:p>
            <a:pPr marL="746125" lvl="3" indent="-285750" algn="l"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rgbClr val="002060"/>
                </a:solidFill>
              </a:rPr>
              <a:t>“We have to talk about how to get rid of pollution.  One of the things you can do is </a:t>
            </a:r>
            <a:r>
              <a:rPr lang="en-US" b="0">
                <a:solidFill>
                  <a:srgbClr val="002060"/>
                </a:solidFill>
              </a:rPr>
              <a:t>drive electric cars”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D29B8-697C-417F-87A1-E759AB54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882" y="2116865"/>
            <a:ext cx="4156810" cy="311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0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Custom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3E7FC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137160" rIns="182880" bIns="137160" numCol="1" anchor="ctr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-25000">
            <a:ln>
              <a:noFill/>
            </a:ln>
            <a:solidFill>
              <a:srgbClr val="3E7FC6"/>
            </a:solidFill>
            <a:effectLst/>
            <a:latin typeface="Trebuchet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3E7FC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137160" rIns="182880" bIns="137160" numCol="1" anchor="ctr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-25000">
            <a:ln>
              <a:noFill/>
            </a:ln>
            <a:solidFill>
              <a:srgbClr val="3E7FC6"/>
            </a:solidFill>
            <a:effectLst/>
            <a:latin typeface="Trebuchet M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APS Color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81C6"/>
      </a:accent1>
      <a:accent2>
        <a:srgbClr val="49A942"/>
      </a:accent2>
      <a:accent3>
        <a:srgbClr val="F47B20"/>
      </a:accent3>
      <a:accent4>
        <a:srgbClr val="9C0059"/>
      </a:accent4>
      <a:accent5>
        <a:srgbClr val="717073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3087 APS PPT Template_General Use V3_FL4.pptx" id="{2439D284-51E4-40EC-A03C-0F4717435740}" vid="{872239DA-5646-478A-AE04-ACC85B5D6500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8251BA06842D4EAB9D9C84F4C2F6A2" ma:contentTypeVersion="8" ma:contentTypeDescription="Create a new document." ma:contentTypeScope="" ma:versionID="8dd2d8751e0cc084cefbc1851b41bb1e">
  <xsd:schema xmlns:xsd="http://www.w3.org/2001/XMLSchema" xmlns:xs="http://www.w3.org/2001/XMLSchema" xmlns:p="http://schemas.microsoft.com/office/2006/metadata/properties" xmlns:ns1="http://schemas.microsoft.com/sharepoint/v3" xmlns:ns2="a0e9d492-aae1-42ec-9904-4fd688908c79" xmlns:ns3="b49ba346-7f5b-4969-9f5f-062fcfc7fe07" targetNamespace="http://schemas.microsoft.com/office/2006/metadata/properties" ma:root="true" ma:fieldsID="f0c64cda67349c5ba7dc6ce1de1675f0" ns1:_="" ns2:_="" ns3:_="">
    <xsd:import namespace="http://schemas.microsoft.com/sharepoint/v3"/>
    <xsd:import namespace="a0e9d492-aae1-42ec-9904-4fd688908c79"/>
    <xsd:import namespace="b49ba346-7f5b-4969-9f5f-062fcfc7fe07"/>
    <xsd:element name="properties">
      <xsd:complexType>
        <xsd:sequence>
          <xsd:element name="documentManagement">
            <xsd:complexType>
              <xsd:all>
                <xsd:element ref="ns3:TaxKeywordTaxHTField" minOccurs="0"/>
                <xsd:element ref="ns2:TaxCatchAll" minOccurs="0"/>
                <xsd:element ref="ns2:TaxCatchAllLabel" minOccurs="0"/>
                <xsd:element ref="ns2:Date_x0020_Due" minOccurs="0"/>
                <xsd:element ref="ns1:PublishingStartDate" minOccurs="0"/>
                <xsd:element ref="ns1:PublishingExpirationDate" minOccurs="0"/>
                <xsd:element ref="ns2:SharedWithUsers" minOccurs="0"/>
                <xsd:element ref="ns2:Hide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5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6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9d492-aae1-42ec-9904-4fd688908c79" elementFormDefault="qualified">
    <xsd:import namespace="http://schemas.microsoft.com/office/2006/documentManagement/types"/>
    <xsd:import namespace="http://schemas.microsoft.com/office/infopath/2007/PartnerControls"/>
    <xsd:element name="TaxCatchAll" ma:index="7" nillable="true" ma:displayName="Taxonomy Catch All Column" ma:description="" ma:hidden="true" ma:list="{a4a79f51-32ee-4d2f-b804-3e51363b6775}" ma:internalName="TaxCatchAll" ma:showField="CatchAllData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description="" ma:hidden="true" ma:list="{a4a79f51-32ee-4d2f-b804-3e51363b6775}" ma:internalName="TaxCatchAllLabel" ma:readOnly="true" ma:showField="CatchAllDataLabel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ate_x0020_Due" ma:index="14" nillable="true" ma:displayName="Date Due" ma:format="DateTime" ma:internalName="Date_x0020_Due">
      <xsd:simpleType>
        <xsd:restriction base="dms:DateTime"/>
      </xsd:simpleType>
    </xsd:element>
    <xsd:element name="SharedWithUsers" ma:index="1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ideMe" ma:index="18" nillable="true" ma:displayName="HideMe" ma:default="0" ma:description="Check yes to hide this item or document on the search results page." ma:internalName="HideM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ba346-7f5b-4969-9f5f-062fcfc7fe07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6" nillable="true" ma:taxonomy="true" ma:internalName="TaxKeywordTaxHTField" ma:taxonomyFieldName="TaxKeyword" ma:displayName="Enterprise Keywords" ma:fieldId="{23f27201-bee3-471e-b2e7-b64fd8b7ca38}" ma:taxonomyMulti="true" ma:sspId="a454a14f-8e8a-49c8-9ea4-facf985401e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 ma:index="12" ma:displayName="Comments"/>
        <xsd:element name="keywords" minOccurs="0" maxOccurs="1" type="xsd:string" ma:index="13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b49ba346-7f5b-4969-9f5f-062fcfc7fe07">
      <Terms xmlns="http://schemas.microsoft.com/office/infopath/2007/PartnerControls"/>
    </TaxKeywordTaxHTField>
    <TaxCatchAll xmlns="a0e9d492-aae1-42ec-9904-4fd688908c79"/>
    <Date_x0020_Due xmlns="a0e9d492-aae1-42ec-9904-4fd688908c79" xsi:nil="true"/>
    <PublishingExpirationDate xmlns="http://schemas.microsoft.com/sharepoint/v3" xsi:nil="true"/>
    <PublishingStartDate xmlns="http://schemas.microsoft.com/sharepoint/v3" xsi:nil="true"/>
    <HideMe xmlns="a0e9d492-aae1-42ec-9904-4fd688908c79">false</HideMe>
  </documentManagement>
</p:properties>
</file>

<file path=customXml/itemProps1.xml><?xml version="1.0" encoding="utf-8"?>
<ds:datastoreItem xmlns:ds="http://schemas.openxmlformats.org/officeDocument/2006/customXml" ds:itemID="{4A059D0D-D1C8-42F1-AD61-866A9457C8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D75439-485B-406E-9921-A0DFFAEFAE82}"/>
</file>

<file path=customXml/itemProps3.xml><?xml version="1.0" encoding="utf-8"?>
<ds:datastoreItem xmlns:ds="http://schemas.openxmlformats.org/officeDocument/2006/customXml" ds:itemID="{8D49F46F-A98E-42BE-8BCE-641943ED0AF7}">
  <ds:schemaRefs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c41a6d8-f380-4b25-8266-40fd55739ea6"/>
    <ds:schemaRef ds:uri="http://schemas.microsoft.com/office/2006/documentManagement/types"/>
    <ds:schemaRef ds:uri="358ffdc4-ddff-4a1a-b3e3-43baa810e0b1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79638</TotalTime>
  <Words>590</Words>
  <Application>Microsoft Office PowerPoint</Application>
  <PresentationFormat>Widescreen</PresentationFormat>
  <Paragraphs>103</Paragraphs>
  <Slides>16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Courier New</vt:lpstr>
      <vt:lpstr>Trebuchet MS</vt:lpstr>
      <vt:lpstr>Verdana</vt:lpstr>
      <vt:lpstr>Wingdings</vt:lpstr>
      <vt:lpstr>1_Default Design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 Growth</vt:lpstr>
      <vt:lpstr>APS’ Commitment to EVs</vt:lpstr>
      <vt:lpstr>Resource Planning/Analysis</vt:lpstr>
      <vt:lpstr>Off-Peak Charging/Managed Charging </vt:lpstr>
      <vt:lpstr>Supporting EV Growth</vt:lpstr>
      <vt:lpstr>Preparing for the Future</vt:lpstr>
    </vt:vector>
  </TitlesOfParts>
  <Company>City of Vancouver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Greeenst City and Financial Tools</dc:title>
  <dc:creator>cctsd</dc:creator>
  <cp:lastModifiedBy>Karen J Apple</cp:lastModifiedBy>
  <cp:revision>1320</cp:revision>
  <cp:lastPrinted>2022-01-07T16:07:04Z</cp:lastPrinted>
  <dcterms:created xsi:type="dcterms:W3CDTF">2008-03-26T19:27:13Z</dcterms:created>
  <dcterms:modified xsi:type="dcterms:W3CDTF">2022-03-02T21:44:26Z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0x0101007C8251BA06842D4EAB9D9C84F4C2F6A2</vt:lpwstr>
  </property>
</Properties>
</file>