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1" r:id="rId4"/>
    <p:sldMasterId id="2147484299" r:id="rId5"/>
  </p:sldMasterIdLst>
  <p:notesMasterIdLst>
    <p:notesMasterId r:id="rId12"/>
  </p:notesMasterIdLst>
  <p:handoutMasterIdLst>
    <p:handoutMasterId r:id="rId13"/>
  </p:handoutMasterIdLst>
  <p:sldIdLst>
    <p:sldId id="444" r:id="rId6"/>
    <p:sldId id="3111" r:id="rId7"/>
    <p:sldId id="3112" r:id="rId8"/>
    <p:sldId id="3113" r:id="rId9"/>
    <p:sldId id="3114" r:id="rId10"/>
    <p:sldId id="3115" r:id="rId11"/>
  </p:sldIdLst>
  <p:sldSz cx="12192000" cy="6858000"/>
  <p:notesSz cx="7010400" cy="92964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Moscovich" initials="R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9BC9"/>
    <a:srgbClr val="663300"/>
    <a:srgbClr val="BF9024"/>
    <a:srgbClr val="F5E8C3"/>
    <a:srgbClr val="003860"/>
    <a:srgbClr val="27534E"/>
    <a:srgbClr val="0070C0"/>
    <a:srgbClr val="F5FA38"/>
    <a:srgbClr val="D0E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EBBCFF-77F6-4C7F-9221-115336F4A43A}" v="229" dt="2021-12-03T15:53:22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89" autoAdjust="0"/>
    <p:restoredTop sz="93387" autoAdjust="0"/>
  </p:normalViewPr>
  <p:slideViewPr>
    <p:cSldViewPr snapToGrid="0">
      <p:cViewPr varScale="1">
        <p:scale>
          <a:sx n="103" d="100"/>
          <a:sy n="103" d="100"/>
        </p:scale>
        <p:origin x="108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5" d="100"/>
          <a:sy n="25" d="100"/>
        </p:scale>
        <p:origin x="4224" y="17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22DAACD1-C735-44D6-93D3-DF9B7152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4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2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37201138-DA97-4D10-8B12-9F5DC6B7B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32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8420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989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310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5108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5568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338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B6660-9442-4D5B-8FE6-1CB0820601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3673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3A547-8FD5-464A-8BFB-9A3D67898453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64E1-F2FE-40E7-8A0E-63489F85E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9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3C80F-C66D-4CD1-8816-429E3D449670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302F9-B9C2-43BB-BE58-163E711EAC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7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F4A13-5316-4289-A4E7-B581E7C4737C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00A44-B615-434C-BCD3-F8D76F6937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19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7150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7150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0BF4B-191C-4D7B-B3E9-B7670435B132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68427-F742-4B41-AE81-5FFE2CA308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4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96520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0955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48100"/>
            <a:ext cx="10972800" cy="20955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9718C-A142-4B71-B66E-0A2B67E417FC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7547D-0BFD-4F69-81D2-9C4831488F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2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6315D-583D-4BE2-A19C-9659E0605901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E5248-BFBE-41FD-9793-CD76BC365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10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resentationhead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172201"/>
            <a:ext cx="1701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7385052" y="-50800"/>
            <a:ext cx="470323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r">
              <a:spcBef>
                <a:spcPct val="0"/>
              </a:spcBef>
              <a:defRPr/>
            </a:pPr>
            <a:r>
              <a:rPr lang="en-US" b="0">
                <a:solidFill>
                  <a:srgbClr val="FFFFFF"/>
                </a:solidFill>
                <a:latin typeface="Trebuchet MS" charset="0"/>
                <a:ea typeface="ＭＳ Ｐゴシック" charset="-128"/>
                <a:cs typeface="ＭＳ Ｐゴシック" charset="-128"/>
              </a:rPr>
              <a:t>Confidential Draft for Discussion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81200"/>
            <a:ext cx="508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0" y="1981200"/>
            <a:ext cx="508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68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43E4-C9C2-4AEA-82C3-8E38F31FAC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84262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resentationhead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pic>
        <p:nvPicPr>
          <p:cNvPr id="6" name="Picture 2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172201"/>
            <a:ext cx="1701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6C3F96-8F6B-4859-855E-DB36C550729F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" y="6457950"/>
            <a:ext cx="1016000" cy="3238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Page </a:t>
            </a:r>
            <a:fld id="{C78E9D8D-F04D-4620-BCEB-A2F309C14F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13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2310E-794F-49C0-8B68-3046758CEF63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BE28D-C9C7-4108-8C55-19CA894D6C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7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FDB32-FD29-4389-8B79-F87B09E1FC47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58295-D907-46F2-82F8-1968EC93F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5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13261-72EF-45CE-B2A3-DB893577467F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51857-1D3F-48B5-B098-05ABD932F9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6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D082A-8BEB-4CEF-910D-85B974E5A922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ADD8F-1EF5-499C-B8D4-01D5D0E82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1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7F095-9DF4-4C12-93D5-05D7E0909B04}" type="datetime1">
              <a:rPr lang="en-US"/>
              <a:pPr/>
              <a:t>3/3/2022</a:t>
            </a:fld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3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l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spcBef>
                <a:spcPct val="0"/>
              </a:spcBef>
              <a:defRPr/>
            </a:pPr>
            <a:fld id="{6B93275C-B3B7-42BA-BD71-925CD9A0922E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" y="0"/>
            <a:ext cx="1219069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69" y="1222225"/>
            <a:ext cx="12293245" cy="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20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8" r:id="rId2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206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206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206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206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7" name="Picture 7" descr="presentationheade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965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9" name="Picture 9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13600" y="6457950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fld id="{EC68D66D-53C0-4251-BF6E-F3F419F42FAC}" type="datetime1">
              <a:rPr lang="en-US" b="0">
                <a:solidFill>
                  <a:srgbClr val="3E7FC6"/>
                </a:solidFill>
                <a:latin typeface="Trebuchet MS" pitchFamily="34" charset="0"/>
                <a:ea typeface="ＭＳ Ｐゴシック" pitchFamily="-64" charset="-128"/>
              </a:rPr>
              <a:pPr/>
              <a:t>3/3/2022</a:t>
            </a:fld>
            <a:endParaRPr lang="en-US" b="0">
              <a:solidFill>
                <a:srgbClr val="3E7FC6"/>
              </a:solidFill>
              <a:latin typeface="Trebuchet MS" pitchFamily="34" charset="0"/>
              <a:ea typeface="ＭＳ Ｐゴシック" pitchFamily="-64" charset="-128"/>
            </a:endParaRP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30400" y="6457950"/>
            <a:ext cx="4978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100" b="0" i="0" baseline="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3E7FC6"/>
              </a:solidFill>
            </a:endParaRPr>
          </a:p>
        </p:txBody>
      </p:sp>
      <p:sp>
        <p:nvSpPr>
          <p:cNvPr id="1844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34150"/>
            <a:ext cx="101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fld id="{7B7BB26E-04AF-484B-8442-525863943878}" type="slidenum">
              <a:rPr lang="en-US" b="0">
                <a:solidFill>
                  <a:srgbClr val="3E7FC6"/>
                </a:solidFill>
                <a:latin typeface="Trebuchet MS" pitchFamily="34" charset="0"/>
                <a:ea typeface="ＭＳ Ｐゴシック" pitchFamily="-64" charset="-128"/>
              </a:rPr>
              <a:pPr/>
              <a:t>‹#›</a:t>
            </a:fld>
            <a:endParaRPr lang="en-US" b="0">
              <a:solidFill>
                <a:srgbClr val="3E7FC6"/>
              </a:solidFill>
              <a:latin typeface="Trebuchet MS" pitchFamily="34" charset="0"/>
              <a:ea typeface="ＭＳ Ｐゴシック" pitchFamily="-64" charset="-128"/>
            </a:endParaRPr>
          </a:p>
        </p:txBody>
      </p:sp>
      <p:sp>
        <p:nvSpPr>
          <p:cNvPr id="2061" name="Rectangle 13"/>
          <p:cNvSpPr>
            <a:spLocks noChangeArrowheads="1"/>
          </p:cNvSpPr>
          <p:nvPr userDrawn="1"/>
        </p:nvSpPr>
        <p:spPr bwMode="auto">
          <a:xfrm>
            <a:off x="1618704" y="6348740"/>
            <a:ext cx="369395" cy="52322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0">
              <a:solidFill>
                <a:srgbClr val="3E7FC6"/>
              </a:solidFill>
              <a:latin typeface="Trebuchet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5" name="Picture 12" descr="emblem-GC2020_RGB.eps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1" y="6124575"/>
            <a:ext cx="4239684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62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E7FC6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E7FC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E7FC6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E7FC6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2950" y="82178"/>
            <a:ext cx="12026097" cy="4571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City of Phoenix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Electric Vehicle Ad Hoc EOE Subcommittee Meeting</a:t>
            </a:r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05387-2DE4-4BDD-BC17-C146F14D8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3015"/>
          <a:stretch/>
        </p:blipFill>
        <p:spPr>
          <a:xfrm>
            <a:off x="-2" y="1259375"/>
            <a:ext cx="12192002" cy="564345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721393" y="1146165"/>
            <a:ext cx="6529754" cy="7910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March 11,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BB9F3-9C7C-4177-91B8-5A344407DB41}"/>
              </a:ext>
            </a:extLst>
          </p:cNvPr>
          <p:cNvSpPr txBox="1"/>
          <p:nvPr/>
        </p:nvSpPr>
        <p:spPr>
          <a:xfrm>
            <a:off x="7574368" y="5333167"/>
            <a:ext cx="4534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FF9933"/>
                </a:highlight>
              </a:rPr>
              <a:t>GM Cruise seeks Commercial Deployment of its Origin shuttle, an AV/EV.  Would expand mobility options for seniors or disadvantaged communities.  Currently operates an AV taxi service in San Fran. Arizona-based AV developer.</a:t>
            </a:r>
          </a:p>
        </p:txBody>
      </p:sp>
    </p:spTree>
    <p:extLst>
      <p:ext uri="{BB962C8B-B14F-4D97-AF65-F5344CB8AC3E}">
        <p14:creationId xmlns:p14="http://schemas.microsoft.com/office/powerpoint/2010/main" val="18690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8365208" y="1315374"/>
            <a:ext cx="3733800" cy="409342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Electric Asphalt Spreader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Bam builds world’s first fully converted electric paver in Netherlands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270kWh battery pack, 10 hours on a charge, less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Reduces fuel costs and CO2 and NOX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Bam also built an electric asphalt roller in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6392B-DB44-47C8-AC40-32FB5F437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" y="1315374"/>
            <a:ext cx="8180948" cy="4320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0DAEE-7678-4D3E-A2B2-69606BFFE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38" y="5732106"/>
            <a:ext cx="2434366" cy="1125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ECB51-4A65-435C-9299-C221BD04B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7329" y="5732106"/>
            <a:ext cx="2237978" cy="1119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700C4-A73B-4BCC-AD2A-A6C018988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5307" y="5732106"/>
            <a:ext cx="1810456" cy="1119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7BFE2-B5FA-4A64-880B-2854BF1F3B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764" y="5732106"/>
            <a:ext cx="1991780" cy="1119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71912-13D1-41B3-A7C9-2394F448CC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7545" y="5732107"/>
            <a:ext cx="1991780" cy="11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8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8290560" y="1382286"/>
            <a:ext cx="3733800" cy="393954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Electric Locomotives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Rio Tinto in Australia purchased four 7MWh battery electric locomotives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Charged at the port or mines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Capable of generating additional energy while in transit through regenerative braking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88C13A-6D9D-4BB0-B9AD-C581E0862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3" y="1382286"/>
            <a:ext cx="8170549" cy="4093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7EA4B-0ACA-4F74-91B4-19785D688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" y="5730142"/>
            <a:ext cx="2432515" cy="1127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8522B-F04E-4A49-96E9-0DE82E672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335" y="5730142"/>
            <a:ext cx="2137832" cy="1127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7D3023-5AF9-4857-AAE4-29E9B71CA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167" y="5733190"/>
            <a:ext cx="1810669" cy="1121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C12510-3FC0-4561-9DE3-A46DC264D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2836" y="5736239"/>
            <a:ext cx="1993565" cy="1121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FD67B1-7FC4-44A1-BD53-3947A91C1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6401" y="5736239"/>
            <a:ext cx="199356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89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651102" y="1382286"/>
            <a:ext cx="4373258" cy="378565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Charging for Electric HD Trucks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BlackRock, Daimler and NextEra Energy announce joint venture to spend $650M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to deploy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EV charging and hydrogen refueling stations for electric and hydrogen fuel cell trucks in the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Build network of charging sites on freight routes on east and west coasts by 2026</a:t>
            </a:r>
          </a:p>
        </p:txBody>
      </p:sp>
      <p:pic>
        <p:nvPicPr>
          <p:cNvPr id="5" name="Picture 4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E3F68327-F44E-4DD9-9797-0CD20DCD5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315375"/>
            <a:ext cx="7001707" cy="43296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38B821-5E82-4BAC-B62D-CB7C988A9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4807"/>
            <a:ext cx="2432515" cy="1127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80BC19-452C-4118-99BF-932E37F51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515" y="5734807"/>
            <a:ext cx="2139881" cy="1127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C3069-EAF5-400B-B469-5153F0AF0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396" y="5734807"/>
            <a:ext cx="2237426" cy="1121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96826B-C841-48FD-9AA3-989E5A4350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9822" y="5728710"/>
            <a:ext cx="1993565" cy="1121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4821BA-81D2-443F-8B1F-901E922E4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3387" y="5737855"/>
            <a:ext cx="199356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3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8210938" y="1438269"/>
            <a:ext cx="3505511" cy="317009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Battle Approved Motors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B050"/>
                </a:solidFill>
              </a:rPr>
              <a:t>Phoenix – early stage start 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B050"/>
                </a:solidFill>
              </a:rPr>
              <a:t>Building an electric UTV – utility task vehicle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B050"/>
                </a:solidFill>
              </a:rPr>
              <a:t>“Ferrari meets Tesla in the dirt.”</a:t>
            </a:r>
          </a:p>
          <a:p>
            <a:endParaRPr lang="en-US" sz="2000" u="sng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68327-F44E-4DD9-9797-0CD20DCD5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25" y="1315374"/>
            <a:ext cx="7670076" cy="43127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2307A7-942E-468C-888B-5E94E9346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0142"/>
            <a:ext cx="2432515" cy="1127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D2105E-D6D3-4ACA-BA7A-83A1F29FC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515" y="5746356"/>
            <a:ext cx="2139881" cy="1127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46F108-A6FE-4E1B-B282-5DA952B11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396" y="5733190"/>
            <a:ext cx="2237426" cy="1121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624C4-0B46-4E1C-A937-A19E8BBCA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9822" y="5730142"/>
            <a:ext cx="1810669" cy="1121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F7132-FB51-4955-9999-AA012E4BD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0491" y="5730142"/>
            <a:ext cx="199356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834169" y="1315374"/>
            <a:ext cx="4120286" cy="418576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u="sng" dirty="0">
                <a:solidFill>
                  <a:srgbClr val="00B0F0"/>
                </a:solidFill>
              </a:rPr>
              <a:t>EV Dealer Price Hikes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00B0F0"/>
                </a:solidFill>
              </a:rPr>
              <a:t>On-going chip shortage putting a strain on the new EV market.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00B0F0"/>
                </a:solidFill>
              </a:rPr>
              <a:t>Dealers are reporting limited inventories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00B0F0"/>
                </a:solidFill>
              </a:rPr>
              <a:t>Number of dealerships marking up high demand cars.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900" b="0" dirty="0">
                <a:solidFill>
                  <a:srgbClr val="00B0F0"/>
                </a:solidFill>
              </a:rPr>
              <a:t>Mustang Mach-E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900" b="0" dirty="0">
                <a:solidFill>
                  <a:srgbClr val="00B0F0"/>
                </a:solidFill>
              </a:rPr>
              <a:t>Mercedes Benz EQS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sz="1900" b="0" dirty="0">
                <a:solidFill>
                  <a:srgbClr val="00B0F0"/>
                </a:solidFill>
              </a:rPr>
              <a:t>Kia EV6 – dealer in IL asking $19,000 over MSRP</a:t>
            </a:r>
            <a:endParaRPr lang="en-US" sz="1900" u="sng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90AD6-964F-41F0-9B2C-4EA61D73E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26301"/>
            <a:ext cx="7707085" cy="4332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67212-8399-4E4F-B401-BB1551218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0142"/>
            <a:ext cx="2432515" cy="1127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A0362-6EE0-405A-93FF-0A7D3FF37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515" y="5730142"/>
            <a:ext cx="2139881" cy="1127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D9106A-6305-4548-9928-7C5A8C109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396" y="5715047"/>
            <a:ext cx="2237426" cy="1121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D8D455-2A57-42A6-97D0-2A1C88B550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751" y="5725643"/>
            <a:ext cx="1810669" cy="1121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EE6EB9-A3EC-468B-8C16-CA7625AF52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2420" y="5715046"/>
            <a:ext cx="199356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6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Custom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3E7FC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137160" rIns="182880" bIns="137160" numCol="1" anchor="ctr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-25000">
            <a:ln>
              <a:noFill/>
            </a:ln>
            <a:solidFill>
              <a:srgbClr val="3E7FC6"/>
            </a:solidFill>
            <a:effectLst/>
            <a:latin typeface="Trebuchet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3E7FC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137160" rIns="182880" bIns="137160" numCol="1" anchor="ctr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-25000">
            <a:ln>
              <a:noFill/>
            </a:ln>
            <a:solidFill>
              <a:srgbClr val="3E7FC6"/>
            </a:solidFill>
            <a:effectLst/>
            <a:latin typeface="Trebuchet M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8251BA06842D4EAB9D9C84F4C2F6A2" ma:contentTypeVersion="8" ma:contentTypeDescription="Create a new document." ma:contentTypeScope="" ma:versionID="8dd2d8751e0cc084cefbc1851b41bb1e">
  <xsd:schema xmlns:xsd="http://www.w3.org/2001/XMLSchema" xmlns:xs="http://www.w3.org/2001/XMLSchema" xmlns:p="http://schemas.microsoft.com/office/2006/metadata/properties" xmlns:ns1="http://schemas.microsoft.com/sharepoint/v3" xmlns:ns2="a0e9d492-aae1-42ec-9904-4fd688908c79" xmlns:ns3="b49ba346-7f5b-4969-9f5f-062fcfc7fe07" targetNamespace="http://schemas.microsoft.com/office/2006/metadata/properties" ma:root="true" ma:fieldsID="f0c64cda67349c5ba7dc6ce1de1675f0" ns1:_="" ns2:_="" ns3:_="">
    <xsd:import namespace="http://schemas.microsoft.com/sharepoint/v3"/>
    <xsd:import namespace="a0e9d492-aae1-42ec-9904-4fd688908c79"/>
    <xsd:import namespace="b49ba346-7f5b-4969-9f5f-062fcfc7fe07"/>
    <xsd:element name="properties">
      <xsd:complexType>
        <xsd:sequence>
          <xsd:element name="documentManagement">
            <xsd:complexType>
              <xsd:all>
                <xsd:element ref="ns3:TaxKeywordTaxHTField" minOccurs="0"/>
                <xsd:element ref="ns2:TaxCatchAll" minOccurs="0"/>
                <xsd:element ref="ns2:TaxCatchAllLabel" minOccurs="0"/>
                <xsd:element ref="ns2:Date_x0020_Due" minOccurs="0"/>
                <xsd:element ref="ns1:PublishingStartDate" minOccurs="0"/>
                <xsd:element ref="ns1:PublishingExpirationDate" minOccurs="0"/>
                <xsd:element ref="ns2:SharedWithUsers" minOccurs="0"/>
                <xsd:element ref="ns2:Hide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5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6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9d492-aae1-42ec-9904-4fd688908c79" elementFormDefault="qualified">
    <xsd:import namespace="http://schemas.microsoft.com/office/2006/documentManagement/types"/>
    <xsd:import namespace="http://schemas.microsoft.com/office/infopath/2007/PartnerControls"/>
    <xsd:element name="TaxCatchAll" ma:index="7" nillable="true" ma:displayName="Taxonomy Catch All Column" ma:description="" ma:hidden="true" ma:list="{a4a79f51-32ee-4d2f-b804-3e51363b6775}" ma:internalName="TaxCatchAll" ma:showField="CatchAllData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description="" ma:hidden="true" ma:list="{a4a79f51-32ee-4d2f-b804-3e51363b6775}" ma:internalName="TaxCatchAllLabel" ma:readOnly="true" ma:showField="CatchAllDataLabel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ate_x0020_Due" ma:index="14" nillable="true" ma:displayName="Date Due" ma:format="DateTime" ma:internalName="Date_x0020_Due">
      <xsd:simpleType>
        <xsd:restriction base="dms:DateTime"/>
      </xsd:simpleType>
    </xsd:element>
    <xsd:element name="SharedWithUsers" ma:index="1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ideMe" ma:index="18" nillable="true" ma:displayName="HideMe" ma:default="0" ma:description="Check yes to hide this item or document on the search results page." ma:internalName="HideM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ba346-7f5b-4969-9f5f-062fcfc7fe07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6" nillable="true" ma:taxonomy="true" ma:internalName="TaxKeywordTaxHTField" ma:taxonomyFieldName="TaxKeyword" ma:displayName="Enterprise Keywords" ma:fieldId="{23f27201-bee3-471e-b2e7-b64fd8b7ca38}" ma:taxonomyMulti="true" ma:sspId="a454a14f-8e8a-49c8-9ea4-facf985401e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 ma:index="12" ma:displayName="Comments"/>
        <xsd:element name="keywords" minOccurs="0" maxOccurs="1" type="xsd:string" ma:index="13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b49ba346-7f5b-4969-9f5f-062fcfc7fe07">
      <Terms xmlns="http://schemas.microsoft.com/office/infopath/2007/PartnerControls"/>
    </TaxKeywordTaxHTField>
    <TaxCatchAll xmlns="a0e9d492-aae1-42ec-9904-4fd688908c79"/>
    <Date_x0020_Due xmlns="a0e9d492-aae1-42ec-9904-4fd688908c79" xsi:nil="true"/>
    <PublishingExpirationDate xmlns="http://schemas.microsoft.com/sharepoint/v3" xsi:nil="true"/>
    <PublishingStartDate xmlns="http://schemas.microsoft.com/sharepoint/v3" xsi:nil="true"/>
    <HideMe xmlns="a0e9d492-aae1-42ec-9904-4fd688908c79">false</HideMe>
  </documentManagement>
</p:properties>
</file>

<file path=customXml/itemProps1.xml><?xml version="1.0" encoding="utf-8"?>
<ds:datastoreItem xmlns:ds="http://schemas.openxmlformats.org/officeDocument/2006/customXml" ds:itemID="{4A059D0D-D1C8-42F1-AD61-866A9457C8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F5DBE9-F960-4D1E-852D-9FD68A42386D}"/>
</file>

<file path=customXml/itemProps3.xml><?xml version="1.0" encoding="utf-8"?>
<ds:datastoreItem xmlns:ds="http://schemas.openxmlformats.org/officeDocument/2006/customXml" ds:itemID="{8D49F46F-A98E-42BE-8BCE-641943ED0AF7}">
  <ds:schemaRefs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c41a6d8-f380-4b25-8266-40fd55739ea6"/>
    <ds:schemaRef ds:uri="http://schemas.microsoft.com/office/2006/documentManagement/types"/>
    <ds:schemaRef ds:uri="358ffdc4-ddff-4a1a-b3e3-43baa810e0b1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86654</TotalTime>
  <Words>246</Words>
  <Application>Microsoft Office PowerPoint</Application>
  <PresentationFormat>Widescreen</PresentationFormat>
  <Paragraphs>27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Courier New</vt:lpstr>
      <vt:lpstr>Trebuchet MS</vt:lpstr>
      <vt:lpstr>1_Default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Vancouver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Greeenst City and Financial Tools</dc:title>
  <dc:creator>cctsd</dc:creator>
  <cp:lastModifiedBy>Karen J Apple</cp:lastModifiedBy>
  <cp:revision>1312</cp:revision>
  <cp:lastPrinted>2022-01-07T16:07:04Z</cp:lastPrinted>
  <dcterms:created xsi:type="dcterms:W3CDTF">2008-03-26T19:27:13Z</dcterms:created>
  <dcterms:modified xsi:type="dcterms:W3CDTF">2022-03-03T21:41:50Z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0x0101007C8251BA06842D4EAB9D9C84F4C2F6A2</vt:lpwstr>
  </property>
</Properties>
</file>