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91" r:id="rId4"/>
    <p:sldMasterId id="2147484299" r:id="rId5"/>
    <p:sldMasterId id="2147484314" r:id="rId6"/>
  </p:sldMasterIdLst>
  <p:notesMasterIdLst>
    <p:notesMasterId r:id="rId47"/>
  </p:notesMasterIdLst>
  <p:handoutMasterIdLst>
    <p:handoutMasterId r:id="rId48"/>
  </p:handoutMasterIdLst>
  <p:sldIdLst>
    <p:sldId id="3121"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3120" r:id="rId23"/>
    <p:sldId id="3123" r:id="rId24"/>
    <p:sldId id="3126" r:id="rId25"/>
    <p:sldId id="3122" r:id="rId26"/>
    <p:sldId id="3118" r:id="rId27"/>
    <p:sldId id="3117" r:id="rId28"/>
    <p:sldId id="3114" r:id="rId29"/>
    <p:sldId id="3145" r:id="rId30"/>
    <p:sldId id="3125" r:id="rId31"/>
    <p:sldId id="3124" r:id="rId32"/>
    <p:sldId id="3131" r:id="rId33"/>
    <p:sldId id="3132" r:id="rId34"/>
    <p:sldId id="3133" r:id="rId35"/>
    <p:sldId id="3134" r:id="rId36"/>
    <p:sldId id="3135" r:id="rId37"/>
    <p:sldId id="3136" r:id="rId38"/>
    <p:sldId id="3137" r:id="rId39"/>
    <p:sldId id="3138" r:id="rId40"/>
    <p:sldId id="3139" r:id="rId41"/>
    <p:sldId id="3140" r:id="rId42"/>
    <p:sldId id="3141" r:id="rId43"/>
    <p:sldId id="3142" r:id="rId44"/>
    <p:sldId id="3143" r:id="rId45"/>
    <p:sldId id="3130" r:id="rId46"/>
  </p:sldIdLst>
  <p:sldSz cx="12192000" cy="6858000"/>
  <p:notesSz cx="7013575" cy="9299575"/>
  <p:defaultTextStyle>
    <a:defPPr>
      <a:defRPr lang="en-US"/>
    </a:defPPr>
    <a:lvl1pPr algn="ctr" rtl="0" fontAlgn="base">
      <a:spcBef>
        <a:spcPct val="50000"/>
      </a:spcBef>
      <a:spcAft>
        <a:spcPct val="0"/>
      </a:spcAft>
      <a:defRPr b="1" kern="1200">
        <a:solidFill>
          <a:schemeClr val="tx1"/>
        </a:solidFill>
        <a:latin typeface="Arial" charset="0"/>
        <a:ea typeface="+mn-ea"/>
        <a:cs typeface="+mn-cs"/>
      </a:defRPr>
    </a:lvl1pPr>
    <a:lvl2pPr marL="457200" algn="ctr" rtl="0" fontAlgn="base">
      <a:spcBef>
        <a:spcPct val="50000"/>
      </a:spcBef>
      <a:spcAft>
        <a:spcPct val="0"/>
      </a:spcAft>
      <a:defRPr b="1" kern="1200">
        <a:solidFill>
          <a:schemeClr val="tx1"/>
        </a:solidFill>
        <a:latin typeface="Arial" charset="0"/>
        <a:ea typeface="+mn-ea"/>
        <a:cs typeface="+mn-cs"/>
      </a:defRPr>
    </a:lvl2pPr>
    <a:lvl3pPr marL="914400" algn="ctr" rtl="0" fontAlgn="base">
      <a:spcBef>
        <a:spcPct val="50000"/>
      </a:spcBef>
      <a:spcAft>
        <a:spcPct val="0"/>
      </a:spcAft>
      <a:defRPr b="1" kern="1200">
        <a:solidFill>
          <a:schemeClr val="tx1"/>
        </a:solidFill>
        <a:latin typeface="Arial" charset="0"/>
        <a:ea typeface="+mn-ea"/>
        <a:cs typeface="+mn-cs"/>
      </a:defRPr>
    </a:lvl3pPr>
    <a:lvl4pPr marL="1371600" algn="ctr" rtl="0" fontAlgn="base">
      <a:spcBef>
        <a:spcPct val="50000"/>
      </a:spcBef>
      <a:spcAft>
        <a:spcPct val="0"/>
      </a:spcAft>
      <a:defRPr b="1" kern="1200">
        <a:solidFill>
          <a:schemeClr val="tx1"/>
        </a:solidFill>
        <a:latin typeface="Arial" charset="0"/>
        <a:ea typeface="+mn-ea"/>
        <a:cs typeface="+mn-cs"/>
      </a:defRPr>
    </a:lvl4pPr>
    <a:lvl5pPr marL="1828800" algn="ctr" rtl="0" fontAlgn="base">
      <a:spcBef>
        <a:spcPct val="5000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Moscovich" initials="RM" lastIdx="3" clrIdx="0"/>
  <p:cmAuthor id="1" name="Karen J Apple" initials="KJA" lastIdx="1" clrIdx="1">
    <p:extLst>
      <p:ext uri="{19B8F6BF-5375-455C-9EA6-DF929625EA0E}">
        <p15:presenceInfo xmlns:p15="http://schemas.microsoft.com/office/powerpoint/2012/main" userId="S::049502@one.phoenix.gov::51aca461-6596-40cb-a140-3326ce9c95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FBB"/>
    <a:srgbClr val="2789C9"/>
    <a:srgbClr val="F5FFEF"/>
    <a:srgbClr val="7ED957"/>
    <a:srgbClr val="96E077"/>
    <a:srgbClr val="003860"/>
    <a:srgbClr val="0070C0"/>
    <a:srgbClr val="009BC9"/>
    <a:srgbClr val="FF993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9" autoAdjust="0"/>
    <p:restoredTop sz="93387" autoAdjust="0"/>
  </p:normalViewPr>
  <p:slideViewPr>
    <p:cSldViewPr snapToGrid="0">
      <p:cViewPr varScale="1">
        <p:scale>
          <a:sx n="96" d="100"/>
          <a:sy n="96" d="100"/>
        </p:scale>
        <p:origin x="84" y="23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25" d="100"/>
          <a:sy n="25" d="100"/>
        </p:scale>
        <p:origin x="4224" y="1764"/>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332322-91C7-4379-A443-12BB457ED13E}" type="doc">
      <dgm:prSet loTypeId="urn:microsoft.com/office/officeart/2005/8/layout/hProcess11" loCatId="process" qsTypeId="urn:microsoft.com/office/officeart/2005/8/quickstyle/simple1" qsCatId="simple" csTypeId="urn:microsoft.com/office/officeart/2005/8/colors/accent1_2" csCatId="accent1" phldr="1"/>
      <dgm:spPr/>
    </dgm:pt>
    <dgm:pt modelId="{B25FAA2C-C9E4-4665-B5B7-CE68DB71ECC6}">
      <dgm:prSet phldrT="[Text]" custT="1"/>
      <dgm:spPr/>
      <dgm:t>
        <a:bodyPr/>
        <a:lstStyle/>
        <a:p>
          <a:endParaRPr lang="en-US" sz="2400" dirty="0"/>
        </a:p>
      </dgm:t>
    </dgm:pt>
    <dgm:pt modelId="{0D59DF25-B49F-4C9B-B533-D004DCB43822}" type="parTrans" cxnId="{D468C801-7322-43AC-BAE6-C1278A0AA317}">
      <dgm:prSet/>
      <dgm:spPr/>
      <dgm:t>
        <a:bodyPr/>
        <a:lstStyle/>
        <a:p>
          <a:endParaRPr lang="en-US"/>
        </a:p>
      </dgm:t>
    </dgm:pt>
    <dgm:pt modelId="{F633FCBE-06E3-4682-870A-420691F3A856}" type="sibTrans" cxnId="{D468C801-7322-43AC-BAE6-C1278A0AA317}">
      <dgm:prSet/>
      <dgm:spPr/>
      <dgm:t>
        <a:bodyPr/>
        <a:lstStyle/>
        <a:p>
          <a:endParaRPr lang="en-US"/>
        </a:p>
      </dgm:t>
    </dgm:pt>
    <dgm:pt modelId="{E2B9161F-5ED0-417D-B530-E1439BDE0436}">
      <dgm:prSet phldrT="[Text]" custT="1"/>
      <dgm:spPr/>
      <dgm:t>
        <a:bodyPr/>
        <a:lstStyle/>
        <a:p>
          <a:endParaRPr lang="en-US" sz="2400" dirty="0"/>
        </a:p>
      </dgm:t>
    </dgm:pt>
    <dgm:pt modelId="{72496BBE-93CD-4C6C-B9D3-CE5DEB9451F2}" type="parTrans" cxnId="{C61AC4F4-E030-4BDA-AA18-EF6EFE30CD7B}">
      <dgm:prSet/>
      <dgm:spPr/>
      <dgm:t>
        <a:bodyPr/>
        <a:lstStyle/>
        <a:p>
          <a:endParaRPr lang="en-US"/>
        </a:p>
      </dgm:t>
    </dgm:pt>
    <dgm:pt modelId="{432AB36B-1663-4F83-AC97-B919E0ADDD04}" type="sibTrans" cxnId="{C61AC4F4-E030-4BDA-AA18-EF6EFE30CD7B}">
      <dgm:prSet/>
      <dgm:spPr/>
      <dgm:t>
        <a:bodyPr/>
        <a:lstStyle/>
        <a:p>
          <a:endParaRPr lang="en-US"/>
        </a:p>
      </dgm:t>
    </dgm:pt>
    <dgm:pt modelId="{5D41160F-32B6-4518-9340-500A0E8FBDE3}">
      <dgm:prSet phldrT="[Text]" custT="1"/>
      <dgm:spPr/>
      <dgm:t>
        <a:bodyPr/>
        <a:lstStyle/>
        <a:p>
          <a:endParaRPr lang="en-US" sz="2400" dirty="0"/>
        </a:p>
      </dgm:t>
    </dgm:pt>
    <dgm:pt modelId="{95BF93ED-AA91-4283-95EF-9093C77A7C3E}" type="parTrans" cxnId="{44B70DEF-E51E-4B91-B0E3-2BAAEB6680D0}">
      <dgm:prSet/>
      <dgm:spPr/>
      <dgm:t>
        <a:bodyPr/>
        <a:lstStyle/>
        <a:p>
          <a:endParaRPr lang="en-US"/>
        </a:p>
      </dgm:t>
    </dgm:pt>
    <dgm:pt modelId="{85DEE382-E925-4C67-AA74-6ED57C641473}" type="sibTrans" cxnId="{44B70DEF-E51E-4B91-B0E3-2BAAEB6680D0}">
      <dgm:prSet/>
      <dgm:spPr/>
      <dgm:t>
        <a:bodyPr/>
        <a:lstStyle/>
        <a:p>
          <a:endParaRPr lang="en-US"/>
        </a:p>
      </dgm:t>
    </dgm:pt>
    <dgm:pt modelId="{B2F03E33-2F2C-4C87-9D12-E3DA1A23B325}">
      <dgm:prSet phldrT="[Text]" custT="1"/>
      <dgm:spPr/>
      <dgm:t>
        <a:bodyPr/>
        <a:lstStyle/>
        <a:p>
          <a:endParaRPr lang="en-US" sz="2400" dirty="0"/>
        </a:p>
      </dgm:t>
    </dgm:pt>
    <dgm:pt modelId="{6E52C3D2-1D57-4657-99EB-B8029C9F788F}" type="sibTrans" cxnId="{109BF02B-BFEF-4DC9-AE8B-3B80956F5DE5}">
      <dgm:prSet/>
      <dgm:spPr/>
      <dgm:t>
        <a:bodyPr/>
        <a:lstStyle/>
        <a:p>
          <a:endParaRPr lang="en-US"/>
        </a:p>
      </dgm:t>
    </dgm:pt>
    <dgm:pt modelId="{8D415B54-2B2D-45B5-A8CC-A2DF8ADA1B77}" type="parTrans" cxnId="{109BF02B-BFEF-4DC9-AE8B-3B80956F5DE5}">
      <dgm:prSet/>
      <dgm:spPr/>
      <dgm:t>
        <a:bodyPr/>
        <a:lstStyle/>
        <a:p>
          <a:endParaRPr lang="en-US"/>
        </a:p>
      </dgm:t>
    </dgm:pt>
    <dgm:pt modelId="{684D590E-93C3-417E-ADAF-C0E9CBC3B1A3}" type="pres">
      <dgm:prSet presAssocID="{58332322-91C7-4379-A443-12BB457ED13E}" presName="Name0" presStyleCnt="0">
        <dgm:presLayoutVars>
          <dgm:dir/>
          <dgm:resizeHandles val="exact"/>
        </dgm:presLayoutVars>
      </dgm:prSet>
      <dgm:spPr/>
    </dgm:pt>
    <dgm:pt modelId="{72EBF028-AE48-4CD4-962F-993A080CAF3A}" type="pres">
      <dgm:prSet presAssocID="{58332322-91C7-4379-A443-12BB457ED13E}" presName="arrow" presStyleLbl="bgShp" presStyleIdx="0" presStyleCnt="1"/>
      <dgm:spPr>
        <a:solidFill>
          <a:srgbClr val="2789C9"/>
        </a:solidFill>
      </dgm:spPr>
    </dgm:pt>
    <dgm:pt modelId="{C6D3C4A3-8F8E-4C28-9035-385E46DC3A7A}" type="pres">
      <dgm:prSet presAssocID="{58332322-91C7-4379-A443-12BB457ED13E}" presName="points" presStyleCnt="0"/>
      <dgm:spPr/>
    </dgm:pt>
    <dgm:pt modelId="{CF60DCB3-F7CD-426C-B28A-53346AB47FD6}" type="pres">
      <dgm:prSet presAssocID="{B25FAA2C-C9E4-4665-B5B7-CE68DB71ECC6}" presName="compositeA" presStyleCnt="0"/>
      <dgm:spPr/>
    </dgm:pt>
    <dgm:pt modelId="{5ED76179-C3E8-463E-A033-AC3333E7A8D7}" type="pres">
      <dgm:prSet presAssocID="{B25FAA2C-C9E4-4665-B5B7-CE68DB71ECC6}" presName="textA" presStyleLbl="revTx" presStyleIdx="0" presStyleCnt="4" custScaleX="511024">
        <dgm:presLayoutVars>
          <dgm:bulletEnabled val="1"/>
        </dgm:presLayoutVars>
      </dgm:prSet>
      <dgm:spPr/>
    </dgm:pt>
    <dgm:pt modelId="{033794A2-ACBF-499B-ABC1-4953677BF204}" type="pres">
      <dgm:prSet presAssocID="{B25FAA2C-C9E4-4665-B5B7-CE68DB71ECC6}" presName="circleA" presStyleLbl="node1" presStyleIdx="0" presStyleCnt="4"/>
      <dgm:spPr>
        <a:solidFill>
          <a:srgbClr val="CBEFBB"/>
        </a:solidFill>
      </dgm:spPr>
    </dgm:pt>
    <dgm:pt modelId="{C86586F9-1432-4CA1-BF3F-3B5BD4905D50}" type="pres">
      <dgm:prSet presAssocID="{B25FAA2C-C9E4-4665-B5B7-CE68DB71ECC6}" presName="spaceA" presStyleCnt="0"/>
      <dgm:spPr/>
    </dgm:pt>
    <dgm:pt modelId="{D9A45850-93D8-4277-9395-6044B7A926ED}" type="pres">
      <dgm:prSet presAssocID="{F633FCBE-06E3-4682-870A-420691F3A856}" presName="space" presStyleCnt="0"/>
      <dgm:spPr/>
    </dgm:pt>
    <dgm:pt modelId="{713747A1-90BE-48C7-96F0-B9B7989C713B}" type="pres">
      <dgm:prSet presAssocID="{B2F03E33-2F2C-4C87-9D12-E3DA1A23B325}" presName="compositeB" presStyleCnt="0"/>
      <dgm:spPr/>
    </dgm:pt>
    <dgm:pt modelId="{242B1494-FA81-4A38-BEA8-7DA93E40B4B5}" type="pres">
      <dgm:prSet presAssocID="{B2F03E33-2F2C-4C87-9D12-E3DA1A23B325}" presName="textB" presStyleLbl="revTx" presStyleIdx="1" presStyleCnt="4" custScaleX="494488" custLinFactNeighborX="-3781" custLinFactNeighborY="-15095">
        <dgm:presLayoutVars>
          <dgm:bulletEnabled val="1"/>
        </dgm:presLayoutVars>
      </dgm:prSet>
      <dgm:spPr/>
    </dgm:pt>
    <dgm:pt modelId="{727DBF45-6295-4060-B2FA-48602FEF7FD4}" type="pres">
      <dgm:prSet presAssocID="{B2F03E33-2F2C-4C87-9D12-E3DA1A23B325}" presName="circleB" presStyleLbl="node1" presStyleIdx="1" presStyleCnt="4"/>
      <dgm:spPr>
        <a:solidFill>
          <a:srgbClr val="CBEFBB"/>
        </a:solidFill>
      </dgm:spPr>
    </dgm:pt>
    <dgm:pt modelId="{3E705EED-6800-4978-B5D3-7A411E7CC03A}" type="pres">
      <dgm:prSet presAssocID="{B2F03E33-2F2C-4C87-9D12-E3DA1A23B325}" presName="spaceB" presStyleCnt="0"/>
      <dgm:spPr/>
    </dgm:pt>
    <dgm:pt modelId="{5021D13A-A596-479D-9785-95C490D5AEBB}" type="pres">
      <dgm:prSet presAssocID="{6E52C3D2-1D57-4657-99EB-B8029C9F788F}" presName="space" presStyleCnt="0"/>
      <dgm:spPr/>
    </dgm:pt>
    <dgm:pt modelId="{C29475ED-8739-4DAC-9437-3CB1FBDA8F89}" type="pres">
      <dgm:prSet presAssocID="{E2B9161F-5ED0-417D-B530-E1439BDE0436}" presName="compositeA" presStyleCnt="0"/>
      <dgm:spPr/>
    </dgm:pt>
    <dgm:pt modelId="{CCE6BF02-1489-459D-8EF0-94E4CE921689}" type="pres">
      <dgm:prSet presAssocID="{E2B9161F-5ED0-417D-B530-E1439BDE0436}" presName="textA" presStyleLbl="revTx" presStyleIdx="2" presStyleCnt="4" custScaleX="621327">
        <dgm:presLayoutVars>
          <dgm:bulletEnabled val="1"/>
        </dgm:presLayoutVars>
      </dgm:prSet>
      <dgm:spPr/>
    </dgm:pt>
    <dgm:pt modelId="{3168D952-AC84-4897-B8A3-B31328218CF9}" type="pres">
      <dgm:prSet presAssocID="{E2B9161F-5ED0-417D-B530-E1439BDE0436}" presName="circleA" presStyleLbl="node1" presStyleIdx="2" presStyleCnt="4"/>
      <dgm:spPr>
        <a:solidFill>
          <a:srgbClr val="CBEFBB"/>
        </a:solidFill>
      </dgm:spPr>
    </dgm:pt>
    <dgm:pt modelId="{27A5D19E-A59C-4378-A68E-821EA363FFAB}" type="pres">
      <dgm:prSet presAssocID="{E2B9161F-5ED0-417D-B530-E1439BDE0436}" presName="spaceA" presStyleCnt="0"/>
      <dgm:spPr/>
    </dgm:pt>
    <dgm:pt modelId="{A3E16192-93C0-431A-82EC-61ECC9F619FC}" type="pres">
      <dgm:prSet presAssocID="{432AB36B-1663-4F83-AC97-B919E0ADDD04}" presName="space" presStyleCnt="0"/>
      <dgm:spPr/>
    </dgm:pt>
    <dgm:pt modelId="{6A44F45E-5FF4-46B3-BF58-D46746542C40}" type="pres">
      <dgm:prSet presAssocID="{5D41160F-32B6-4518-9340-500A0E8FBDE3}" presName="compositeB" presStyleCnt="0"/>
      <dgm:spPr/>
    </dgm:pt>
    <dgm:pt modelId="{A7D0C1AF-7AE9-44E4-B174-001ABB15B7B1}" type="pres">
      <dgm:prSet presAssocID="{5D41160F-32B6-4518-9340-500A0E8FBDE3}" presName="textB" presStyleLbl="revTx" presStyleIdx="3" presStyleCnt="4" custScaleX="295419">
        <dgm:presLayoutVars>
          <dgm:bulletEnabled val="1"/>
        </dgm:presLayoutVars>
      </dgm:prSet>
      <dgm:spPr/>
    </dgm:pt>
    <dgm:pt modelId="{8E5DD897-5119-4B1A-9053-2B819AE9E3D6}" type="pres">
      <dgm:prSet presAssocID="{5D41160F-32B6-4518-9340-500A0E8FBDE3}" presName="circleB" presStyleLbl="node1" presStyleIdx="3" presStyleCnt="4"/>
      <dgm:spPr>
        <a:solidFill>
          <a:srgbClr val="CBEFBB"/>
        </a:solidFill>
      </dgm:spPr>
    </dgm:pt>
    <dgm:pt modelId="{B7DBD027-4E04-4500-9418-65AFA108A10F}" type="pres">
      <dgm:prSet presAssocID="{5D41160F-32B6-4518-9340-500A0E8FBDE3}" presName="spaceB" presStyleCnt="0"/>
      <dgm:spPr/>
    </dgm:pt>
  </dgm:ptLst>
  <dgm:cxnLst>
    <dgm:cxn modelId="{D468C801-7322-43AC-BAE6-C1278A0AA317}" srcId="{58332322-91C7-4379-A443-12BB457ED13E}" destId="{B25FAA2C-C9E4-4665-B5B7-CE68DB71ECC6}" srcOrd="0" destOrd="0" parTransId="{0D59DF25-B49F-4C9B-B533-D004DCB43822}" sibTransId="{F633FCBE-06E3-4682-870A-420691F3A856}"/>
    <dgm:cxn modelId="{109BF02B-BFEF-4DC9-AE8B-3B80956F5DE5}" srcId="{58332322-91C7-4379-A443-12BB457ED13E}" destId="{B2F03E33-2F2C-4C87-9D12-E3DA1A23B325}" srcOrd="1" destOrd="0" parTransId="{8D415B54-2B2D-45B5-A8CC-A2DF8ADA1B77}" sibTransId="{6E52C3D2-1D57-4657-99EB-B8029C9F788F}"/>
    <dgm:cxn modelId="{66DC6A49-34ED-45CB-B4B3-4B47363A784D}" type="presOf" srcId="{58332322-91C7-4379-A443-12BB457ED13E}" destId="{684D590E-93C3-417E-ADAF-C0E9CBC3B1A3}" srcOrd="0" destOrd="0" presId="urn:microsoft.com/office/officeart/2005/8/layout/hProcess11"/>
    <dgm:cxn modelId="{4FE26D69-C961-42A1-AE3D-D6D237730E25}" type="presOf" srcId="{5D41160F-32B6-4518-9340-500A0E8FBDE3}" destId="{A7D0C1AF-7AE9-44E4-B174-001ABB15B7B1}" srcOrd="0" destOrd="0" presId="urn:microsoft.com/office/officeart/2005/8/layout/hProcess11"/>
    <dgm:cxn modelId="{A5DB639F-A887-4943-A7C7-1317F732D8C7}" type="presOf" srcId="{E2B9161F-5ED0-417D-B530-E1439BDE0436}" destId="{CCE6BF02-1489-459D-8EF0-94E4CE921689}" srcOrd="0" destOrd="0" presId="urn:microsoft.com/office/officeart/2005/8/layout/hProcess11"/>
    <dgm:cxn modelId="{8C95E7A3-86F2-4493-B33F-B5D68F47473D}" type="presOf" srcId="{B25FAA2C-C9E4-4665-B5B7-CE68DB71ECC6}" destId="{5ED76179-C3E8-463E-A033-AC3333E7A8D7}" srcOrd="0" destOrd="0" presId="urn:microsoft.com/office/officeart/2005/8/layout/hProcess11"/>
    <dgm:cxn modelId="{443BB5E2-20BC-4F3E-A0B5-94EA8073D2CC}" type="presOf" srcId="{B2F03E33-2F2C-4C87-9D12-E3DA1A23B325}" destId="{242B1494-FA81-4A38-BEA8-7DA93E40B4B5}" srcOrd="0" destOrd="0" presId="urn:microsoft.com/office/officeart/2005/8/layout/hProcess11"/>
    <dgm:cxn modelId="{44B70DEF-E51E-4B91-B0E3-2BAAEB6680D0}" srcId="{58332322-91C7-4379-A443-12BB457ED13E}" destId="{5D41160F-32B6-4518-9340-500A0E8FBDE3}" srcOrd="3" destOrd="0" parTransId="{95BF93ED-AA91-4283-95EF-9093C77A7C3E}" sibTransId="{85DEE382-E925-4C67-AA74-6ED57C641473}"/>
    <dgm:cxn modelId="{C61AC4F4-E030-4BDA-AA18-EF6EFE30CD7B}" srcId="{58332322-91C7-4379-A443-12BB457ED13E}" destId="{E2B9161F-5ED0-417D-B530-E1439BDE0436}" srcOrd="2" destOrd="0" parTransId="{72496BBE-93CD-4C6C-B9D3-CE5DEB9451F2}" sibTransId="{432AB36B-1663-4F83-AC97-B919E0ADDD04}"/>
    <dgm:cxn modelId="{57374C32-D4D5-479C-BA00-E035CB438A65}" type="presParOf" srcId="{684D590E-93C3-417E-ADAF-C0E9CBC3B1A3}" destId="{72EBF028-AE48-4CD4-962F-993A080CAF3A}" srcOrd="0" destOrd="0" presId="urn:microsoft.com/office/officeart/2005/8/layout/hProcess11"/>
    <dgm:cxn modelId="{3AA0E663-9397-4FF2-9F23-32660B6D7C6A}" type="presParOf" srcId="{684D590E-93C3-417E-ADAF-C0E9CBC3B1A3}" destId="{C6D3C4A3-8F8E-4C28-9035-385E46DC3A7A}" srcOrd="1" destOrd="0" presId="urn:microsoft.com/office/officeart/2005/8/layout/hProcess11"/>
    <dgm:cxn modelId="{9D9C2679-A1FA-4B02-BEAC-D9B667FA4143}" type="presParOf" srcId="{C6D3C4A3-8F8E-4C28-9035-385E46DC3A7A}" destId="{CF60DCB3-F7CD-426C-B28A-53346AB47FD6}" srcOrd="0" destOrd="0" presId="urn:microsoft.com/office/officeart/2005/8/layout/hProcess11"/>
    <dgm:cxn modelId="{900E857E-A3C0-4597-B5AB-EC47616BA7A0}" type="presParOf" srcId="{CF60DCB3-F7CD-426C-B28A-53346AB47FD6}" destId="{5ED76179-C3E8-463E-A033-AC3333E7A8D7}" srcOrd="0" destOrd="0" presId="urn:microsoft.com/office/officeart/2005/8/layout/hProcess11"/>
    <dgm:cxn modelId="{53B19533-CBBF-4ED0-B05D-1522AC9155F7}" type="presParOf" srcId="{CF60DCB3-F7CD-426C-B28A-53346AB47FD6}" destId="{033794A2-ACBF-499B-ABC1-4953677BF204}" srcOrd="1" destOrd="0" presId="urn:microsoft.com/office/officeart/2005/8/layout/hProcess11"/>
    <dgm:cxn modelId="{9E302F28-BD9D-481C-8E1A-A15ACE7D31C1}" type="presParOf" srcId="{CF60DCB3-F7CD-426C-B28A-53346AB47FD6}" destId="{C86586F9-1432-4CA1-BF3F-3B5BD4905D50}" srcOrd="2" destOrd="0" presId="urn:microsoft.com/office/officeart/2005/8/layout/hProcess11"/>
    <dgm:cxn modelId="{8C6E54A1-B6E5-4320-BF68-193D5F4110D2}" type="presParOf" srcId="{C6D3C4A3-8F8E-4C28-9035-385E46DC3A7A}" destId="{D9A45850-93D8-4277-9395-6044B7A926ED}" srcOrd="1" destOrd="0" presId="urn:microsoft.com/office/officeart/2005/8/layout/hProcess11"/>
    <dgm:cxn modelId="{09DE2A8B-6C5E-4324-96DE-FC3980FC1BAC}" type="presParOf" srcId="{C6D3C4A3-8F8E-4C28-9035-385E46DC3A7A}" destId="{713747A1-90BE-48C7-96F0-B9B7989C713B}" srcOrd="2" destOrd="0" presId="urn:microsoft.com/office/officeart/2005/8/layout/hProcess11"/>
    <dgm:cxn modelId="{896DEC8A-43C5-4767-9D85-BE4CE932AA62}" type="presParOf" srcId="{713747A1-90BE-48C7-96F0-B9B7989C713B}" destId="{242B1494-FA81-4A38-BEA8-7DA93E40B4B5}" srcOrd="0" destOrd="0" presId="urn:microsoft.com/office/officeart/2005/8/layout/hProcess11"/>
    <dgm:cxn modelId="{5BEB70C2-2C3C-45C3-9C78-879A9D0B4057}" type="presParOf" srcId="{713747A1-90BE-48C7-96F0-B9B7989C713B}" destId="{727DBF45-6295-4060-B2FA-48602FEF7FD4}" srcOrd="1" destOrd="0" presId="urn:microsoft.com/office/officeart/2005/8/layout/hProcess11"/>
    <dgm:cxn modelId="{690C0D67-1DF1-4BF0-A646-9FCA713AF521}" type="presParOf" srcId="{713747A1-90BE-48C7-96F0-B9B7989C713B}" destId="{3E705EED-6800-4978-B5D3-7A411E7CC03A}" srcOrd="2" destOrd="0" presId="urn:microsoft.com/office/officeart/2005/8/layout/hProcess11"/>
    <dgm:cxn modelId="{3A031083-5426-4A5D-80B5-E9AB0C0D2360}" type="presParOf" srcId="{C6D3C4A3-8F8E-4C28-9035-385E46DC3A7A}" destId="{5021D13A-A596-479D-9785-95C490D5AEBB}" srcOrd="3" destOrd="0" presId="urn:microsoft.com/office/officeart/2005/8/layout/hProcess11"/>
    <dgm:cxn modelId="{6859BBD3-A130-40C4-92B9-5BF23D05B2B9}" type="presParOf" srcId="{C6D3C4A3-8F8E-4C28-9035-385E46DC3A7A}" destId="{C29475ED-8739-4DAC-9437-3CB1FBDA8F89}" srcOrd="4" destOrd="0" presId="urn:microsoft.com/office/officeart/2005/8/layout/hProcess11"/>
    <dgm:cxn modelId="{BCFA1A4C-D799-44CE-825E-8D507E139A55}" type="presParOf" srcId="{C29475ED-8739-4DAC-9437-3CB1FBDA8F89}" destId="{CCE6BF02-1489-459D-8EF0-94E4CE921689}" srcOrd="0" destOrd="0" presId="urn:microsoft.com/office/officeart/2005/8/layout/hProcess11"/>
    <dgm:cxn modelId="{DA5C4235-B006-4C3C-8328-4DDCBFF3F7E6}" type="presParOf" srcId="{C29475ED-8739-4DAC-9437-3CB1FBDA8F89}" destId="{3168D952-AC84-4897-B8A3-B31328218CF9}" srcOrd="1" destOrd="0" presId="urn:microsoft.com/office/officeart/2005/8/layout/hProcess11"/>
    <dgm:cxn modelId="{2B6AB175-09C1-48AA-87D6-AD1A4C3FE43C}" type="presParOf" srcId="{C29475ED-8739-4DAC-9437-3CB1FBDA8F89}" destId="{27A5D19E-A59C-4378-A68E-821EA363FFAB}" srcOrd="2" destOrd="0" presId="urn:microsoft.com/office/officeart/2005/8/layout/hProcess11"/>
    <dgm:cxn modelId="{FE6C4D57-6876-4E8A-849B-F1BCB67E43CF}" type="presParOf" srcId="{C6D3C4A3-8F8E-4C28-9035-385E46DC3A7A}" destId="{A3E16192-93C0-431A-82EC-61ECC9F619FC}" srcOrd="5" destOrd="0" presId="urn:microsoft.com/office/officeart/2005/8/layout/hProcess11"/>
    <dgm:cxn modelId="{63D0BC2F-F0A4-47FB-ACFC-F361A2EE9AAA}" type="presParOf" srcId="{C6D3C4A3-8F8E-4C28-9035-385E46DC3A7A}" destId="{6A44F45E-5FF4-46B3-BF58-D46746542C40}" srcOrd="6" destOrd="0" presId="urn:microsoft.com/office/officeart/2005/8/layout/hProcess11"/>
    <dgm:cxn modelId="{E24ABEFF-6D46-498C-B375-9FDA879F24AF}" type="presParOf" srcId="{6A44F45E-5FF4-46B3-BF58-D46746542C40}" destId="{A7D0C1AF-7AE9-44E4-B174-001ABB15B7B1}" srcOrd="0" destOrd="0" presId="urn:microsoft.com/office/officeart/2005/8/layout/hProcess11"/>
    <dgm:cxn modelId="{2A67CBF2-3C5A-4D78-A6EC-2153DE5777AA}" type="presParOf" srcId="{6A44F45E-5FF4-46B3-BF58-D46746542C40}" destId="{8E5DD897-5119-4B1A-9053-2B819AE9E3D6}" srcOrd="1" destOrd="0" presId="urn:microsoft.com/office/officeart/2005/8/layout/hProcess11"/>
    <dgm:cxn modelId="{8CFFA82B-E7BB-46D8-94AC-DCFDB5D3C44C}" type="presParOf" srcId="{6A44F45E-5FF4-46B3-BF58-D46746542C40}" destId="{B7DBD027-4E04-4500-9418-65AFA108A10F}"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BF028-AE48-4CD4-962F-993A080CAF3A}">
      <dsp:nvSpPr>
        <dsp:cNvPr id="0" name=""/>
        <dsp:cNvSpPr/>
      </dsp:nvSpPr>
      <dsp:spPr>
        <a:xfrm>
          <a:off x="0" y="1625600"/>
          <a:ext cx="11841624" cy="2167466"/>
        </a:xfrm>
        <a:prstGeom prst="notchedRightArrow">
          <a:avLst/>
        </a:prstGeom>
        <a:solidFill>
          <a:srgbClr val="2789C9"/>
        </a:solidFill>
        <a:ln>
          <a:noFill/>
        </a:ln>
        <a:effectLst/>
      </dsp:spPr>
      <dsp:style>
        <a:lnRef idx="0">
          <a:scrgbClr r="0" g="0" b="0"/>
        </a:lnRef>
        <a:fillRef idx="1">
          <a:scrgbClr r="0" g="0" b="0"/>
        </a:fillRef>
        <a:effectRef idx="0">
          <a:scrgbClr r="0" g="0" b="0"/>
        </a:effectRef>
        <a:fontRef idx="minor"/>
      </dsp:style>
    </dsp:sp>
    <dsp:sp modelId="{5ED76179-C3E8-463E-A033-AC3333E7A8D7}">
      <dsp:nvSpPr>
        <dsp:cNvPr id="0" name=""/>
        <dsp:cNvSpPr/>
      </dsp:nvSpPr>
      <dsp:spPr>
        <a:xfrm>
          <a:off x="4608" y="0"/>
          <a:ext cx="2808871"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endParaRPr lang="en-US" sz="2400" kern="1200" dirty="0"/>
        </a:p>
      </dsp:txBody>
      <dsp:txXfrm>
        <a:off x="4608" y="0"/>
        <a:ext cx="2808871" cy="2167466"/>
      </dsp:txXfrm>
    </dsp:sp>
    <dsp:sp modelId="{033794A2-ACBF-499B-ABC1-4953677BF204}">
      <dsp:nvSpPr>
        <dsp:cNvPr id="0" name=""/>
        <dsp:cNvSpPr/>
      </dsp:nvSpPr>
      <dsp:spPr>
        <a:xfrm>
          <a:off x="1138110" y="2438400"/>
          <a:ext cx="541866" cy="541866"/>
        </a:xfrm>
        <a:prstGeom prst="ellipse">
          <a:avLst/>
        </a:prstGeom>
        <a:solidFill>
          <a:srgbClr val="CBEF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2B1494-FA81-4A38-BEA8-7DA93E40B4B5}">
      <dsp:nvSpPr>
        <dsp:cNvPr id="0" name=""/>
        <dsp:cNvSpPr/>
      </dsp:nvSpPr>
      <dsp:spPr>
        <a:xfrm>
          <a:off x="2820180" y="2924021"/>
          <a:ext cx="2717980"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endParaRPr lang="en-US" sz="2400" kern="1200" dirty="0"/>
        </a:p>
      </dsp:txBody>
      <dsp:txXfrm>
        <a:off x="2820180" y="2924021"/>
        <a:ext cx="2717980" cy="2167466"/>
      </dsp:txXfrm>
    </dsp:sp>
    <dsp:sp modelId="{727DBF45-6295-4060-B2FA-48602FEF7FD4}">
      <dsp:nvSpPr>
        <dsp:cNvPr id="0" name=""/>
        <dsp:cNvSpPr/>
      </dsp:nvSpPr>
      <dsp:spPr>
        <a:xfrm>
          <a:off x="3929019" y="2438400"/>
          <a:ext cx="541866" cy="541866"/>
        </a:xfrm>
        <a:prstGeom prst="ellipse">
          <a:avLst/>
        </a:prstGeom>
        <a:solidFill>
          <a:srgbClr val="CBEF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E6BF02-1489-459D-8EF0-94E4CE921689}">
      <dsp:nvSpPr>
        <dsp:cNvPr id="0" name=""/>
        <dsp:cNvSpPr/>
      </dsp:nvSpPr>
      <dsp:spPr>
        <a:xfrm>
          <a:off x="5586425" y="0"/>
          <a:ext cx="3415157"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endParaRPr lang="en-US" sz="2400" kern="1200" dirty="0"/>
        </a:p>
      </dsp:txBody>
      <dsp:txXfrm>
        <a:off x="5586425" y="0"/>
        <a:ext cx="3415157" cy="2167466"/>
      </dsp:txXfrm>
    </dsp:sp>
    <dsp:sp modelId="{3168D952-AC84-4897-B8A3-B31328218CF9}">
      <dsp:nvSpPr>
        <dsp:cNvPr id="0" name=""/>
        <dsp:cNvSpPr/>
      </dsp:nvSpPr>
      <dsp:spPr>
        <a:xfrm>
          <a:off x="7023071" y="2438400"/>
          <a:ext cx="541866" cy="541866"/>
        </a:xfrm>
        <a:prstGeom prst="ellipse">
          <a:avLst/>
        </a:prstGeom>
        <a:solidFill>
          <a:srgbClr val="CBEF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D0C1AF-7AE9-44E4-B174-001ABB15B7B1}">
      <dsp:nvSpPr>
        <dsp:cNvPr id="0" name=""/>
        <dsp:cNvSpPr/>
      </dsp:nvSpPr>
      <dsp:spPr>
        <a:xfrm>
          <a:off x="9029066" y="3251200"/>
          <a:ext cx="1623786"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endParaRPr lang="en-US" sz="2400" kern="1200" dirty="0"/>
        </a:p>
      </dsp:txBody>
      <dsp:txXfrm>
        <a:off x="9029066" y="3251200"/>
        <a:ext cx="1623786" cy="2167466"/>
      </dsp:txXfrm>
    </dsp:sp>
    <dsp:sp modelId="{8E5DD897-5119-4B1A-9053-2B819AE9E3D6}">
      <dsp:nvSpPr>
        <dsp:cNvPr id="0" name=""/>
        <dsp:cNvSpPr/>
      </dsp:nvSpPr>
      <dsp:spPr>
        <a:xfrm>
          <a:off x="9570026" y="2438400"/>
          <a:ext cx="541866" cy="541866"/>
        </a:xfrm>
        <a:prstGeom prst="ellipse">
          <a:avLst/>
        </a:prstGeom>
        <a:solidFill>
          <a:srgbClr val="CBEF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1"/>
            <a:ext cx="3039216" cy="464979"/>
          </a:xfrm>
          <a:prstGeom prst="rect">
            <a:avLst/>
          </a:prstGeom>
          <a:noFill/>
          <a:ln w="9525">
            <a:noFill/>
            <a:miter lim="800000"/>
            <a:headEnd/>
            <a:tailEnd/>
          </a:ln>
          <a:effectLst/>
        </p:spPr>
        <p:txBody>
          <a:bodyPr vert="horz" wrap="square" lIns="92804" tIns="46403" rIns="92804" bIns="46403" numCol="1" anchor="t" anchorCtr="0" compatLnSpc="1">
            <a:prstTxWarp prst="textNoShape">
              <a:avLst/>
            </a:prstTxWarp>
          </a:bodyPr>
          <a:lstStyle>
            <a:lvl1pPr algn="l">
              <a:spcBef>
                <a:spcPct val="0"/>
              </a:spcBef>
              <a:defRPr sz="1200" b="0"/>
            </a:lvl1pPr>
          </a:lstStyle>
          <a:p>
            <a:pPr>
              <a:defRPr/>
            </a:pPr>
            <a:endParaRPr lang="en-US"/>
          </a:p>
        </p:txBody>
      </p:sp>
      <p:sp>
        <p:nvSpPr>
          <p:cNvPr id="16387" name="Rectangle 3"/>
          <p:cNvSpPr>
            <a:spLocks noGrp="1" noChangeArrowheads="1"/>
          </p:cNvSpPr>
          <p:nvPr>
            <p:ph type="dt" sz="quarter" idx="1"/>
          </p:nvPr>
        </p:nvSpPr>
        <p:spPr bwMode="auto">
          <a:xfrm>
            <a:off x="3972736" y="1"/>
            <a:ext cx="3039216" cy="464979"/>
          </a:xfrm>
          <a:prstGeom prst="rect">
            <a:avLst/>
          </a:prstGeom>
          <a:noFill/>
          <a:ln w="9525">
            <a:noFill/>
            <a:miter lim="800000"/>
            <a:headEnd/>
            <a:tailEnd/>
          </a:ln>
          <a:effectLst/>
        </p:spPr>
        <p:txBody>
          <a:bodyPr vert="horz" wrap="square" lIns="92804" tIns="46403" rIns="92804" bIns="46403" numCol="1" anchor="t" anchorCtr="0" compatLnSpc="1">
            <a:prstTxWarp prst="textNoShape">
              <a:avLst/>
            </a:prstTxWarp>
          </a:bodyPr>
          <a:lstStyle>
            <a:lvl1pPr algn="r">
              <a:spcBef>
                <a:spcPct val="0"/>
              </a:spcBef>
              <a:defRPr sz="1200" b="0"/>
            </a:lvl1pPr>
          </a:lstStyle>
          <a:p>
            <a:pPr>
              <a:defRPr/>
            </a:pPr>
            <a:endParaRPr lang="en-US"/>
          </a:p>
        </p:txBody>
      </p:sp>
      <p:sp>
        <p:nvSpPr>
          <p:cNvPr id="16388" name="Rectangle 4"/>
          <p:cNvSpPr>
            <a:spLocks noGrp="1" noChangeArrowheads="1"/>
          </p:cNvSpPr>
          <p:nvPr>
            <p:ph type="ftr" sz="quarter" idx="2"/>
          </p:nvPr>
        </p:nvSpPr>
        <p:spPr bwMode="auto">
          <a:xfrm>
            <a:off x="0" y="8832982"/>
            <a:ext cx="3039216" cy="464979"/>
          </a:xfrm>
          <a:prstGeom prst="rect">
            <a:avLst/>
          </a:prstGeom>
          <a:noFill/>
          <a:ln w="9525">
            <a:noFill/>
            <a:miter lim="800000"/>
            <a:headEnd/>
            <a:tailEnd/>
          </a:ln>
          <a:effectLst/>
        </p:spPr>
        <p:txBody>
          <a:bodyPr vert="horz" wrap="square" lIns="92804" tIns="46403" rIns="92804" bIns="46403" numCol="1" anchor="b" anchorCtr="0" compatLnSpc="1">
            <a:prstTxWarp prst="textNoShape">
              <a:avLst/>
            </a:prstTxWarp>
          </a:bodyPr>
          <a:lstStyle>
            <a:lvl1pPr algn="l">
              <a:spcBef>
                <a:spcPct val="0"/>
              </a:spcBef>
              <a:defRPr sz="1200" b="0"/>
            </a:lvl1pPr>
          </a:lstStyle>
          <a:p>
            <a:pPr>
              <a:defRPr/>
            </a:pPr>
            <a:endParaRPr lang="en-US"/>
          </a:p>
        </p:txBody>
      </p:sp>
      <p:sp>
        <p:nvSpPr>
          <p:cNvPr id="16389" name="Rectangle 5"/>
          <p:cNvSpPr>
            <a:spLocks noGrp="1" noChangeArrowheads="1"/>
          </p:cNvSpPr>
          <p:nvPr>
            <p:ph type="sldNum" sz="quarter" idx="3"/>
          </p:nvPr>
        </p:nvSpPr>
        <p:spPr bwMode="auto">
          <a:xfrm>
            <a:off x="3972736" y="8832982"/>
            <a:ext cx="3039216" cy="464979"/>
          </a:xfrm>
          <a:prstGeom prst="rect">
            <a:avLst/>
          </a:prstGeom>
          <a:noFill/>
          <a:ln w="9525">
            <a:noFill/>
            <a:miter lim="800000"/>
            <a:headEnd/>
            <a:tailEnd/>
          </a:ln>
          <a:effectLst/>
        </p:spPr>
        <p:txBody>
          <a:bodyPr vert="horz" wrap="square" lIns="92804" tIns="46403" rIns="92804" bIns="46403" numCol="1" anchor="b" anchorCtr="0" compatLnSpc="1">
            <a:prstTxWarp prst="textNoShape">
              <a:avLst/>
            </a:prstTxWarp>
          </a:bodyPr>
          <a:lstStyle>
            <a:lvl1pPr algn="r">
              <a:spcBef>
                <a:spcPct val="0"/>
              </a:spcBef>
              <a:defRPr sz="1200" b="0"/>
            </a:lvl1pPr>
          </a:lstStyle>
          <a:p>
            <a:pPr>
              <a:defRPr/>
            </a:pPr>
            <a:fld id="{22DAACD1-C735-44D6-93D3-DF9B71524088}" type="slidenum">
              <a:rPr lang="en-US"/>
              <a:pPr>
                <a:defRPr/>
              </a:pPr>
              <a:t>‹#›</a:t>
            </a:fld>
            <a:endParaRPr lang="en-US"/>
          </a:p>
        </p:txBody>
      </p:sp>
    </p:spTree>
    <p:extLst>
      <p:ext uri="{BB962C8B-B14F-4D97-AF65-F5344CB8AC3E}">
        <p14:creationId xmlns:p14="http://schemas.microsoft.com/office/powerpoint/2010/main" val="316004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3039216" cy="464979"/>
          </a:xfrm>
          <a:prstGeom prst="rect">
            <a:avLst/>
          </a:prstGeom>
          <a:noFill/>
          <a:ln w="9525">
            <a:noFill/>
            <a:miter lim="800000"/>
            <a:headEnd/>
            <a:tailEnd/>
          </a:ln>
          <a:effectLst/>
        </p:spPr>
        <p:txBody>
          <a:bodyPr vert="horz" wrap="square" lIns="92804" tIns="46403" rIns="92804" bIns="46403" numCol="1" anchor="t" anchorCtr="0" compatLnSpc="1">
            <a:prstTxWarp prst="textNoShape">
              <a:avLst/>
            </a:prstTxWarp>
          </a:bodyPr>
          <a:lstStyle>
            <a:lvl1pPr algn="l">
              <a:spcBef>
                <a:spcPct val="0"/>
              </a:spcBef>
              <a:defRPr sz="1200" b="0"/>
            </a:lvl1pPr>
          </a:lstStyle>
          <a:p>
            <a:pPr>
              <a:defRPr/>
            </a:pPr>
            <a:endParaRPr lang="en-US"/>
          </a:p>
        </p:txBody>
      </p:sp>
      <p:sp>
        <p:nvSpPr>
          <p:cNvPr id="4099" name="Rectangle 3"/>
          <p:cNvSpPr>
            <a:spLocks noGrp="1" noChangeArrowheads="1"/>
          </p:cNvSpPr>
          <p:nvPr>
            <p:ph type="dt" idx="1"/>
          </p:nvPr>
        </p:nvSpPr>
        <p:spPr bwMode="auto">
          <a:xfrm>
            <a:off x="3972736" y="1"/>
            <a:ext cx="3039216" cy="464979"/>
          </a:xfrm>
          <a:prstGeom prst="rect">
            <a:avLst/>
          </a:prstGeom>
          <a:noFill/>
          <a:ln w="9525">
            <a:noFill/>
            <a:miter lim="800000"/>
            <a:headEnd/>
            <a:tailEnd/>
          </a:ln>
          <a:effectLst/>
        </p:spPr>
        <p:txBody>
          <a:bodyPr vert="horz" wrap="square" lIns="92804" tIns="46403" rIns="92804" bIns="46403" numCol="1" anchor="t" anchorCtr="0" compatLnSpc="1">
            <a:prstTxWarp prst="textNoShape">
              <a:avLst/>
            </a:prstTxWarp>
          </a:bodyPr>
          <a:lstStyle>
            <a:lvl1pPr algn="r">
              <a:spcBef>
                <a:spcPct val="0"/>
              </a:spcBef>
              <a:defRPr sz="1200" b="0"/>
            </a:lvl1pPr>
          </a:lstStyle>
          <a:p>
            <a:pPr>
              <a:defRPr/>
            </a:pPr>
            <a:endParaRPr lang="en-US"/>
          </a:p>
        </p:txBody>
      </p:sp>
      <p:sp>
        <p:nvSpPr>
          <p:cNvPr id="28676" name="Rectangle 4"/>
          <p:cNvSpPr>
            <a:spLocks noGrp="1" noRot="1" noChangeAspect="1" noChangeArrowheads="1" noTextEdit="1"/>
          </p:cNvSpPr>
          <p:nvPr>
            <p:ph type="sldImg" idx="2"/>
          </p:nvPr>
        </p:nvSpPr>
        <p:spPr bwMode="auto">
          <a:xfrm>
            <a:off x="407988" y="696913"/>
            <a:ext cx="6200775"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1358" y="4417300"/>
            <a:ext cx="5610860" cy="4184809"/>
          </a:xfrm>
          <a:prstGeom prst="rect">
            <a:avLst/>
          </a:prstGeom>
          <a:noFill/>
          <a:ln w="9525">
            <a:noFill/>
            <a:miter lim="800000"/>
            <a:headEnd/>
            <a:tailEnd/>
          </a:ln>
          <a:effectLst/>
        </p:spPr>
        <p:txBody>
          <a:bodyPr vert="horz" wrap="square" lIns="92804" tIns="46403" rIns="92804" bIns="4640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2982"/>
            <a:ext cx="3039216" cy="464979"/>
          </a:xfrm>
          <a:prstGeom prst="rect">
            <a:avLst/>
          </a:prstGeom>
          <a:noFill/>
          <a:ln w="9525">
            <a:noFill/>
            <a:miter lim="800000"/>
            <a:headEnd/>
            <a:tailEnd/>
          </a:ln>
          <a:effectLst/>
        </p:spPr>
        <p:txBody>
          <a:bodyPr vert="horz" wrap="square" lIns="92804" tIns="46403" rIns="92804" bIns="46403" numCol="1" anchor="b" anchorCtr="0" compatLnSpc="1">
            <a:prstTxWarp prst="textNoShape">
              <a:avLst/>
            </a:prstTxWarp>
          </a:bodyPr>
          <a:lstStyle>
            <a:lvl1pPr algn="l">
              <a:spcBef>
                <a:spcPct val="0"/>
              </a:spcBef>
              <a:defRPr sz="1200" b="0"/>
            </a:lvl1pPr>
          </a:lstStyle>
          <a:p>
            <a:pPr>
              <a:defRPr/>
            </a:pPr>
            <a:endParaRPr lang="en-US"/>
          </a:p>
        </p:txBody>
      </p:sp>
      <p:sp>
        <p:nvSpPr>
          <p:cNvPr id="4103" name="Rectangle 7"/>
          <p:cNvSpPr>
            <a:spLocks noGrp="1" noChangeArrowheads="1"/>
          </p:cNvSpPr>
          <p:nvPr>
            <p:ph type="sldNum" sz="quarter" idx="5"/>
          </p:nvPr>
        </p:nvSpPr>
        <p:spPr bwMode="auto">
          <a:xfrm>
            <a:off x="3972736" y="8832982"/>
            <a:ext cx="3039216" cy="464979"/>
          </a:xfrm>
          <a:prstGeom prst="rect">
            <a:avLst/>
          </a:prstGeom>
          <a:noFill/>
          <a:ln w="9525">
            <a:noFill/>
            <a:miter lim="800000"/>
            <a:headEnd/>
            <a:tailEnd/>
          </a:ln>
          <a:effectLst/>
        </p:spPr>
        <p:txBody>
          <a:bodyPr vert="horz" wrap="square" lIns="92804" tIns="46403" rIns="92804" bIns="46403" numCol="1" anchor="b" anchorCtr="0" compatLnSpc="1">
            <a:prstTxWarp prst="textNoShape">
              <a:avLst/>
            </a:prstTxWarp>
          </a:bodyPr>
          <a:lstStyle>
            <a:lvl1pPr algn="r">
              <a:spcBef>
                <a:spcPct val="0"/>
              </a:spcBef>
              <a:defRPr sz="1200" b="0"/>
            </a:lvl1pPr>
          </a:lstStyle>
          <a:p>
            <a:pPr>
              <a:defRPr/>
            </a:pPr>
            <a:fld id="{37201138-DA97-4D10-8B12-9F5DC6B7BDB0}" type="slidenum">
              <a:rPr lang="en-US"/>
              <a:pPr>
                <a:defRPr/>
              </a:pPr>
              <a:t>‹#›</a:t>
            </a:fld>
            <a:endParaRPr lang="en-US"/>
          </a:p>
        </p:txBody>
      </p:sp>
    </p:spTree>
    <p:extLst>
      <p:ext uri="{BB962C8B-B14F-4D97-AF65-F5344CB8AC3E}">
        <p14:creationId xmlns:p14="http://schemas.microsoft.com/office/powerpoint/2010/main" val="1200732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200775" cy="3487737"/>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2630722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Stephanie Davis: </a:t>
            </a:r>
          </a:p>
          <a:p>
            <a:pPr lvl="0"/>
            <a:endParaRPr lang="en-US"/>
          </a:p>
          <a:p>
            <a:pPr lvl="0"/>
            <a:r>
              <a:rPr lang="en-US"/>
              <a:t>From our survey, we found out that 80% of residents were somewhat or entirely unfamiliar with electric vehicles. Even with the fact that 80% of residents aren't very familiar with EV's, 55% of residents still felt that owning an EV would positively impact their life - which we thought was incredibly interesting to point out! Imagine if the residents were knowledgable on EV's and how much that would change their responses. We also discovered that 43% of residents rode 10 miles or less, so we thought making recommendations surrounding micro mobility solutions would be most effective.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Stephanie Davis: </a:t>
            </a:r>
          </a:p>
          <a:p>
            <a:pPr lvl="0"/>
            <a:endParaRPr lang="en-US"/>
          </a:p>
          <a:p>
            <a:pPr lvl="0"/>
            <a:r>
              <a:rPr lang="en-US"/>
              <a:t>One of the questions we asked in our survey was what comes to mind when you think of Electric Vehicles? These are the results of that question, and as you can see there's a mix of answers and feelings.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Izzy Tsark: </a:t>
            </a:r>
          </a:p>
          <a:p>
            <a:pPr lvl="0"/>
            <a:endParaRPr lang="en-US"/>
          </a:p>
          <a:p>
            <a:pPr lvl="0"/>
            <a:r>
              <a:rPr lang="en-US"/>
              <a:t>Furthermore, 42% of residents indicated that they would be most interested in EV rebate or voucher programs. This could be related to reducing the price of ride share programs, or even to help with the purchase of a personal electric car. 78% of residents cited heat and long walks as their primary challenge regarding public transportation (No surprise there). Interestingly, 56% of residents indicated they would utilize public transit as their primary mode of transportation if it were better connected, and expanded to go to more destinations.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Izzy Tsark:</a:t>
            </a:r>
          </a:p>
          <a:p>
            <a:pPr lvl="0"/>
            <a:endParaRPr lang="en-US"/>
          </a:p>
          <a:p>
            <a:pPr lvl="0"/>
            <a:r>
              <a:rPr lang="en-US"/>
              <a:t>Once we closed our survey, we compiled our data to make our recommendations - which we are calling the 4 C's of EV's: Cooling, Climate, Connectivity, and Cost. We broke each of these categories into 3 parts: short term, which is 0-3 years, mid term, which is 3-6 years, and long term, which is 6-9 years. </a:t>
            </a:r>
          </a:p>
          <a:p>
            <a:pPr lvl="0"/>
            <a:endParaRPr lang="en-US"/>
          </a:p>
          <a:p>
            <a:pPr lvl="0"/>
            <a:r>
              <a:rPr lang="en-US"/>
              <a:t>As mentioned previously, 78% of our respondents cited heat as one of the primary challenges they face with transportation, so Cooling tactics are something we feel should be heavily invested in. We recommend that the City focus on adding shading at bus stops, walking paths, and docking stations for bikes and e-scooters as soon as possible. Any existing plans to integrate shading structures at existing public rest points should be expedited. For our mid-term goals, we recommend the city offer residents ride share discounts for EV options. Making EV ride shares accessible will keep residents out of the heat while also accelerating City climate goals. In the long term, the City should consider building out an interconnected system of cooling corridors within and around the EEC. The Cool Corridor project is ongoing in the City of Phoenix, and we recommend the EEC should be prioritized as a candidate for this project. </a:t>
            </a:r>
          </a:p>
          <a:p>
            <a:pPr lvl="0"/>
            <a:endParaRPr lang="en-US"/>
          </a:p>
          <a:p>
            <a:pPr lvl="0"/>
            <a:r>
              <a:rPr lang="en-US"/>
              <a:t>To create a climate positive environment that will help the City meet the emissions reduction goals outlined in the 2021 Climate Action Plan, we have outlined steps to decarbonizing transportation. To encourage the use of e-bikes and e-scooters, we recommend the City increase the number of publicly available AC plugs in the community. Next, rebate and vouchers should be made available to increase EV ownership. Once demand has increased for EV charging infrastructure, the installation of publicly available EV charging stations throughout the EEC should be prioritized.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Adrian Keller:</a:t>
            </a:r>
          </a:p>
          <a:p>
            <a:pPr lvl="0"/>
            <a:endParaRPr lang="en-US"/>
          </a:p>
          <a:p>
            <a:pPr lvl="0"/>
            <a:r>
              <a:rPr lang="en-US"/>
              <a:t>Connectivity:</a:t>
            </a:r>
          </a:p>
          <a:p>
            <a:pPr lvl="0"/>
            <a:r>
              <a:rPr lang="en-US"/>
              <a:t>In the short term, we want to improve the experience of existing public transportation systems by responding to complaints about safety. </a:t>
            </a:r>
          </a:p>
          <a:p>
            <a:pPr lvl="0"/>
            <a:endParaRPr lang="en-US"/>
          </a:p>
          <a:p>
            <a:pPr lvl="0"/>
            <a:r>
              <a:rPr lang="en-US"/>
              <a:t>Bicycles are an incredibly important low-carbon solution. A mid term goal could include betteA local bike co-op could educated folks about bike use and care, including how to use bikes on public transportation. </a:t>
            </a:r>
          </a:p>
          <a:p>
            <a:pPr lvl="0"/>
            <a:endParaRPr lang="en-US"/>
          </a:p>
          <a:p>
            <a:pPr lvl="0"/>
            <a:r>
              <a:rPr lang="en-US"/>
              <a:t>In the long-term, there is a clear need for comprehensive, sustainable micro mobility solutions that will connect residents from the bus stop to their final destination. This may come in the form of e-bike or e-scooter sharing programs, or even a circulator bus. </a:t>
            </a:r>
          </a:p>
          <a:p>
            <a:pPr lvl="0"/>
            <a:endParaRPr lang="en-US"/>
          </a:p>
          <a:p>
            <a:pPr lvl="0"/>
            <a:r>
              <a:rPr lang="en-US"/>
              <a:t>COST:</a:t>
            </a:r>
          </a:p>
          <a:p>
            <a:pPr lvl="0"/>
            <a:r>
              <a:rPr lang="en-US"/>
              <a:t>Currently, the housing department is in position of close to 50 grid bikes leftover from when the company went out of business. As these are rarely used, we recommend they be donated or sold at a deep discount to EEC residents and the money be invested in one of these longer term solutions, like car share. </a:t>
            </a:r>
          </a:p>
          <a:p>
            <a:pPr lvl="0"/>
            <a:endParaRPr lang="en-US"/>
          </a:p>
          <a:p>
            <a:pPr lvl="0"/>
            <a:r>
              <a:rPr lang="en-US"/>
              <a:t>Boston and LA currently have successful car share programs underway, in which only specific neighborhoods have access to rent electric vehicles for a few hours or the day at a discounted rate. This is particularly important for folks who need to travel longer distances infrequently and for which train and rail is insufficient. </a:t>
            </a:r>
          </a:p>
          <a:p>
            <a:pPr lvl="0"/>
            <a:endParaRPr lang="en-US"/>
          </a:p>
          <a:p>
            <a:pPr lvl="0"/>
            <a:r>
              <a:rPr lang="en-US"/>
              <a:t>In the long term, we anticipated personal ownership of EVs will grow in the EEC but also in the city as a whole, particularly as the used EV market grows. Phoenix currently owns and operates L2 chargers on public lands (like libraries and parks) and the plan is to steadily install more. What if folks under a certain income threshold had access to all of the public chargers in the city for a low annual rate of $10 or $15? What a difference that would make for families who would be able to slash their transportation fuel costs to almost nothing. This is similar to Austin's Plug in Austin program and would bring the benefits of EVs to so many people in Phoenix, particularly those living in apartments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Adrian Keller:</a:t>
            </a:r>
          </a:p>
          <a:p>
            <a:pPr lvl="0"/>
            <a:endParaRPr lang="en-US"/>
          </a:p>
          <a:p>
            <a:pPr lvl="0"/>
            <a:r>
              <a:rPr lang="en-US"/>
              <a:t>Thank you so much for your time and we open the floor to any questions you may have!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Survey – 617 responses to date</a:t>
            </a:r>
          </a:p>
          <a:p>
            <a:r>
              <a:rPr lang="en-US" sz="1000" dirty="0"/>
              <a:t>Attendees – approximately 600 presentation attendees</a:t>
            </a:r>
          </a:p>
        </p:txBody>
      </p:sp>
      <p:sp>
        <p:nvSpPr>
          <p:cNvPr id="4" name="Slide Number Placeholder 3"/>
          <p:cNvSpPr>
            <a:spLocks noGrp="1"/>
          </p:cNvSpPr>
          <p:nvPr>
            <p:ph type="sldNum" sz="quarter" idx="5"/>
          </p:nvPr>
        </p:nvSpPr>
        <p:spPr/>
        <p:txBody>
          <a:bodyPr/>
          <a:lstStyle/>
          <a:p>
            <a:fld id="{D8317675-052D-45E4-9650-33FBB8832379}" type="slidenum">
              <a:rPr lang="en-US" smtClean="0"/>
              <a:t>17</a:t>
            </a:fld>
            <a:endParaRPr lang="en-US" dirty="0"/>
          </a:p>
        </p:txBody>
      </p:sp>
    </p:spTree>
    <p:extLst>
      <p:ext uri="{BB962C8B-B14F-4D97-AF65-F5344CB8AC3E}">
        <p14:creationId xmlns:p14="http://schemas.microsoft.com/office/powerpoint/2010/main" val="340461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fld id="{D8317675-052D-45E4-9650-33FBB8832379}" type="slidenum">
              <a:rPr lang="en-US" smtClean="0"/>
              <a:t>18</a:t>
            </a:fld>
            <a:endParaRPr lang="en-US" dirty="0"/>
          </a:p>
        </p:txBody>
      </p:sp>
    </p:spTree>
    <p:extLst>
      <p:ext uri="{BB962C8B-B14F-4D97-AF65-F5344CB8AC3E}">
        <p14:creationId xmlns:p14="http://schemas.microsoft.com/office/powerpoint/2010/main" val="2091518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Survey – 617 responses to date</a:t>
            </a:r>
          </a:p>
          <a:p>
            <a:r>
              <a:rPr lang="en-US" sz="1000" dirty="0"/>
              <a:t>Attendees – approximately 600 presentation attendees</a:t>
            </a:r>
          </a:p>
        </p:txBody>
      </p:sp>
      <p:sp>
        <p:nvSpPr>
          <p:cNvPr id="4" name="Slide Number Placeholder 3"/>
          <p:cNvSpPr>
            <a:spLocks noGrp="1"/>
          </p:cNvSpPr>
          <p:nvPr>
            <p:ph type="sldNum" sz="quarter" idx="5"/>
          </p:nvPr>
        </p:nvSpPr>
        <p:spPr/>
        <p:txBody>
          <a:bodyPr/>
          <a:lstStyle/>
          <a:p>
            <a:fld id="{D8317675-052D-45E4-9650-33FBB8832379}" type="slidenum">
              <a:rPr lang="en-US" smtClean="0"/>
              <a:t>19</a:t>
            </a:fld>
            <a:endParaRPr lang="en-US" dirty="0"/>
          </a:p>
        </p:txBody>
      </p:sp>
    </p:spTree>
    <p:extLst>
      <p:ext uri="{BB962C8B-B14F-4D97-AF65-F5344CB8AC3E}">
        <p14:creationId xmlns:p14="http://schemas.microsoft.com/office/powerpoint/2010/main" val="4160084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201138-DA97-4D10-8B12-9F5DC6B7BDB0}" type="slidenum">
              <a:rPr lang="en-US" smtClean="0"/>
              <a:pPr>
                <a:defRPr/>
              </a:pPr>
              <a:t>20</a:t>
            </a:fld>
            <a:endParaRPr lang="en-US"/>
          </a:p>
        </p:txBody>
      </p:sp>
    </p:spTree>
    <p:extLst>
      <p:ext uri="{BB962C8B-B14F-4D97-AF65-F5344CB8AC3E}">
        <p14:creationId xmlns:p14="http://schemas.microsoft.com/office/powerpoint/2010/main" val="204697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Stephanie Georgiou: </a:t>
            </a:r>
          </a:p>
          <a:p>
            <a:pPr lvl="0"/>
            <a:endParaRPr lang="en-US"/>
          </a:p>
          <a:p>
            <a:pPr lvl="0"/>
            <a:r>
              <a:rPr lang="en-US"/>
              <a:t>Hello Everyone! We are the EV Changers team and we are here to present on "Transportation Electrification Options for Underserved Communities in Phoenix".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Stephanie Georgiou: </a:t>
            </a:r>
          </a:p>
          <a:p>
            <a:pPr lvl="0"/>
            <a:endParaRPr lang="en-US"/>
          </a:p>
          <a:p>
            <a:pPr lvl="0"/>
            <a:r>
              <a:rPr lang="en-US"/>
              <a:t>Our team consists of myself, Stephanie, another Stephanie, Izzy, Adrian, and Sam.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Stephanie Georgiou:</a:t>
            </a:r>
          </a:p>
          <a:p>
            <a:pPr lvl="0"/>
            <a:endParaRPr lang="en-US"/>
          </a:p>
          <a:p>
            <a:pPr lvl="0"/>
            <a:r>
              <a:rPr lang="en-US"/>
              <a:t>We were fortunate enough to work with 3 amazing project partners. Our primary partner was Karen Apple, who is the EV Program Manager for the City of Phoenix and was the one who spearheaded the ideas for this project. Next we worked with Mindy Davis and Courtney Anderson from the City of Phoenix Housing Department to get us connected with a local community in Phoenix. These two were the ones who had existing relationships with residents of the Edison-Eastlake Community and welcomed us to attend community events and engage with residents directly.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Stephanie Georgiou:</a:t>
            </a:r>
          </a:p>
          <a:p>
            <a:pPr lvl="0"/>
            <a:endParaRPr lang="en-US"/>
          </a:p>
          <a:p>
            <a:pPr lvl="0"/>
            <a:r>
              <a:rPr lang="en-US"/>
              <a:t>Before getting into the depth of our project, we would like to mention our community of focus and define 2 important terms. The Edison-Eastlake Community is a robust and diverse community that falls within the pocket of the 1-10 and is located about 2 miles from Downtown Phoenix. This community faces a lot of noise pollution from overhead planes and freeway noise along with significantly higher temperatures. Even with only 50% of residents in the community owning vehicles, 1 in 5 children experience asthma here due to pollution. Overall, 47% of total emissions in Phoenix are caused by transportation.</a:t>
            </a:r>
          </a:p>
          <a:p>
            <a:pPr lvl="0"/>
            <a:endParaRPr lang="en-US"/>
          </a:p>
          <a:p>
            <a:pPr lvl="0"/>
            <a:r>
              <a:rPr lang="en-US"/>
              <a:t>There are 2 terms we would like to define. First we will be referencing Electric Vehicles quite a bit, which we define as any fully electric mode of transportation. Next, we define EV Equity as "the distribution of EV products and services in a way that meets the diverse needs of our communities". </a:t>
            </a:r>
          </a:p>
          <a:p>
            <a:pPr lvl="0"/>
            <a:endParaRPr lang="en-US"/>
          </a:p>
          <a:p>
            <a:pPr lvl="0"/>
            <a:r>
              <a:rPr lang="en-US"/>
              <a:t>We do acknowledge that EV's alone are not a perfect climate solution and contribute to levels of environmental degradation in their lifecycle. But we do see them as a significant piece of the solution to reduce transportation related emissions. And now here is Sam to go over the details of our project! </a:t>
            </a:r>
          </a:p>
          <a:p>
            <a:pPr lvl="0"/>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Sam Dent:</a:t>
            </a:r>
          </a:p>
          <a:p>
            <a:pPr lvl="0"/>
            <a:endParaRPr lang="en-US"/>
          </a:p>
          <a:p>
            <a:pPr lvl="0"/>
            <a:r>
              <a:rPr lang="en-US"/>
              <a:t>Our team has taken a series of steps to approach this project.  To better understand the transportation wants and needs of the EEC and their perception of EVs, we distributed a survey.  We also conducted a listening session with community members and attended two community bike rides to gain context and additional insights to the survey responses.</a:t>
            </a:r>
          </a:p>
          <a:p>
            <a:pPr lvl="0"/>
            <a:endParaRPr lang="en-US"/>
          </a:p>
          <a:p>
            <a:pPr lvl="0"/>
            <a:r>
              <a:rPr lang="en-US"/>
              <a:t>Then, we took the responses and what we heard from residents, identified trends and information of critical importance, and included them into our recommendations.</a:t>
            </a:r>
          </a:p>
          <a:p>
            <a:pPr lvl="0"/>
            <a:endParaRPr lang="en-US"/>
          </a:p>
          <a:p>
            <a:pPr lvl="0"/>
            <a:r>
              <a:rPr lang="en-US"/>
              <a:t>We also looked at what other cities have done with EVs and the associated costs of micro-mobility options to identify some best practices and determine which options might be the most feasible.</a:t>
            </a:r>
          </a:p>
          <a:p>
            <a:pPr lvl="0"/>
            <a:endParaRPr lang="en-US"/>
          </a:p>
          <a:p>
            <a:pPr lvl="0"/>
            <a:r>
              <a:rPr lang="en-US"/>
              <a:t>Following our presentation here, in early May we plan to present our recommendations to the EV Ad Hoc Committee, where our project may help inform some of their efforts to equitably electrify the Phoenix Metro.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Sam Dent: </a:t>
            </a:r>
          </a:p>
          <a:p>
            <a:pPr lvl="0"/>
            <a:endParaRPr lang="en-US"/>
          </a:p>
          <a:p>
            <a:pPr lvl="0"/>
            <a:r>
              <a:rPr lang="en-US"/>
              <a:t>Our group used a basic cost analysis to determine which micro-mobility options might be the most feasible to close the last mile between EEC residents and other transit options.  The costs of both e-bike and e-scooter programs tends to be fairly staggering.  Capital Bikeshare, serving the DC Metro has reported running their program at a high operating deficit, upwards of a million dollars per year.  You may have also noticed the high operating cost per bike in the table as well.  This is largely due to expenses including redistributing bikes to meet community needs, maintenance and labor costs, and administration.  The high costs may potentially prompt the need to work with existing private partners like Bird and Lime.  </a:t>
            </a:r>
          </a:p>
          <a:p>
            <a:pPr lvl="0"/>
            <a:endParaRPr lang="en-US"/>
          </a:p>
          <a:p>
            <a:pPr lvl="0"/>
            <a:r>
              <a:rPr lang="en-US"/>
              <a:t>Some local governments have also adopted equitable practices to reduce costs for residents and ensure equitable distribution of transportation options.  Capital Bikeshare offers $5 annual memberships for residents who qualify for federal assistance programs like SNAP.  In Baltimore City's Dockless Vehicle Pilot Program, they have required vendors to place 25% of e-scooters in 15 equity zones based on income level.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Adrian Keller: </a:t>
            </a:r>
          </a:p>
          <a:p>
            <a:pPr lvl="0"/>
            <a:endParaRPr lang="en-US"/>
          </a:p>
          <a:p>
            <a:pPr lvl="0"/>
            <a:r>
              <a:rPr lang="en-US"/>
              <a:t>We did a comparative city analysis that consisted of 12 cities, 10 located in the US and 2 internationally. We pulled out 3 of these cities whose programs stood out to us: </a:t>
            </a:r>
          </a:p>
          <a:p>
            <a:pPr lvl="0"/>
            <a:r>
              <a:rPr lang="en-US"/>
              <a:t>In LA, the BlueLA car sharing program allows residents in 40 locations to rent electric vehicles for short-term use at a low price, just like bike share, but with electric vehicles. </a:t>
            </a:r>
          </a:p>
          <a:p>
            <a:pPr lvl="0"/>
            <a:endParaRPr lang="en-US"/>
          </a:p>
          <a:p>
            <a:pPr lvl="0"/>
            <a:r>
              <a:rPr lang="en-US"/>
              <a:t>Seattle has a goal that half of all shared mobility (taxis, rideshare, bikes) be electric by 2030, in addition to updating their comp plan to prioritize dense, walkable neighborhoods as well as at least one city block entirely car-free. This is crucial as the best way to reduce transportation related emissions is to design cities that don't require cars. </a:t>
            </a:r>
          </a:p>
          <a:p>
            <a:pPr lvl="0"/>
            <a:endParaRPr lang="en-US"/>
          </a:p>
          <a:p>
            <a:pPr lvl="0"/>
            <a:r>
              <a:rPr lang="en-US"/>
              <a:t>Last, the Plug-In Austin initiative allows city residents unlimited access to public charging stations for only $4.17/month. There are already 1000s of chargers available which improves charging access particularly for folks who live in apartments and can't charge at home - a key reason holding many would-be EV owners back.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05.05.2022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Stephanie Davis: </a:t>
            </a:r>
          </a:p>
          <a:p>
            <a:pPr lvl="0"/>
            <a:endParaRPr lang="en-US"/>
          </a:p>
          <a:p>
            <a:pPr lvl="0"/>
            <a:r>
              <a:rPr lang="en-US"/>
              <a:t>Our survey consisted of 17 questions about transportation and electric vehicles. We used survey monkey, an online survey platform, to distribute our survey and made it available to residents in both spanish and english. We distributed it through email notifications, a QR code, a newsletter infographic, tablet push notifications through the tablets the housing department provided for residents, and tabling events outside of the EEC's monthly food bank. We found that attending tabling events was a super effective way to engage with residents in person and to get our survey filled out.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FB6660-9442-4D5B-8FE6-1CB0820601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173673"/>
      </p:ext>
    </p:extLst>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13"/>
          <p:cNvSpPr>
            <a:spLocks noGrp="1" noChangeArrowheads="1"/>
          </p:cNvSpPr>
          <p:nvPr>
            <p:ph type="dt" sz="half" idx="10"/>
          </p:nvPr>
        </p:nvSpPr>
        <p:spPr>
          <a:ln/>
        </p:spPr>
        <p:txBody>
          <a:bodyPr/>
          <a:lstStyle>
            <a:lvl1pPr>
              <a:defRPr/>
            </a:lvl1pPr>
          </a:lstStyle>
          <a:p>
            <a:fld id="{FF43A547-8FD5-464A-8BFB-9A3D67898453}" type="datetime1">
              <a:rPr lang="en-US"/>
              <a:pPr/>
              <a:t>5/5/2022</a:t>
            </a:fld>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7AB564E1-F2FE-40E7-8A0E-63489F85EED9}" type="slidenum">
              <a:rPr lang="en-US"/>
              <a:pPr/>
              <a:t>‹#›</a:t>
            </a:fld>
            <a:endParaRPr lang="en-US"/>
          </a:p>
        </p:txBody>
      </p:sp>
    </p:spTree>
    <p:extLst>
      <p:ext uri="{BB962C8B-B14F-4D97-AF65-F5344CB8AC3E}">
        <p14:creationId xmlns:p14="http://schemas.microsoft.com/office/powerpoint/2010/main" val="131549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13"/>
          <p:cNvSpPr>
            <a:spLocks noGrp="1" noChangeArrowheads="1"/>
          </p:cNvSpPr>
          <p:nvPr>
            <p:ph type="dt" sz="half" idx="10"/>
          </p:nvPr>
        </p:nvSpPr>
        <p:spPr>
          <a:ln/>
        </p:spPr>
        <p:txBody>
          <a:bodyPr/>
          <a:lstStyle>
            <a:lvl1pPr>
              <a:defRPr/>
            </a:lvl1pPr>
          </a:lstStyle>
          <a:p>
            <a:fld id="{BC23C80F-C66D-4CD1-8816-429E3D449670}" type="datetime1">
              <a:rPr lang="en-US"/>
              <a:pPr/>
              <a:t>5/5/2022</a:t>
            </a:fld>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67B302F9-B9C2-43BB-BE58-163E711EAC59}" type="slidenum">
              <a:rPr lang="en-US"/>
              <a:pPr/>
              <a:t>‹#›</a:t>
            </a:fld>
            <a:endParaRPr lang="en-US"/>
          </a:p>
        </p:txBody>
      </p:sp>
    </p:spTree>
    <p:extLst>
      <p:ext uri="{BB962C8B-B14F-4D97-AF65-F5344CB8AC3E}">
        <p14:creationId xmlns:p14="http://schemas.microsoft.com/office/powerpoint/2010/main" val="1986957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13"/>
          <p:cNvSpPr>
            <a:spLocks noGrp="1" noChangeArrowheads="1"/>
          </p:cNvSpPr>
          <p:nvPr>
            <p:ph type="dt" sz="half" idx="10"/>
          </p:nvPr>
        </p:nvSpPr>
        <p:spPr>
          <a:ln/>
        </p:spPr>
        <p:txBody>
          <a:bodyPr/>
          <a:lstStyle>
            <a:lvl1pPr>
              <a:defRPr/>
            </a:lvl1pPr>
          </a:lstStyle>
          <a:p>
            <a:fld id="{971F4A13-5316-4289-A4E7-B581E7C4737C}" type="datetime1">
              <a:rPr lang="en-US"/>
              <a:pPr/>
              <a:t>5/5/2022</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D2200A44-B615-434C-BCD3-F8D76F69374A}" type="slidenum">
              <a:rPr lang="en-US"/>
              <a:pPr/>
              <a:t>‹#›</a:t>
            </a:fld>
            <a:endParaRPr lang="en-US"/>
          </a:p>
        </p:txBody>
      </p:sp>
    </p:spTree>
    <p:extLst>
      <p:ext uri="{BB962C8B-B14F-4D97-AF65-F5344CB8AC3E}">
        <p14:creationId xmlns:p14="http://schemas.microsoft.com/office/powerpoint/2010/main" val="339121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7150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28600"/>
            <a:ext cx="8026400" cy="57150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13"/>
          <p:cNvSpPr>
            <a:spLocks noGrp="1" noChangeArrowheads="1"/>
          </p:cNvSpPr>
          <p:nvPr>
            <p:ph type="dt" sz="half" idx="10"/>
          </p:nvPr>
        </p:nvSpPr>
        <p:spPr>
          <a:ln/>
        </p:spPr>
        <p:txBody>
          <a:bodyPr/>
          <a:lstStyle>
            <a:lvl1pPr>
              <a:defRPr/>
            </a:lvl1pPr>
          </a:lstStyle>
          <a:p>
            <a:fld id="{8BA0BF4B-191C-4D7B-B3E9-B7670435B132}" type="datetime1">
              <a:rPr lang="en-US"/>
              <a:pPr/>
              <a:t>5/5/2022</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42668427-F742-4B41-AE81-5FFE2CA30824}" type="slidenum">
              <a:rPr lang="en-US"/>
              <a:pPr/>
              <a:t>‹#›</a:t>
            </a:fld>
            <a:endParaRPr lang="en-US"/>
          </a:p>
        </p:txBody>
      </p:sp>
    </p:spTree>
    <p:extLst>
      <p:ext uri="{BB962C8B-B14F-4D97-AF65-F5344CB8AC3E}">
        <p14:creationId xmlns:p14="http://schemas.microsoft.com/office/powerpoint/2010/main" val="1630040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9652000" cy="1143000"/>
          </a:xfrm>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0"/>
            <a:ext cx="10972800" cy="20955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0" y="3848100"/>
            <a:ext cx="10972800" cy="20955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13"/>
          <p:cNvSpPr>
            <a:spLocks noGrp="1" noChangeArrowheads="1"/>
          </p:cNvSpPr>
          <p:nvPr>
            <p:ph type="dt" sz="half" idx="10"/>
          </p:nvPr>
        </p:nvSpPr>
        <p:spPr>
          <a:ln/>
        </p:spPr>
        <p:txBody>
          <a:bodyPr/>
          <a:lstStyle>
            <a:lvl1pPr>
              <a:defRPr/>
            </a:lvl1pPr>
          </a:lstStyle>
          <a:p>
            <a:fld id="{5DD9718C-A142-4B71-B66E-0A2B67E417FC}" type="datetime1">
              <a:rPr lang="en-US"/>
              <a:pPr/>
              <a:t>5/5/2022</a:t>
            </a:fld>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7587547D-0BFD-4F69-81D2-9C4831488F9F}" type="slidenum">
              <a:rPr lang="en-US"/>
              <a:pPr/>
              <a:t>‹#›</a:t>
            </a:fld>
            <a:endParaRPr lang="en-US"/>
          </a:p>
        </p:txBody>
      </p:sp>
    </p:spTree>
    <p:extLst>
      <p:ext uri="{BB962C8B-B14F-4D97-AF65-F5344CB8AC3E}">
        <p14:creationId xmlns:p14="http://schemas.microsoft.com/office/powerpoint/2010/main" val="3392325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Rectangle 13"/>
          <p:cNvSpPr>
            <a:spLocks noGrp="1" noChangeArrowheads="1"/>
          </p:cNvSpPr>
          <p:nvPr>
            <p:ph type="dt" sz="half" idx="10"/>
          </p:nvPr>
        </p:nvSpPr>
        <p:spPr>
          <a:ln/>
        </p:spPr>
        <p:txBody>
          <a:bodyPr/>
          <a:lstStyle>
            <a:lvl1pPr>
              <a:defRPr/>
            </a:lvl1pPr>
          </a:lstStyle>
          <a:p>
            <a:fld id="{B126315D-583D-4BE2-A19C-9659E0605901}" type="datetime1">
              <a:rPr lang="en-US"/>
              <a:pPr/>
              <a:t>5/5/2022</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541E5248-BFBE-41FD-9793-CD76BC3655A5}" type="slidenum">
              <a:rPr lang="en-US"/>
              <a:pPr/>
              <a:t>‹#›</a:t>
            </a:fld>
            <a:endParaRPr lang="en-US"/>
          </a:p>
        </p:txBody>
      </p:sp>
    </p:spTree>
    <p:extLst>
      <p:ext uri="{BB962C8B-B14F-4D97-AF65-F5344CB8AC3E}">
        <p14:creationId xmlns:p14="http://schemas.microsoft.com/office/powerpoint/2010/main" val="1103910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7" descr="presentationhead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16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
          <p:cNvSpPr txBox="1">
            <a:spLocks noChangeArrowheads="1"/>
          </p:cNvSpPr>
          <p:nvPr userDrawn="1"/>
        </p:nvSpPr>
        <p:spPr bwMode="auto">
          <a:xfrm>
            <a:off x="203200" y="533401"/>
            <a:ext cx="1727200" cy="366713"/>
          </a:xfrm>
          <a:prstGeom prst="rect">
            <a:avLst/>
          </a:prstGeom>
          <a:noFill/>
          <a:ln w="9525">
            <a:noFill/>
            <a:miter lim="800000"/>
            <a:headEnd/>
            <a:tailEnd/>
          </a:ln>
          <a:effectLst/>
        </p:spPr>
        <p:txBody>
          <a:bodyPr lIns="91429" tIns="45714" rIns="91429" bIns="45714">
            <a:spAutoFit/>
          </a:bodyPr>
          <a:lstStyle/>
          <a:p>
            <a:pPr algn="l">
              <a:defRPr/>
            </a:pPr>
            <a:endParaRPr lang="en-US" b="0">
              <a:solidFill>
                <a:srgbClr val="003366"/>
              </a:solidFill>
              <a:ea typeface="ＭＳ Ｐゴシック" pitchFamily="-64" charset="-128"/>
            </a:endParaRPr>
          </a:p>
        </p:txBody>
      </p:sp>
      <p:pic>
        <p:nvPicPr>
          <p:cNvPr id="8"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87000" y="6172201"/>
            <a:ext cx="170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userDrawn="1"/>
        </p:nvSpPr>
        <p:spPr bwMode="auto">
          <a:xfrm>
            <a:off x="7385052" y="-50800"/>
            <a:ext cx="4703233" cy="574675"/>
          </a:xfrm>
          <a:prstGeom prst="rect">
            <a:avLst/>
          </a:prstGeom>
          <a:noFill/>
          <a:ln w="9525">
            <a:noFill/>
            <a:miter lim="800000"/>
            <a:headEnd/>
            <a:tailEnd/>
          </a:ln>
        </p:spPr>
        <p:txBody>
          <a:bodyPr lIns="91429" tIns="45714" rIns="91429" bIns="45714" anchor="ctr"/>
          <a:lstStyle/>
          <a:p>
            <a:pPr algn="r">
              <a:spcBef>
                <a:spcPct val="0"/>
              </a:spcBef>
              <a:defRPr/>
            </a:pPr>
            <a:r>
              <a:rPr lang="en-US" b="0">
                <a:solidFill>
                  <a:srgbClr val="FFFFFF"/>
                </a:solidFill>
                <a:latin typeface="Trebuchet MS" charset="0"/>
                <a:ea typeface="ＭＳ Ｐゴシック" charset="-128"/>
                <a:cs typeface="ＭＳ Ｐゴシック" charset="-128"/>
              </a:rPr>
              <a:t>Confidential Draft for Discussion</a:t>
            </a:r>
          </a:p>
        </p:txBody>
      </p:sp>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681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9013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37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637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lvl1pPr>
              <a:defRPr/>
            </a:lvl1pPr>
          </a:lstStyle>
          <a:p>
            <a:pPr>
              <a:defRPr/>
            </a:pPr>
            <a:fld id="{5EEE43E4-C9C2-4AEA-82C3-8E38F31FAC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1284262"/>
      </p:ext>
    </p:extLst>
  </p:cSld>
  <p:clrMapOvr>
    <a:masterClrMapping/>
  </p:clrMapOvr>
  <p:transition spd="med">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303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09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66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9949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4596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259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6223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779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6" descr="presentationhead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16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userDrawn="1"/>
        </p:nvSpPr>
        <p:spPr bwMode="auto">
          <a:xfrm>
            <a:off x="203200" y="533401"/>
            <a:ext cx="1727200" cy="366713"/>
          </a:xfrm>
          <a:prstGeom prst="rect">
            <a:avLst/>
          </a:prstGeom>
          <a:noFill/>
          <a:ln w="9525">
            <a:noFill/>
            <a:miter lim="800000"/>
            <a:headEnd/>
            <a:tailEnd/>
          </a:ln>
          <a:effectLst/>
        </p:spPr>
        <p:txBody>
          <a:bodyPr lIns="91429" tIns="45714" rIns="91429" bIns="45714">
            <a:spAutoFit/>
          </a:bodyPr>
          <a:lstStyle/>
          <a:p>
            <a:pPr algn="l">
              <a:defRPr/>
            </a:pPr>
            <a:endParaRPr lang="en-US" b="0">
              <a:solidFill>
                <a:srgbClr val="003366"/>
              </a:solidFill>
              <a:ea typeface="ＭＳ Ｐゴシック" pitchFamily="-64" charset="-128"/>
            </a:endParaRPr>
          </a:p>
        </p:txBody>
      </p:sp>
      <p:pic>
        <p:nvPicPr>
          <p:cNvPr id="6" name="Picture 2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87000" y="6172201"/>
            <a:ext cx="170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Rectangle 27"/>
          <p:cNvSpPr>
            <a:spLocks noGrp="1" noChangeArrowheads="1"/>
          </p:cNvSpPr>
          <p:nvPr>
            <p:ph type="subTitle" idx="1"/>
          </p:nvPr>
        </p:nvSpPr>
        <p:spPr>
          <a:xfrm>
            <a:off x="1828800" y="3352800"/>
            <a:ext cx="8534400" cy="1752600"/>
          </a:xfrm>
        </p:spPr>
        <p:txBody>
          <a:bodyPr/>
          <a:lstStyle>
            <a:lvl1pPr marL="0" indent="0" algn="ctr">
              <a:buFontTx/>
              <a:buNone/>
              <a:defRPr/>
            </a:lvl1pPr>
          </a:lstStyle>
          <a:p>
            <a:r>
              <a:rPr lang="en-US"/>
              <a:t>Click to edit Master subtitle style</a:t>
            </a:r>
          </a:p>
        </p:txBody>
      </p:sp>
      <p:sp>
        <p:nvSpPr>
          <p:cNvPr id="7" name="Rectangle 24"/>
          <p:cNvSpPr>
            <a:spLocks noGrp="1" noChangeArrowheads="1"/>
          </p:cNvSpPr>
          <p:nvPr>
            <p:ph type="dt" sz="half" idx="10"/>
          </p:nvPr>
        </p:nvSpPr>
        <p:spPr/>
        <p:txBody>
          <a:bodyPr/>
          <a:lstStyle>
            <a:lvl1pPr>
              <a:defRPr/>
            </a:lvl1pPr>
          </a:lstStyle>
          <a:p>
            <a:fld id="{376C3F96-8F6B-4859-855E-DB36C550729F}" type="datetime1">
              <a:rPr lang="en-US"/>
              <a:pPr/>
              <a:t>5/5/2022</a:t>
            </a:fld>
            <a:endParaRPr lang="en-US"/>
          </a:p>
        </p:txBody>
      </p:sp>
      <p:sp>
        <p:nvSpPr>
          <p:cNvPr id="8" name="Rectangle 25"/>
          <p:cNvSpPr>
            <a:spLocks noGrp="1" noChangeArrowheads="1"/>
          </p:cNvSpPr>
          <p:nvPr>
            <p:ph type="ftr" sz="quarter" idx="11"/>
          </p:nvPr>
        </p:nvSpPr>
        <p:spPr/>
        <p:txBody>
          <a:bodyPr/>
          <a:lstStyle>
            <a:lvl1pPr>
              <a:defRPr/>
            </a:lvl1pPr>
          </a:lstStyle>
          <a:p>
            <a:pPr>
              <a:defRPr/>
            </a:pPr>
            <a:endParaRPr lang="en-US"/>
          </a:p>
        </p:txBody>
      </p:sp>
      <p:sp>
        <p:nvSpPr>
          <p:cNvPr id="9" name="Rectangle 26"/>
          <p:cNvSpPr>
            <a:spLocks noGrp="1" noChangeArrowheads="1"/>
          </p:cNvSpPr>
          <p:nvPr>
            <p:ph type="sldNum" sz="quarter" idx="12"/>
          </p:nvPr>
        </p:nvSpPr>
        <p:spPr>
          <a:xfrm>
            <a:off x="609600" y="6457950"/>
            <a:ext cx="1016000" cy="323850"/>
          </a:xfrm>
        </p:spPr>
        <p:txBody>
          <a:bodyPr/>
          <a:lstStyle>
            <a:lvl1pPr algn="l">
              <a:defRPr/>
            </a:lvl1pPr>
          </a:lstStyle>
          <a:p>
            <a:r>
              <a:rPr lang="en-US"/>
              <a:t>Page </a:t>
            </a:r>
            <a:fld id="{C78E9D8D-F04D-4620-BCEB-A2F309C14F03}" type="slidenum">
              <a:rPr lang="en-US"/>
              <a:pPr/>
              <a:t>‹#›</a:t>
            </a:fld>
            <a:endParaRPr lang="en-US"/>
          </a:p>
        </p:txBody>
      </p:sp>
    </p:spTree>
    <p:extLst>
      <p:ext uri="{BB962C8B-B14F-4D97-AF65-F5344CB8AC3E}">
        <p14:creationId xmlns:p14="http://schemas.microsoft.com/office/powerpoint/2010/main" val="57701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13"/>
          <p:cNvSpPr>
            <a:spLocks noGrp="1" noChangeArrowheads="1"/>
          </p:cNvSpPr>
          <p:nvPr>
            <p:ph type="dt" sz="half" idx="10"/>
          </p:nvPr>
        </p:nvSpPr>
        <p:spPr>
          <a:ln/>
        </p:spPr>
        <p:txBody>
          <a:bodyPr/>
          <a:lstStyle>
            <a:lvl1pPr>
              <a:defRPr/>
            </a:lvl1pPr>
          </a:lstStyle>
          <a:p>
            <a:fld id="{21B2310E-794F-49C0-8B68-3046758CEF63}" type="datetime1">
              <a:rPr lang="en-US"/>
              <a:pPr/>
              <a:t>5/5/2022</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108BE28D-C9C7-4108-8C55-19CA894D6C11}" type="slidenum">
              <a:rPr lang="en-US"/>
              <a:pPr/>
              <a:t>‹#›</a:t>
            </a:fld>
            <a:endParaRPr lang="en-US"/>
          </a:p>
        </p:txBody>
      </p:sp>
    </p:spTree>
    <p:extLst>
      <p:ext uri="{BB962C8B-B14F-4D97-AF65-F5344CB8AC3E}">
        <p14:creationId xmlns:p14="http://schemas.microsoft.com/office/powerpoint/2010/main" val="411007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Rectangle 13"/>
          <p:cNvSpPr>
            <a:spLocks noGrp="1" noChangeArrowheads="1"/>
          </p:cNvSpPr>
          <p:nvPr>
            <p:ph type="dt" sz="half" idx="10"/>
          </p:nvPr>
        </p:nvSpPr>
        <p:spPr>
          <a:ln/>
        </p:spPr>
        <p:txBody>
          <a:bodyPr/>
          <a:lstStyle>
            <a:lvl1pPr>
              <a:defRPr/>
            </a:lvl1pPr>
          </a:lstStyle>
          <a:p>
            <a:fld id="{7C6FDB32-FD29-4389-8B79-F87B09E1FC47}" type="datetime1">
              <a:rPr lang="en-US"/>
              <a:pPr/>
              <a:t>5/5/2022</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4FA58295-D907-46F2-82F8-1968EC93F94F}" type="slidenum">
              <a:rPr lang="en-US"/>
              <a:pPr/>
              <a:t>‹#›</a:t>
            </a:fld>
            <a:endParaRPr lang="en-US"/>
          </a:p>
        </p:txBody>
      </p:sp>
    </p:spTree>
    <p:extLst>
      <p:ext uri="{BB962C8B-B14F-4D97-AF65-F5344CB8AC3E}">
        <p14:creationId xmlns:p14="http://schemas.microsoft.com/office/powerpoint/2010/main" val="2128955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13"/>
          <p:cNvSpPr>
            <a:spLocks noGrp="1" noChangeArrowheads="1"/>
          </p:cNvSpPr>
          <p:nvPr>
            <p:ph type="dt" sz="half" idx="10"/>
          </p:nvPr>
        </p:nvSpPr>
        <p:spPr>
          <a:ln/>
        </p:spPr>
        <p:txBody>
          <a:bodyPr/>
          <a:lstStyle>
            <a:lvl1pPr>
              <a:defRPr/>
            </a:lvl1pPr>
          </a:lstStyle>
          <a:p>
            <a:fld id="{E4513261-72EF-45CE-B2A3-DB893577467F}" type="datetime1">
              <a:rPr lang="en-US"/>
              <a:pPr/>
              <a:t>5/5/2022</a:t>
            </a:fld>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50251857-1D3F-48B5-B098-05ABD932F95C}" type="slidenum">
              <a:rPr lang="en-US"/>
              <a:pPr/>
              <a:t>‹#›</a:t>
            </a:fld>
            <a:endParaRPr lang="en-US"/>
          </a:p>
        </p:txBody>
      </p:sp>
    </p:spTree>
    <p:extLst>
      <p:ext uri="{BB962C8B-B14F-4D97-AF65-F5344CB8AC3E}">
        <p14:creationId xmlns:p14="http://schemas.microsoft.com/office/powerpoint/2010/main" val="1092161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Rectangle 13"/>
          <p:cNvSpPr>
            <a:spLocks noGrp="1" noChangeArrowheads="1"/>
          </p:cNvSpPr>
          <p:nvPr>
            <p:ph type="dt" sz="half" idx="10"/>
          </p:nvPr>
        </p:nvSpPr>
        <p:spPr>
          <a:ln/>
        </p:spPr>
        <p:txBody>
          <a:bodyPr/>
          <a:lstStyle>
            <a:lvl1pPr>
              <a:defRPr/>
            </a:lvl1pPr>
          </a:lstStyle>
          <a:p>
            <a:fld id="{5EBD082A-8BEB-4CEF-910D-85B974E5A922}" type="datetime1">
              <a:rPr lang="en-US"/>
              <a:pPr/>
              <a:t>5/5/2022</a:t>
            </a:fld>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AE8ADD8F-1EF5-499C-B8D4-01D5D0E82143}" type="slidenum">
              <a:rPr lang="en-US"/>
              <a:pPr/>
              <a:t>‹#›</a:t>
            </a:fld>
            <a:endParaRPr lang="en-US"/>
          </a:p>
        </p:txBody>
      </p:sp>
    </p:spTree>
    <p:extLst>
      <p:ext uri="{BB962C8B-B14F-4D97-AF65-F5344CB8AC3E}">
        <p14:creationId xmlns:p14="http://schemas.microsoft.com/office/powerpoint/2010/main" val="1069713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110947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fld id="{F697F095-9DF4-4C12-93D5-05D7E0909B04}" type="datetime1">
              <a:rPr lang="en-US"/>
              <a:pPr/>
              <a:t>5/5/2022</a:t>
            </a:fld>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3739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4.png"/><Relationship Id="rId2" Type="http://schemas.openxmlformats.org/officeDocument/2006/relationships/slideLayout" Target="../slideLayouts/slideLayout4.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lgn="l">
              <a:spcBef>
                <a:spcPct val="0"/>
              </a:spcBef>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a:spcBef>
                <a:spcPct val="0"/>
              </a:spcBef>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spcBef>
                <a:spcPct val="0"/>
              </a:spcBef>
              <a:defRPr/>
            </a:pPr>
            <a:fld id="{6B93275C-B3B7-42BA-BD71-925CD9A0922E}" type="slidenum">
              <a:rPr lang="en-US">
                <a:solidFill>
                  <a:srgbClr val="000000"/>
                </a:solidFill>
              </a:rPr>
              <a:pPr>
                <a:spcBef>
                  <a:spcPct val="0"/>
                </a:spcBef>
                <a:defRPr/>
              </a:pPr>
              <a:t>‹#›</a:t>
            </a:fld>
            <a:endParaRPr lang="en-US" dirty="0">
              <a:solidFill>
                <a:srgbClr val="000000"/>
              </a:solidFill>
            </a:endParaRPr>
          </a:p>
        </p:txBody>
      </p:sp>
      <p:pic>
        <p:nvPicPr>
          <p:cNvPr id="3075"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06" y="0"/>
            <a:ext cx="1219069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669" y="1222225"/>
            <a:ext cx="12293245" cy="5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206788"/>
      </p:ext>
    </p:extLst>
  </p:cSld>
  <p:clrMap bg1="lt1" tx1="dk1" bg2="lt2" tx2="dk2" accent1="accent1" accent2="accent2" accent3="accent3" accent4="accent4" accent5="accent5" accent6="accent6" hlink="hlink" folHlink="folHlink"/>
  <p:sldLayoutIdLst>
    <p:sldLayoutId id="2147484293" r:id="rId1"/>
    <p:sldLayoutId id="2147484298" r:id="rId2"/>
  </p:sldLayoutIdLst>
  <p:transition spd="med">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002060"/>
          </a:solidFill>
          <a:latin typeface="+mn-lt"/>
          <a:ea typeface="+mn-ea"/>
          <a:cs typeface="+mn-cs"/>
        </a:defRPr>
      </a:lvl1pPr>
      <a:lvl2pPr marL="742950" indent="-285750" algn="l" rtl="0" eaLnBrk="0" fontAlgn="base" hangingPunct="0">
        <a:spcBef>
          <a:spcPct val="20000"/>
        </a:spcBef>
        <a:spcAft>
          <a:spcPct val="0"/>
        </a:spcAft>
        <a:buChar char="–"/>
        <a:defRPr sz="2800">
          <a:solidFill>
            <a:srgbClr val="002060"/>
          </a:solidFill>
          <a:latin typeface="+mn-lt"/>
        </a:defRPr>
      </a:lvl2pPr>
      <a:lvl3pPr marL="1143000" indent="-228600" algn="l" rtl="0" eaLnBrk="0" fontAlgn="base" hangingPunct="0">
        <a:spcBef>
          <a:spcPct val="20000"/>
        </a:spcBef>
        <a:spcAft>
          <a:spcPct val="0"/>
        </a:spcAft>
        <a:buChar char="•"/>
        <a:defRPr sz="2400">
          <a:solidFill>
            <a:srgbClr val="002060"/>
          </a:solidFill>
          <a:latin typeface="+mn-lt"/>
        </a:defRPr>
      </a:lvl3pPr>
      <a:lvl4pPr marL="1600200" indent="-228600" algn="l" rtl="0" eaLnBrk="0" fontAlgn="base" hangingPunct="0">
        <a:spcBef>
          <a:spcPct val="20000"/>
        </a:spcBef>
        <a:spcAft>
          <a:spcPct val="0"/>
        </a:spcAft>
        <a:buChar char="–"/>
        <a:defRPr sz="2000">
          <a:solidFill>
            <a:srgbClr val="002060"/>
          </a:solidFill>
          <a:latin typeface="+mn-lt"/>
        </a:defRPr>
      </a:lvl4pPr>
      <a:lvl5pPr marL="2057400" indent="-228600" algn="l" rtl="0" eaLnBrk="0" fontAlgn="base" hangingPunct="0">
        <a:spcBef>
          <a:spcPct val="20000"/>
        </a:spcBef>
        <a:spcAft>
          <a:spcPct val="0"/>
        </a:spcAft>
        <a:buChar char="»"/>
        <a:defRPr sz="2000">
          <a:solidFill>
            <a:srgbClr val="00206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1600200"/>
            <a:ext cx="10972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7" name="Picture 7" descr="presentationheade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192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8"/>
          <p:cNvSpPr>
            <a:spLocks noGrp="1" noChangeArrowheads="1"/>
          </p:cNvSpPr>
          <p:nvPr>
            <p:ph type="title"/>
          </p:nvPr>
        </p:nvSpPr>
        <p:spPr bwMode="auto">
          <a:xfrm>
            <a:off x="609600" y="228600"/>
            <a:ext cx="965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029" name="Picture 9"/>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13716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userDrawn="1"/>
        </p:nvSpPr>
        <p:spPr bwMode="auto">
          <a:xfrm>
            <a:off x="203200" y="533401"/>
            <a:ext cx="1727200" cy="366713"/>
          </a:xfrm>
          <a:prstGeom prst="rect">
            <a:avLst/>
          </a:prstGeom>
          <a:noFill/>
          <a:ln w="9525">
            <a:noFill/>
            <a:miter lim="800000"/>
            <a:headEnd/>
            <a:tailEnd/>
          </a:ln>
          <a:effectLst/>
        </p:spPr>
        <p:txBody>
          <a:bodyPr lIns="91429" tIns="45714" rIns="91429" bIns="45714">
            <a:spAutoFit/>
          </a:bodyPr>
          <a:lstStyle/>
          <a:p>
            <a:pPr algn="l">
              <a:defRPr/>
            </a:pPr>
            <a:endParaRPr lang="en-US" b="0">
              <a:solidFill>
                <a:srgbClr val="003366"/>
              </a:solidFill>
              <a:ea typeface="ＭＳ Ｐゴシック" pitchFamily="-64" charset="-128"/>
            </a:endParaRPr>
          </a:p>
        </p:txBody>
      </p:sp>
      <p:sp>
        <p:nvSpPr>
          <p:cNvPr id="18445" name="Rectangle 13"/>
          <p:cNvSpPr>
            <a:spLocks noGrp="1" noChangeArrowheads="1"/>
          </p:cNvSpPr>
          <p:nvPr>
            <p:ph type="dt" sz="half" idx="2"/>
          </p:nvPr>
        </p:nvSpPr>
        <p:spPr bwMode="auto">
          <a:xfrm>
            <a:off x="7213600" y="6457950"/>
            <a:ext cx="2844800" cy="3238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lnSpc>
                <a:spcPct val="100000"/>
              </a:lnSpc>
              <a:spcBef>
                <a:spcPct val="0"/>
              </a:spcBef>
              <a:defRPr sz="1100"/>
            </a:lvl1pPr>
          </a:lstStyle>
          <a:p>
            <a:fld id="{EC68D66D-53C0-4251-BF6E-F3F419F42FAC}" type="datetime1">
              <a:rPr lang="en-US" b="0">
                <a:solidFill>
                  <a:srgbClr val="3E7FC6"/>
                </a:solidFill>
                <a:latin typeface="Trebuchet MS" pitchFamily="34" charset="0"/>
                <a:ea typeface="ＭＳ Ｐゴシック" pitchFamily="-64" charset="-128"/>
              </a:rPr>
              <a:pPr/>
              <a:t>5/5/2022</a:t>
            </a:fld>
            <a:endParaRPr lang="en-US" b="0">
              <a:solidFill>
                <a:srgbClr val="3E7FC6"/>
              </a:solidFill>
              <a:latin typeface="Trebuchet MS" pitchFamily="34" charset="0"/>
              <a:ea typeface="ＭＳ Ｐゴシック" pitchFamily="-64" charset="-128"/>
            </a:endParaRPr>
          </a:p>
        </p:txBody>
      </p:sp>
      <p:sp>
        <p:nvSpPr>
          <p:cNvPr id="18446" name="Rectangle 14"/>
          <p:cNvSpPr>
            <a:spLocks noGrp="1" noChangeArrowheads="1"/>
          </p:cNvSpPr>
          <p:nvPr>
            <p:ph type="ftr" sz="quarter" idx="3"/>
          </p:nvPr>
        </p:nvSpPr>
        <p:spPr bwMode="auto">
          <a:xfrm>
            <a:off x="1930400" y="6457950"/>
            <a:ext cx="4978400" cy="3238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nSpc>
                <a:spcPct val="100000"/>
              </a:lnSpc>
              <a:spcBef>
                <a:spcPct val="0"/>
              </a:spcBef>
              <a:defRPr sz="1100" b="0" i="0" baseline="0">
                <a:latin typeface="Trebuchet MS" charset="0"/>
                <a:ea typeface="+mn-ea"/>
                <a:cs typeface="+mn-cs"/>
              </a:defRPr>
            </a:lvl1pPr>
          </a:lstStyle>
          <a:p>
            <a:pPr>
              <a:defRPr/>
            </a:pPr>
            <a:endParaRPr lang="en-US">
              <a:solidFill>
                <a:srgbClr val="3E7FC6"/>
              </a:solidFill>
            </a:endParaRPr>
          </a:p>
        </p:txBody>
      </p:sp>
      <p:sp>
        <p:nvSpPr>
          <p:cNvPr id="18447" name="Rectangle 15"/>
          <p:cNvSpPr>
            <a:spLocks noGrp="1" noChangeArrowheads="1"/>
          </p:cNvSpPr>
          <p:nvPr>
            <p:ph type="sldNum" sz="quarter" idx="4"/>
          </p:nvPr>
        </p:nvSpPr>
        <p:spPr bwMode="auto">
          <a:xfrm>
            <a:off x="0" y="6534150"/>
            <a:ext cx="1016000" cy="3238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nSpc>
                <a:spcPct val="100000"/>
              </a:lnSpc>
              <a:spcBef>
                <a:spcPct val="0"/>
              </a:spcBef>
              <a:defRPr sz="1100"/>
            </a:lvl1pPr>
          </a:lstStyle>
          <a:p>
            <a:fld id="{7B7BB26E-04AF-484B-8442-525863943878}" type="slidenum">
              <a:rPr lang="en-US" b="0">
                <a:solidFill>
                  <a:srgbClr val="3E7FC6"/>
                </a:solidFill>
                <a:latin typeface="Trebuchet MS" pitchFamily="34" charset="0"/>
                <a:ea typeface="ＭＳ Ｐゴシック" pitchFamily="-64" charset="-128"/>
              </a:rPr>
              <a:pPr/>
              <a:t>‹#›</a:t>
            </a:fld>
            <a:endParaRPr lang="en-US" b="0">
              <a:solidFill>
                <a:srgbClr val="3E7FC6"/>
              </a:solidFill>
              <a:latin typeface="Trebuchet MS" pitchFamily="34" charset="0"/>
              <a:ea typeface="ＭＳ Ｐゴシック" pitchFamily="-64" charset="-128"/>
            </a:endParaRPr>
          </a:p>
        </p:txBody>
      </p:sp>
      <p:sp>
        <p:nvSpPr>
          <p:cNvPr id="2061" name="Rectangle 13"/>
          <p:cNvSpPr>
            <a:spLocks noChangeArrowheads="1"/>
          </p:cNvSpPr>
          <p:nvPr userDrawn="1"/>
        </p:nvSpPr>
        <p:spPr bwMode="auto">
          <a:xfrm>
            <a:off x="1618704" y="6348740"/>
            <a:ext cx="369395" cy="523220"/>
          </a:xfrm>
          <a:prstGeom prst="rect">
            <a:avLst/>
          </a:prstGeom>
          <a:solidFill>
            <a:schemeClr val="bg1"/>
          </a:solidFill>
          <a:ln w="31750">
            <a:noFill/>
            <a:miter lim="800000"/>
            <a:headEnd/>
            <a:tailEnd/>
          </a:ln>
          <a:effectLst/>
        </p:spPr>
        <p:txBody>
          <a:bodyPr wrap="none" lIns="182880" tIns="137160" rIns="182880" bIns="137160" anchor="ctr">
            <a:spAutoFit/>
          </a:bodyPr>
          <a:lstStyle/>
          <a:p>
            <a:pPr>
              <a:lnSpc>
                <a:spcPct val="80000"/>
              </a:lnSpc>
              <a:spcBef>
                <a:spcPct val="20000"/>
              </a:spcBef>
              <a:defRPr/>
            </a:pPr>
            <a:endParaRPr lang="en-US" sz="2000" b="0">
              <a:solidFill>
                <a:srgbClr val="3E7FC6"/>
              </a:solidFill>
              <a:latin typeface="Trebuchet MS" charset="0"/>
              <a:ea typeface="ＭＳ Ｐゴシック" charset="-128"/>
              <a:cs typeface="ＭＳ Ｐゴシック" charset="-128"/>
            </a:endParaRPr>
          </a:p>
        </p:txBody>
      </p:sp>
      <p:pic>
        <p:nvPicPr>
          <p:cNvPr id="1035" name="Picture 12" descr="emblem-GC2020_RGB.eps"/>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378701" y="6124575"/>
            <a:ext cx="4239684"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623924"/>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 id="2147484313" r:id="rId14"/>
  </p:sldLayoutIdLst>
  <p:hf hdr="0" ftr="0" dt="0"/>
  <p:txStyles>
    <p:titleStyle>
      <a:lvl1pPr algn="l" rtl="0" eaLnBrk="0" fontAlgn="base" hangingPunct="0">
        <a:spcBef>
          <a:spcPct val="0"/>
        </a:spcBef>
        <a:spcAft>
          <a:spcPct val="0"/>
        </a:spcAft>
        <a:defRPr sz="28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chemeClr val="bg1"/>
          </a:solidFill>
          <a:latin typeface="Trebuchet MS" charset="0"/>
          <a:ea typeface="ＭＳ Ｐゴシック" charset="-128"/>
          <a:cs typeface="ＭＳ Ｐゴシック" charset="-128"/>
        </a:defRPr>
      </a:lvl2pPr>
      <a:lvl3pPr algn="l" rtl="0" eaLnBrk="0" fontAlgn="base" hangingPunct="0">
        <a:spcBef>
          <a:spcPct val="0"/>
        </a:spcBef>
        <a:spcAft>
          <a:spcPct val="0"/>
        </a:spcAft>
        <a:defRPr sz="2800">
          <a:solidFill>
            <a:schemeClr val="bg1"/>
          </a:solidFill>
          <a:latin typeface="Trebuchet MS" charset="0"/>
          <a:ea typeface="ＭＳ Ｐゴシック" charset="-128"/>
          <a:cs typeface="ＭＳ Ｐゴシック" charset="-128"/>
        </a:defRPr>
      </a:lvl3pPr>
      <a:lvl4pPr algn="l" rtl="0" eaLnBrk="0" fontAlgn="base" hangingPunct="0">
        <a:spcBef>
          <a:spcPct val="0"/>
        </a:spcBef>
        <a:spcAft>
          <a:spcPct val="0"/>
        </a:spcAft>
        <a:defRPr sz="2800">
          <a:solidFill>
            <a:schemeClr val="bg1"/>
          </a:solidFill>
          <a:latin typeface="Trebuchet MS" charset="0"/>
          <a:ea typeface="ＭＳ Ｐゴシック" charset="-128"/>
          <a:cs typeface="ＭＳ Ｐゴシック" charset="-128"/>
        </a:defRPr>
      </a:lvl4pPr>
      <a:lvl5pPr algn="l" rtl="0" eaLnBrk="0" fontAlgn="base" hangingPunct="0">
        <a:spcBef>
          <a:spcPct val="0"/>
        </a:spcBef>
        <a:spcAft>
          <a:spcPct val="0"/>
        </a:spcAft>
        <a:defRPr sz="2800">
          <a:solidFill>
            <a:schemeClr val="bg1"/>
          </a:solidFill>
          <a:latin typeface="Trebuchet MS"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Trebuchet MS" charset="0"/>
        </a:defRPr>
      </a:lvl6pPr>
      <a:lvl7pPr marL="914400" algn="l" rtl="0" fontAlgn="base">
        <a:spcBef>
          <a:spcPct val="0"/>
        </a:spcBef>
        <a:spcAft>
          <a:spcPct val="0"/>
        </a:spcAft>
        <a:defRPr sz="2800">
          <a:solidFill>
            <a:schemeClr val="bg1"/>
          </a:solidFill>
          <a:latin typeface="Trebuchet MS" charset="0"/>
        </a:defRPr>
      </a:lvl7pPr>
      <a:lvl8pPr marL="1371600" algn="l" rtl="0" fontAlgn="base">
        <a:spcBef>
          <a:spcPct val="0"/>
        </a:spcBef>
        <a:spcAft>
          <a:spcPct val="0"/>
        </a:spcAft>
        <a:defRPr sz="2800">
          <a:solidFill>
            <a:schemeClr val="bg1"/>
          </a:solidFill>
          <a:latin typeface="Trebuchet MS" charset="0"/>
        </a:defRPr>
      </a:lvl8pPr>
      <a:lvl9pPr marL="1828800" algn="l" rtl="0" fontAlgn="base">
        <a:spcBef>
          <a:spcPct val="0"/>
        </a:spcBef>
        <a:spcAft>
          <a:spcPct val="0"/>
        </a:spcAft>
        <a:defRPr sz="2800">
          <a:solidFill>
            <a:schemeClr val="bg1"/>
          </a:solidFill>
          <a:latin typeface="Trebuchet MS" charset="0"/>
        </a:defRPr>
      </a:lvl9pPr>
    </p:titleStyle>
    <p:bodyStyle>
      <a:lvl1pPr marL="342900" indent="-342900" algn="l" rtl="0" eaLnBrk="0" fontAlgn="base" hangingPunct="0">
        <a:spcBef>
          <a:spcPct val="20000"/>
        </a:spcBef>
        <a:spcAft>
          <a:spcPct val="0"/>
        </a:spcAft>
        <a:buChar char="•"/>
        <a:defRPr sz="3200">
          <a:solidFill>
            <a:srgbClr val="3E7FC6"/>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3E7FC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3E7FC6"/>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3E7FC6"/>
          </a:solidFill>
          <a:latin typeface="+mn-lt"/>
          <a:ea typeface="ＭＳ Ｐゴシック" charset="-128"/>
        </a:defRPr>
      </a:lvl4pPr>
      <a:lvl5pPr marL="2055813" indent="-227013" algn="l" rtl="0" eaLnBrk="0" fontAlgn="base" hangingPunct="0">
        <a:spcBef>
          <a:spcPct val="20000"/>
        </a:spcBef>
        <a:spcAft>
          <a:spcPct val="0"/>
        </a:spcAft>
        <a:buChar char="»"/>
        <a:defRPr sz="2000">
          <a:solidFill>
            <a:srgbClr val="3E7FC6"/>
          </a:solidFill>
          <a:latin typeface="+mn-lt"/>
          <a:ea typeface="ＭＳ Ｐゴシック" charset="-128"/>
        </a:defRPr>
      </a:lvl5pPr>
      <a:lvl6pPr marL="2513013" indent="-227013" algn="l" rtl="0" fontAlgn="base">
        <a:spcBef>
          <a:spcPct val="20000"/>
        </a:spcBef>
        <a:spcAft>
          <a:spcPct val="0"/>
        </a:spcAft>
        <a:buChar char="»"/>
        <a:defRPr sz="2000">
          <a:solidFill>
            <a:srgbClr val="3E7FC6"/>
          </a:solidFill>
          <a:latin typeface="+mn-lt"/>
          <a:ea typeface="ＭＳ Ｐゴシック" charset="-128"/>
        </a:defRPr>
      </a:lvl6pPr>
      <a:lvl7pPr marL="2970213" indent="-227013" algn="l" rtl="0" fontAlgn="base">
        <a:spcBef>
          <a:spcPct val="20000"/>
        </a:spcBef>
        <a:spcAft>
          <a:spcPct val="0"/>
        </a:spcAft>
        <a:buChar char="»"/>
        <a:defRPr sz="2000">
          <a:solidFill>
            <a:srgbClr val="3E7FC6"/>
          </a:solidFill>
          <a:latin typeface="+mn-lt"/>
          <a:ea typeface="ＭＳ Ｐゴシック" charset="-128"/>
        </a:defRPr>
      </a:lvl7pPr>
      <a:lvl8pPr marL="3427413" indent="-227013" algn="l" rtl="0" fontAlgn="base">
        <a:spcBef>
          <a:spcPct val="20000"/>
        </a:spcBef>
        <a:spcAft>
          <a:spcPct val="0"/>
        </a:spcAft>
        <a:buChar char="»"/>
        <a:defRPr sz="2000">
          <a:solidFill>
            <a:srgbClr val="3E7FC6"/>
          </a:solidFill>
          <a:latin typeface="+mn-lt"/>
          <a:ea typeface="ＭＳ Ｐゴシック" charset="-128"/>
        </a:defRPr>
      </a:lvl8pPr>
      <a:lvl9pPr marL="3884613" indent="-227013" algn="l" rtl="0" fontAlgn="base">
        <a:spcBef>
          <a:spcPct val="20000"/>
        </a:spcBef>
        <a:spcAft>
          <a:spcPct val="0"/>
        </a:spcAft>
        <a:buChar char="»"/>
        <a:defRPr sz="2000">
          <a:solidFill>
            <a:srgbClr val="3E7FC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5/5/2022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4083278"/>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peoplematters.in/article/diversity/are-we-truly-creating-a-diverse-workforce-16816" TargetMode="External"/><Relationship Id="rId11" Type="http://schemas.openxmlformats.org/officeDocument/2006/relationships/image" Target="../media/image40.png"/><Relationship Id="rId5" Type="http://schemas.openxmlformats.org/officeDocument/2006/relationships/image" Target="../media/image35.jpeg"/><Relationship Id="rId10" Type="http://schemas.openxmlformats.org/officeDocument/2006/relationships/image" Target="../media/image39.png"/><Relationship Id="rId4" Type="http://schemas.openxmlformats.org/officeDocument/2006/relationships/hyperlink" Target="https://www.unitypartnership.org/community-outreach.html" TargetMode="External"/><Relationship Id="rId9" Type="http://schemas.openxmlformats.org/officeDocument/2006/relationships/image" Target="../media/image38.png"/><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endParaRPr lang="en-US" sz="360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latin typeface="Trebuchet MS" panose="020B0603020202020204" pitchFamily="34" charset="0"/>
            </a:endParaRPr>
          </a:p>
        </p:txBody>
      </p:sp>
      <p:sp>
        <p:nvSpPr>
          <p:cNvPr id="7" name="Rectangle 2"/>
          <p:cNvSpPr txBox="1">
            <a:spLocks noChangeArrowheads="1"/>
          </p:cNvSpPr>
          <p:nvPr/>
        </p:nvSpPr>
        <p:spPr>
          <a:xfrm>
            <a:off x="82950" y="-22860"/>
            <a:ext cx="12026097" cy="45719"/>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algn="ctr"/>
            <a:r>
              <a:rPr lang="en-US" sz="3600" dirty="0">
                <a:latin typeface="Calibri" panose="020F0502020204030204" pitchFamily="34" charset="0"/>
                <a:cs typeface="Calibri" panose="020F0502020204030204" pitchFamily="34" charset="0"/>
              </a:rPr>
              <a:t>City of Phoenix</a:t>
            </a:r>
          </a:p>
          <a:p>
            <a:pPr algn="ctr"/>
            <a:r>
              <a:rPr lang="en-US" sz="3600" dirty="0">
                <a:latin typeface="Calibri" panose="020F0502020204030204" pitchFamily="34" charset="0"/>
                <a:cs typeface="Calibri" panose="020F0502020204030204" pitchFamily="34" charset="0"/>
              </a:rPr>
              <a:t>Electric Vehicle Ad Hoc Committee Meeting</a:t>
            </a:r>
            <a:endParaRPr lang="en-US" sz="360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latin typeface="Trebuchet MS" panose="020B0603020202020204" pitchFamily="34" charset="0"/>
            </a:endParaRPr>
          </a:p>
        </p:txBody>
      </p:sp>
      <p:sp>
        <p:nvSpPr>
          <p:cNvPr id="8" name="Rectangle 2"/>
          <p:cNvSpPr txBox="1">
            <a:spLocks noChangeArrowheads="1"/>
          </p:cNvSpPr>
          <p:nvPr/>
        </p:nvSpPr>
        <p:spPr>
          <a:xfrm>
            <a:off x="0" y="1251203"/>
            <a:ext cx="12192000" cy="640210"/>
          </a:xfrm>
          <a:prstGeom prst="rect">
            <a:avLst/>
          </a:prstGeom>
          <a:solidFill>
            <a:schemeClr val="accent3">
              <a:lumMod val="85000"/>
            </a:schemeClr>
          </a:solidFill>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algn="ctr"/>
            <a:r>
              <a:rPr lang="en-US" sz="3200" dirty="0">
                <a:solidFill>
                  <a:srgbClr val="2789C9"/>
                </a:solidFill>
                <a:latin typeface="Calibri" panose="020F0502020204030204" pitchFamily="34" charset="0"/>
                <a:cs typeface="Calibri" panose="020F0502020204030204" pitchFamily="34" charset="0"/>
              </a:rPr>
              <a:t>May 6, 2022</a:t>
            </a:r>
          </a:p>
        </p:txBody>
      </p:sp>
      <p:pic>
        <p:nvPicPr>
          <p:cNvPr id="10" name="Picture 9">
            <a:extLst>
              <a:ext uri="{FF2B5EF4-FFF2-40B4-BE49-F238E27FC236}">
                <a16:creationId xmlns:a16="http://schemas.microsoft.com/office/drawing/2014/main" id="{D06C51BF-F1F9-46ED-B23F-A384CC30AE47}"/>
              </a:ext>
            </a:extLst>
          </p:cNvPr>
          <p:cNvPicPr>
            <a:picLocks noChangeAspect="1"/>
          </p:cNvPicPr>
          <p:nvPr/>
        </p:nvPicPr>
        <p:blipFill rotWithShape="1">
          <a:blip r:embed="rId3"/>
          <a:srcRect t="2167" b="20519"/>
          <a:stretch/>
        </p:blipFill>
        <p:spPr>
          <a:xfrm>
            <a:off x="0" y="1891413"/>
            <a:ext cx="12192000" cy="5083601"/>
          </a:xfrm>
          <a:prstGeom prst="rect">
            <a:avLst/>
          </a:prstGeom>
        </p:spPr>
      </p:pic>
      <p:sp>
        <p:nvSpPr>
          <p:cNvPr id="9" name="TextBox 8">
            <a:extLst>
              <a:ext uri="{FF2B5EF4-FFF2-40B4-BE49-F238E27FC236}">
                <a16:creationId xmlns:a16="http://schemas.microsoft.com/office/drawing/2014/main" id="{3450A4E1-B9EC-443B-AF90-A04DB37C814C}"/>
              </a:ext>
            </a:extLst>
          </p:cNvPr>
          <p:cNvSpPr txBox="1"/>
          <p:nvPr/>
        </p:nvSpPr>
        <p:spPr>
          <a:xfrm>
            <a:off x="371935" y="6427641"/>
            <a:ext cx="10813650" cy="369332"/>
          </a:xfrm>
          <a:prstGeom prst="rect">
            <a:avLst/>
          </a:prstGeom>
          <a:solidFill>
            <a:schemeClr val="bg1"/>
          </a:solidFill>
        </p:spPr>
        <p:txBody>
          <a:bodyPr wrap="square" rtlCol="0">
            <a:spAutoFit/>
          </a:bodyPr>
          <a:lstStyle/>
          <a:p>
            <a:r>
              <a:rPr lang="en-US" i="1" dirty="0">
                <a:solidFill>
                  <a:srgbClr val="2789C9"/>
                </a:solidFill>
              </a:rPr>
              <a:t>April 26, 2022: F-150 Lightning rolled off the production line.  600,000 by end of 2023, 2M by 2026</a:t>
            </a:r>
          </a:p>
        </p:txBody>
      </p:sp>
    </p:spTree>
    <p:extLst>
      <p:ext uri="{BB962C8B-B14F-4D97-AF65-F5344CB8AC3E}">
        <p14:creationId xmlns:p14="http://schemas.microsoft.com/office/powerpoint/2010/main" val="1205489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F4E3"/>
        </a:solidFill>
        <a:effectLst/>
      </p:bgPr>
    </p:bg>
    <p:spTree>
      <p:nvGrpSpPr>
        <p:cNvPr id="1" name=""/>
        <p:cNvGrpSpPr/>
        <p:nvPr/>
      </p:nvGrpSpPr>
      <p:grpSpPr>
        <a:xfrm>
          <a:off x="0" y="0"/>
          <a:ext cx="0" cy="0"/>
          <a:chOff x="0" y="0"/>
          <a:chExt cx="0" cy="0"/>
        </a:xfrm>
      </p:grpSpPr>
      <p:sp>
        <p:nvSpPr>
          <p:cNvPr id="2" name="AutoShape 2"/>
          <p:cNvSpPr/>
          <p:nvPr/>
        </p:nvSpPr>
        <p:spPr>
          <a:xfrm>
            <a:off x="6891483" y="691581"/>
            <a:ext cx="4202832" cy="1959707"/>
          </a:xfrm>
          <a:prstGeom prst="rect">
            <a:avLst/>
          </a:prstGeom>
          <a:solidFill>
            <a:srgbClr val="136F63"/>
          </a:solidFill>
        </p:spPr>
      </p:sp>
      <p:pic>
        <p:nvPicPr>
          <p:cNvPr id="3" name="Picture 3"/>
          <p:cNvPicPr>
            <a:picLocks noChangeAspect="1"/>
          </p:cNvPicPr>
          <p:nvPr/>
        </p:nvPicPr>
        <p:blipFill>
          <a:blip r:embed="rId3"/>
          <a:srcRect/>
          <a:stretch>
            <a:fillRect/>
          </a:stretch>
        </p:blipFill>
        <p:spPr>
          <a:xfrm>
            <a:off x="558800" y="1281045"/>
            <a:ext cx="5727881" cy="4295911"/>
          </a:xfrm>
          <a:prstGeom prst="rect">
            <a:avLst/>
          </a:prstGeom>
        </p:spPr>
      </p:pic>
      <p:sp>
        <p:nvSpPr>
          <p:cNvPr id="4" name="TextBox 4"/>
          <p:cNvSpPr txBox="1"/>
          <p:nvPr/>
        </p:nvSpPr>
        <p:spPr>
          <a:xfrm>
            <a:off x="6142013" y="1054215"/>
            <a:ext cx="5701772" cy="1381789"/>
          </a:xfrm>
          <a:prstGeom prst="rect">
            <a:avLst/>
          </a:prstGeom>
        </p:spPr>
        <p:txBody>
          <a:bodyPr lIns="0" tIns="0" rIns="0" bIns="0" rtlCol="0" anchor="t">
            <a:spAutoFit/>
          </a:bodyPr>
          <a:lstStyle/>
          <a:p>
            <a:pPr defTabSz="609630" fontAlgn="auto">
              <a:lnSpc>
                <a:spcPts val="5280"/>
              </a:lnSpc>
              <a:spcBef>
                <a:spcPts val="0"/>
              </a:spcBef>
              <a:spcAft>
                <a:spcPts val="0"/>
              </a:spcAft>
            </a:pPr>
            <a:r>
              <a:rPr lang="en-US" sz="6000" b="0" spc="-119">
                <a:solidFill>
                  <a:srgbClr val="FFFFFF"/>
                </a:solidFill>
                <a:latin typeface="Roboto Bold"/>
              </a:rPr>
              <a:t>Survey Distribution</a:t>
            </a:r>
          </a:p>
        </p:txBody>
      </p:sp>
      <p:sp>
        <p:nvSpPr>
          <p:cNvPr id="5" name="TextBox 5"/>
          <p:cNvSpPr txBox="1"/>
          <p:nvPr/>
        </p:nvSpPr>
        <p:spPr>
          <a:xfrm>
            <a:off x="6891483" y="2682513"/>
            <a:ext cx="4202832" cy="3663375"/>
          </a:xfrm>
          <a:prstGeom prst="rect">
            <a:avLst/>
          </a:prstGeom>
        </p:spPr>
        <p:txBody>
          <a:bodyPr lIns="0" tIns="0" rIns="0" bIns="0" rtlCol="0" anchor="t">
            <a:spAutoFit/>
          </a:bodyPr>
          <a:lstStyle/>
          <a:p>
            <a:pPr marL="489397" lvl="1" indent="-244699" algn="l" defTabSz="609630" fontAlgn="auto">
              <a:lnSpc>
                <a:spcPts val="3173"/>
              </a:lnSpc>
              <a:spcBef>
                <a:spcPts val="0"/>
              </a:spcBef>
              <a:spcAft>
                <a:spcPts val="0"/>
              </a:spcAft>
              <a:buFont typeface="Arial"/>
              <a:buChar char="•"/>
            </a:pPr>
            <a:r>
              <a:rPr lang="en-US" sz="2266" b="0">
                <a:solidFill>
                  <a:srgbClr val="000000"/>
                </a:solidFill>
                <a:latin typeface="Roboto"/>
              </a:rPr>
              <a:t>17 Questions about Transportation and EV's</a:t>
            </a:r>
          </a:p>
          <a:p>
            <a:pPr marL="489397" lvl="1" indent="-244699" algn="l" defTabSz="609630" fontAlgn="auto">
              <a:lnSpc>
                <a:spcPts val="3173"/>
              </a:lnSpc>
              <a:spcBef>
                <a:spcPts val="0"/>
              </a:spcBef>
              <a:spcAft>
                <a:spcPts val="0"/>
              </a:spcAft>
              <a:buFont typeface="Arial"/>
              <a:buChar char="•"/>
            </a:pPr>
            <a:r>
              <a:rPr lang="en-US" sz="2266" b="0">
                <a:solidFill>
                  <a:srgbClr val="000000"/>
                </a:solidFill>
                <a:latin typeface="Roboto"/>
              </a:rPr>
              <a:t>Survey Monkey</a:t>
            </a:r>
          </a:p>
          <a:p>
            <a:pPr marL="489397" lvl="1" indent="-244699" algn="l" defTabSz="609630" fontAlgn="auto">
              <a:lnSpc>
                <a:spcPts val="3173"/>
              </a:lnSpc>
              <a:spcBef>
                <a:spcPts val="0"/>
              </a:spcBef>
              <a:spcAft>
                <a:spcPts val="0"/>
              </a:spcAft>
              <a:buFont typeface="Arial"/>
              <a:buChar char="•"/>
            </a:pPr>
            <a:r>
              <a:rPr lang="en-US" sz="2266" b="0">
                <a:solidFill>
                  <a:srgbClr val="000000"/>
                </a:solidFill>
                <a:latin typeface="Roboto"/>
              </a:rPr>
              <a:t>Spanish and English</a:t>
            </a:r>
          </a:p>
          <a:p>
            <a:pPr marL="489397" lvl="1" indent="-244699" algn="l" defTabSz="609630" fontAlgn="auto">
              <a:lnSpc>
                <a:spcPts val="3173"/>
              </a:lnSpc>
              <a:spcBef>
                <a:spcPts val="0"/>
              </a:spcBef>
              <a:spcAft>
                <a:spcPts val="0"/>
              </a:spcAft>
              <a:buFont typeface="Arial"/>
              <a:buChar char="•"/>
            </a:pPr>
            <a:r>
              <a:rPr lang="en-US" sz="2266" b="0">
                <a:solidFill>
                  <a:srgbClr val="000000"/>
                </a:solidFill>
                <a:latin typeface="Roboto"/>
              </a:rPr>
              <a:t>Email Notifications</a:t>
            </a:r>
          </a:p>
          <a:p>
            <a:pPr marL="489397" lvl="1" indent="-244699" algn="l" defTabSz="609630" fontAlgn="auto">
              <a:lnSpc>
                <a:spcPts val="3173"/>
              </a:lnSpc>
              <a:spcBef>
                <a:spcPts val="0"/>
              </a:spcBef>
              <a:spcAft>
                <a:spcPts val="0"/>
              </a:spcAft>
              <a:buFont typeface="Arial"/>
              <a:buChar char="•"/>
            </a:pPr>
            <a:r>
              <a:rPr lang="en-US" sz="2266" b="0">
                <a:solidFill>
                  <a:srgbClr val="000000"/>
                </a:solidFill>
                <a:latin typeface="Roboto"/>
              </a:rPr>
              <a:t>Tabling Events</a:t>
            </a:r>
          </a:p>
          <a:p>
            <a:pPr marL="489397" lvl="1" indent="-244699" algn="l" defTabSz="609630" fontAlgn="auto">
              <a:lnSpc>
                <a:spcPts val="3173"/>
              </a:lnSpc>
              <a:spcBef>
                <a:spcPts val="0"/>
              </a:spcBef>
              <a:spcAft>
                <a:spcPts val="0"/>
              </a:spcAft>
              <a:buFont typeface="Arial"/>
              <a:buChar char="•"/>
            </a:pPr>
            <a:r>
              <a:rPr lang="en-US" sz="2266" b="0">
                <a:solidFill>
                  <a:srgbClr val="000000"/>
                </a:solidFill>
                <a:latin typeface="Roboto"/>
              </a:rPr>
              <a:t>QR Code</a:t>
            </a:r>
          </a:p>
          <a:p>
            <a:pPr marL="489397" lvl="1" indent="-244699" algn="l" defTabSz="609630" fontAlgn="auto">
              <a:lnSpc>
                <a:spcPts val="3173"/>
              </a:lnSpc>
              <a:spcBef>
                <a:spcPts val="0"/>
              </a:spcBef>
              <a:spcAft>
                <a:spcPts val="0"/>
              </a:spcAft>
              <a:buFont typeface="Arial"/>
              <a:buChar char="•"/>
            </a:pPr>
            <a:r>
              <a:rPr lang="en-US" sz="2266" b="0">
                <a:solidFill>
                  <a:srgbClr val="000000"/>
                </a:solidFill>
                <a:latin typeface="Roboto"/>
              </a:rPr>
              <a:t>Tablet Push Notifications </a:t>
            </a:r>
          </a:p>
          <a:p>
            <a:pPr marL="489397" lvl="1" indent="-244699" algn="l" defTabSz="609630" fontAlgn="auto">
              <a:lnSpc>
                <a:spcPts val="3173"/>
              </a:lnSpc>
              <a:spcBef>
                <a:spcPts val="0"/>
              </a:spcBef>
              <a:spcAft>
                <a:spcPts val="0"/>
              </a:spcAft>
              <a:buFont typeface="Arial"/>
              <a:buChar char="•"/>
            </a:pPr>
            <a:r>
              <a:rPr lang="en-US" sz="2266" b="0">
                <a:solidFill>
                  <a:srgbClr val="000000"/>
                </a:solidFill>
                <a:latin typeface="Roboto"/>
              </a:rPr>
              <a:t>Newsletter Infographic </a:t>
            </a:r>
          </a:p>
        </p:txBody>
      </p:sp>
      <p:sp>
        <p:nvSpPr>
          <p:cNvPr id="6" name="AutoShape 6"/>
          <p:cNvSpPr/>
          <p:nvPr/>
        </p:nvSpPr>
        <p:spPr>
          <a:xfrm>
            <a:off x="558800" y="5576956"/>
            <a:ext cx="5727881" cy="179279"/>
          </a:xfrm>
          <a:prstGeom prst="rect">
            <a:avLst/>
          </a:prstGeom>
          <a:solidFill>
            <a:srgbClr val="F8862C"/>
          </a:solidFill>
        </p:spPr>
      </p:sp>
      <p:sp>
        <p:nvSpPr>
          <p:cNvPr id="7" name="AutoShape 7"/>
          <p:cNvSpPr/>
          <p:nvPr/>
        </p:nvSpPr>
        <p:spPr>
          <a:xfrm>
            <a:off x="558800" y="1101766"/>
            <a:ext cx="5727881" cy="179279"/>
          </a:xfrm>
          <a:prstGeom prst="rect">
            <a:avLst/>
          </a:prstGeom>
          <a:solidFill>
            <a:srgbClr val="F8862C"/>
          </a:solid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91513" y="-70625"/>
            <a:ext cx="12907400" cy="2392331"/>
          </a:xfrm>
          <a:prstGeom prst="rect">
            <a:avLst/>
          </a:prstGeom>
          <a:solidFill>
            <a:srgbClr val="032B43"/>
          </a:solidFill>
        </p:spPr>
      </p:sp>
      <p:sp>
        <p:nvSpPr>
          <p:cNvPr id="3" name="AutoShape 3"/>
          <p:cNvSpPr/>
          <p:nvPr/>
        </p:nvSpPr>
        <p:spPr>
          <a:xfrm>
            <a:off x="-509495" y="2180007"/>
            <a:ext cx="12906317" cy="283399"/>
          </a:xfrm>
          <a:prstGeom prst="rect">
            <a:avLst/>
          </a:prstGeom>
          <a:solidFill>
            <a:srgbClr val="E5F4E3"/>
          </a:solidFill>
        </p:spPr>
      </p:sp>
      <p:sp>
        <p:nvSpPr>
          <p:cNvPr id="4" name="TextBox 4"/>
          <p:cNvSpPr txBox="1"/>
          <p:nvPr/>
        </p:nvSpPr>
        <p:spPr>
          <a:xfrm>
            <a:off x="1645925" y="674225"/>
            <a:ext cx="8900150" cy="1153008"/>
          </a:xfrm>
          <a:prstGeom prst="rect">
            <a:avLst/>
          </a:prstGeom>
        </p:spPr>
        <p:txBody>
          <a:bodyPr lIns="0" tIns="0" rIns="0" bIns="0" rtlCol="0" anchor="t">
            <a:spAutoFit/>
          </a:bodyPr>
          <a:lstStyle/>
          <a:p>
            <a:pPr defTabSz="609630" fontAlgn="auto">
              <a:lnSpc>
                <a:spcPts val="8682"/>
              </a:lnSpc>
              <a:spcBef>
                <a:spcPts val="0"/>
              </a:spcBef>
              <a:spcAft>
                <a:spcPts val="0"/>
              </a:spcAft>
            </a:pPr>
            <a:r>
              <a:rPr lang="en-US" sz="9866" b="0" spc="-197">
                <a:solidFill>
                  <a:srgbClr val="FFFFFF"/>
                </a:solidFill>
                <a:latin typeface="Roboto Bold"/>
              </a:rPr>
              <a:t>Survey Results </a:t>
            </a:r>
          </a:p>
        </p:txBody>
      </p:sp>
      <p:grpSp>
        <p:nvGrpSpPr>
          <p:cNvPr id="5" name="Group 5"/>
          <p:cNvGrpSpPr/>
          <p:nvPr/>
        </p:nvGrpSpPr>
        <p:grpSpPr>
          <a:xfrm>
            <a:off x="939263" y="2740643"/>
            <a:ext cx="1774655" cy="1774655"/>
            <a:chOff x="0" y="0"/>
            <a:chExt cx="3549309" cy="3549309"/>
          </a:xfrm>
        </p:grpSpPr>
        <p:sp>
          <p:nvSpPr>
            <p:cNvPr id="6" name="TextBox 6"/>
            <p:cNvSpPr txBox="1"/>
            <p:nvPr/>
          </p:nvSpPr>
          <p:spPr>
            <a:xfrm>
              <a:off x="932722" y="1147792"/>
              <a:ext cx="1683868" cy="1109150"/>
            </a:xfrm>
            <a:prstGeom prst="rect">
              <a:avLst/>
            </a:prstGeom>
          </p:spPr>
          <p:txBody>
            <a:bodyPr lIns="0" tIns="0" rIns="0" bIns="0" rtlCol="0" anchor="t">
              <a:spAutoFit/>
            </a:bodyPr>
            <a:lstStyle/>
            <a:p>
              <a:pPr defTabSz="609630" fontAlgn="auto">
                <a:lnSpc>
                  <a:spcPts val="4637"/>
                </a:lnSpc>
                <a:spcBef>
                  <a:spcPts val="0"/>
                </a:spcBef>
                <a:spcAft>
                  <a:spcPts val="0"/>
                </a:spcAft>
              </a:pPr>
              <a:r>
                <a:rPr lang="en-US" sz="3312" b="0" dirty="0">
                  <a:solidFill>
                    <a:srgbClr val="000000"/>
                  </a:solidFill>
                  <a:latin typeface="Arimo Bold Italics"/>
                </a:rPr>
                <a:t>80%</a:t>
              </a:r>
            </a:p>
          </p:txBody>
        </p:sp>
        <p:grpSp>
          <p:nvGrpSpPr>
            <p:cNvPr id="7" name="Group 7"/>
            <p:cNvGrpSpPr>
              <a:grpSpLocks noChangeAspect="1"/>
            </p:cNvGrpSpPr>
            <p:nvPr/>
          </p:nvGrpSpPr>
          <p:grpSpPr>
            <a:xfrm>
              <a:off x="0" y="0"/>
              <a:ext cx="3549309" cy="3549309"/>
              <a:chOff x="0" y="0"/>
              <a:chExt cx="2540000" cy="2540000"/>
            </a:xfrm>
          </p:grpSpPr>
          <p:sp>
            <p:nvSpPr>
              <p:cNvPr id="8" name="Freeform 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56035"/>
                    </a:lnTo>
                    <a:cubicBezTo>
                      <a:pt x="968661" y="254407"/>
                      <a:pt x="631553" y="447698"/>
                      <a:pt x="449049" y="762719"/>
                    </a:cubicBezTo>
                    <a:cubicBezTo>
                      <a:pt x="266545" y="1077739"/>
                      <a:pt x="266545" y="1466331"/>
                      <a:pt x="449049" y="1781351"/>
                    </a:cubicBezTo>
                    <a:cubicBezTo>
                      <a:pt x="631553" y="2096372"/>
                      <a:pt x="968661" y="2289663"/>
                      <a:pt x="1332725" y="2288035"/>
                    </a:cubicBezTo>
                    <a:cubicBezTo>
                      <a:pt x="1696789" y="2289663"/>
                      <a:pt x="2033897" y="2096372"/>
                      <a:pt x="2216401" y="1781351"/>
                    </a:cubicBezTo>
                    <a:cubicBezTo>
                      <a:pt x="2398905" y="1466331"/>
                      <a:pt x="2398905" y="1077739"/>
                      <a:pt x="2216401" y="762719"/>
                    </a:cubicBezTo>
                    <a:cubicBezTo>
                      <a:pt x="2033897" y="447698"/>
                      <a:pt x="1696789" y="254407"/>
                      <a:pt x="1332725" y="256035"/>
                    </a:cubicBezTo>
                    <a:close/>
                  </a:path>
                </a:pathLst>
              </a:custGeom>
              <a:solidFill>
                <a:srgbClr val="EFEFEF"/>
              </a:solidFill>
            </p:spPr>
          </p:sp>
          <p:sp>
            <p:nvSpPr>
              <p:cNvPr id="9" name="Freeform 9"/>
              <p:cNvSpPr/>
              <p:nvPr/>
            </p:nvSpPr>
            <p:spPr>
              <a:xfrm>
                <a:off x="-79570" y="2605"/>
                <a:ext cx="2711388" cy="2618865"/>
              </a:xfrm>
              <a:custGeom>
                <a:avLst/>
                <a:gdLst/>
                <a:ahLst/>
                <a:cxnLst/>
                <a:rect l="l" t="t" r="r" b="b"/>
                <a:pathLst>
                  <a:path w="2711388" h="2618865">
                    <a:moveTo>
                      <a:pt x="1490681" y="5259"/>
                    </a:moveTo>
                    <a:cubicBezTo>
                      <a:pt x="2011693" y="63510"/>
                      <a:pt x="2443367" y="435917"/>
                      <a:pt x="2577377" y="942758"/>
                    </a:cubicBezTo>
                    <a:cubicBezTo>
                      <a:pt x="2711388" y="1449598"/>
                      <a:pt x="2520191" y="1986696"/>
                      <a:pt x="2096057" y="2294847"/>
                    </a:cubicBezTo>
                    <a:cubicBezTo>
                      <a:pt x="1671924" y="2602998"/>
                      <a:pt x="1102031" y="2618865"/>
                      <a:pt x="661408" y="2334791"/>
                    </a:cubicBezTo>
                    <a:cubicBezTo>
                      <a:pt x="220786" y="2050717"/>
                      <a:pt x="0" y="1525090"/>
                      <a:pt x="105601" y="1011578"/>
                    </a:cubicBezTo>
                    <a:cubicBezTo>
                      <a:pt x="114569" y="966962"/>
                      <a:pt x="146723" y="930554"/>
                      <a:pt x="189889" y="916140"/>
                    </a:cubicBezTo>
                    <a:cubicBezTo>
                      <a:pt x="233054" y="901727"/>
                      <a:pt x="280633" y="911511"/>
                      <a:pt x="314608" y="941788"/>
                    </a:cubicBezTo>
                    <a:cubicBezTo>
                      <a:pt x="348583" y="972066"/>
                      <a:pt x="363761" y="1018207"/>
                      <a:pt x="354395" y="1062742"/>
                    </a:cubicBezTo>
                    <a:cubicBezTo>
                      <a:pt x="269914" y="1473551"/>
                      <a:pt x="446543" y="1894052"/>
                      <a:pt x="799041" y="2121312"/>
                    </a:cubicBezTo>
                    <a:cubicBezTo>
                      <a:pt x="1151539" y="2348571"/>
                      <a:pt x="1607453" y="2335877"/>
                      <a:pt x="1946760" y="2089356"/>
                    </a:cubicBezTo>
                    <a:cubicBezTo>
                      <a:pt x="2286067" y="1842835"/>
                      <a:pt x="2439024" y="1413158"/>
                      <a:pt x="2331816" y="1007685"/>
                    </a:cubicBezTo>
                    <a:cubicBezTo>
                      <a:pt x="2224607" y="602213"/>
                      <a:pt x="1879268" y="304287"/>
                      <a:pt x="1462459" y="257686"/>
                    </a:cubicBezTo>
                    <a:cubicBezTo>
                      <a:pt x="1417210" y="252832"/>
                      <a:pt x="1378017" y="224138"/>
                      <a:pt x="1359721" y="182469"/>
                    </a:cubicBezTo>
                    <a:cubicBezTo>
                      <a:pt x="1341424" y="140801"/>
                      <a:pt x="1346821" y="92528"/>
                      <a:pt x="1373868" y="55929"/>
                    </a:cubicBezTo>
                    <a:cubicBezTo>
                      <a:pt x="1400915" y="19330"/>
                      <a:pt x="1445478" y="0"/>
                      <a:pt x="1490681" y="5259"/>
                    </a:cubicBezTo>
                    <a:close/>
                  </a:path>
                </a:pathLst>
              </a:custGeom>
              <a:solidFill>
                <a:srgbClr val="F8862C"/>
              </a:solidFill>
            </p:spPr>
          </p:sp>
        </p:grpSp>
      </p:grpSp>
      <p:sp>
        <p:nvSpPr>
          <p:cNvPr id="10" name="AutoShape 10"/>
          <p:cNvSpPr/>
          <p:nvPr/>
        </p:nvSpPr>
        <p:spPr>
          <a:xfrm>
            <a:off x="8593278" y="4831085"/>
            <a:ext cx="2898531" cy="1499864"/>
          </a:xfrm>
          <a:prstGeom prst="rect">
            <a:avLst/>
          </a:prstGeom>
          <a:solidFill>
            <a:srgbClr val="136F63"/>
          </a:solidFill>
        </p:spPr>
      </p:sp>
      <p:grpSp>
        <p:nvGrpSpPr>
          <p:cNvPr id="11" name="Group 11"/>
          <p:cNvGrpSpPr/>
          <p:nvPr/>
        </p:nvGrpSpPr>
        <p:grpSpPr>
          <a:xfrm>
            <a:off x="9137021" y="2740643"/>
            <a:ext cx="1811043" cy="1811043"/>
            <a:chOff x="0" y="0"/>
            <a:chExt cx="3622085" cy="3622085"/>
          </a:xfrm>
        </p:grpSpPr>
        <p:sp>
          <p:nvSpPr>
            <p:cNvPr id="12" name="TextBox 12"/>
            <p:cNvSpPr txBox="1"/>
            <p:nvPr/>
          </p:nvSpPr>
          <p:spPr>
            <a:xfrm>
              <a:off x="951846" y="1173866"/>
              <a:ext cx="1718396" cy="1132874"/>
            </a:xfrm>
            <a:prstGeom prst="rect">
              <a:avLst/>
            </a:prstGeom>
          </p:spPr>
          <p:txBody>
            <a:bodyPr lIns="0" tIns="0" rIns="0" bIns="0" rtlCol="0" anchor="t">
              <a:spAutoFit/>
            </a:bodyPr>
            <a:lstStyle/>
            <a:p>
              <a:pPr defTabSz="609630" fontAlgn="auto">
                <a:lnSpc>
                  <a:spcPts val="4732"/>
                </a:lnSpc>
                <a:spcBef>
                  <a:spcPct val="0"/>
                </a:spcBef>
                <a:spcAft>
                  <a:spcPts val="0"/>
                </a:spcAft>
              </a:pPr>
              <a:r>
                <a:rPr lang="en-US" sz="3200" b="0" dirty="0">
                  <a:solidFill>
                    <a:srgbClr val="000000"/>
                  </a:solidFill>
                  <a:latin typeface="Arimo Bold Italics"/>
                </a:rPr>
                <a:t>43</a:t>
              </a:r>
              <a:r>
                <a:rPr lang="en-US" sz="3380" b="0" dirty="0">
                  <a:solidFill>
                    <a:srgbClr val="000000"/>
                  </a:solidFill>
                  <a:latin typeface="Arimo Bold Italics"/>
                </a:rPr>
                <a:t>%</a:t>
              </a:r>
            </a:p>
          </p:txBody>
        </p:sp>
        <p:grpSp>
          <p:nvGrpSpPr>
            <p:cNvPr id="13" name="Group 13"/>
            <p:cNvGrpSpPr>
              <a:grpSpLocks noChangeAspect="1"/>
            </p:cNvGrpSpPr>
            <p:nvPr/>
          </p:nvGrpSpPr>
          <p:grpSpPr>
            <a:xfrm>
              <a:off x="0" y="0"/>
              <a:ext cx="3622085" cy="3622085"/>
              <a:chOff x="0" y="0"/>
              <a:chExt cx="2540000" cy="2540000"/>
            </a:xfrm>
          </p:grpSpPr>
          <p:sp>
            <p:nvSpPr>
              <p:cNvPr id="14" name="Freeform 14"/>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56035"/>
                    </a:lnTo>
                    <a:cubicBezTo>
                      <a:pt x="968661" y="254407"/>
                      <a:pt x="631553" y="447698"/>
                      <a:pt x="449049" y="762719"/>
                    </a:cubicBezTo>
                    <a:cubicBezTo>
                      <a:pt x="266545" y="1077739"/>
                      <a:pt x="266545" y="1466331"/>
                      <a:pt x="449049" y="1781351"/>
                    </a:cubicBezTo>
                    <a:cubicBezTo>
                      <a:pt x="631553" y="2096372"/>
                      <a:pt x="968661" y="2289663"/>
                      <a:pt x="1332725" y="2288035"/>
                    </a:cubicBezTo>
                    <a:cubicBezTo>
                      <a:pt x="1696789" y="2289663"/>
                      <a:pt x="2033897" y="2096372"/>
                      <a:pt x="2216401" y="1781351"/>
                    </a:cubicBezTo>
                    <a:cubicBezTo>
                      <a:pt x="2398905" y="1466331"/>
                      <a:pt x="2398905" y="1077739"/>
                      <a:pt x="2216401" y="762719"/>
                    </a:cubicBezTo>
                    <a:cubicBezTo>
                      <a:pt x="2033897" y="447698"/>
                      <a:pt x="1696789" y="254407"/>
                      <a:pt x="1332725" y="256035"/>
                    </a:cubicBezTo>
                    <a:close/>
                  </a:path>
                </a:pathLst>
              </a:custGeom>
              <a:solidFill>
                <a:srgbClr val="EFEFEF"/>
              </a:solidFill>
            </p:spPr>
          </p:sp>
          <p:sp>
            <p:nvSpPr>
              <p:cNvPr id="15" name="Freeform 15"/>
              <p:cNvSpPr/>
              <p:nvPr/>
            </p:nvSpPr>
            <p:spPr>
              <a:xfrm>
                <a:off x="1261854" y="2605"/>
                <a:ext cx="1365839" cy="2374816"/>
              </a:xfrm>
              <a:custGeom>
                <a:avLst/>
                <a:gdLst/>
                <a:ahLst/>
                <a:cxnLst/>
                <a:rect l="l" t="t" r="r" b="b"/>
                <a:pathLst>
                  <a:path w="1365839" h="2374816">
                    <a:moveTo>
                      <a:pt x="149257" y="5259"/>
                    </a:moveTo>
                    <a:cubicBezTo>
                      <a:pt x="688108" y="65504"/>
                      <a:pt x="1129281" y="461203"/>
                      <a:pt x="1247560" y="990353"/>
                    </a:cubicBezTo>
                    <a:cubicBezTo>
                      <a:pt x="1365839" y="1519503"/>
                      <a:pt x="1135134" y="2065385"/>
                      <a:pt x="673219" y="2349328"/>
                    </a:cubicBezTo>
                    <a:cubicBezTo>
                      <a:pt x="634556" y="2373333"/>
                      <a:pt x="586005" y="2374816"/>
                      <a:pt x="545949" y="2353217"/>
                    </a:cubicBezTo>
                    <a:cubicBezTo>
                      <a:pt x="505893" y="2331617"/>
                      <a:pt x="480456" y="2290236"/>
                      <a:pt x="479269" y="2244743"/>
                    </a:cubicBezTo>
                    <a:cubicBezTo>
                      <a:pt x="478083" y="2199250"/>
                      <a:pt x="501328" y="2156599"/>
                      <a:pt x="540204" y="2132941"/>
                    </a:cubicBezTo>
                    <a:cubicBezTo>
                      <a:pt x="909737" y="1905787"/>
                      <a:pt x="1094301" y="1469082"/>
                      <a:pt x="999677" y="1045761"/>
                    </a:cubicBezTo>
                    <a:cubicBezTo>
                      <a:pt x="905054" y="622441"/>
                      <a:pt x="552116" y="305882"/>
                      <a:pt x="121035" y="257686"/>
                    </a:cubicBezTo>
                    <a:cubicBezTo>
                      <a:pt x="75786" y="252832"/>
                      <a:pt x="36593" y="224138"/>
                      <a:pt x="18297" y="182469"/>
                    </a:cubicBezTo>
                    <a:cubicBezTo>
                      <a:pt x="0" y="140801"/>
                      <a:pt x="5397" y="92528"/>
                      <a:pt x="32444" y="55929"/>
                    </a:cubicBezTo>
                    <a:cubicBezTo>
                      <a:pt x="59491" y="19330"/>
                      <a:pt x="104054" y="0"/>
                      <a:pt x="149257" y="5259"/>
                    </a:cubicBezTo>
                    <a:close/>
                  </a:path>
                </a:pathLst>
              </a:custGeom>
              <a:solidFill>
                <a:srgbClr val="F8862C"/>
              </a:solidFill>
            </p:spPr>
          </p:sp>
        </p:grpSp>
      </p:grpSp>
      <p:grpSp>
        <p:nvGrpSpPr>
          <p:cNvPr id="16" name="Group 16"/>
          <p:cNvGrpSpPr/>
          <p:nvPr/>
        </p:nvGrpSpPr>
        <p:grpSpPr>
          <a:xfrm>
            <a:off x="5156665" y="2740643"/>
            <a:ext cx="1811043" cy="1811043"/>
            <a:chOff x="0" y="0"/>
            <a:chExt cx="3622085" cy="3622085"/>
          </a:xfrm>
        </p:grpSpPr>
        <p:sp>
          <p:nvSpPr>
            <p:cNvPr id="17" name="TextBox 17"/>
            <p:cNvSpPr txBox="1"/>
            <p:nvPr/>
          </p:nvSpPr>
          <p:spPr>
            <a:xfrm>
              <a:off x="951846" y="1173866"/>
              <a:ext cx="1718396" cy="1132874"/>
            </a:xfrm>
            <a:prstGeom prst="rect">
              <a:avLst/>
            </a:prstGeom>
          </p:spPr>
          <p:txBody>
            <a:bodyPr lIns="0" tIns="0" rIns="0" bIns="0" rtlCol="0" anchor="t">
              <a:spAutoFit/>
            </a:bodyPr>
            <a:lstStyle/>
            <a:p>
              <a:pPr defTabSz="609630" fontAlgn="auto">
                <a:lnSpc>
                  <a:spcPts val="4732"/>
                </a:lnSpc>
                <a:spcBef>
                  <a:spcPct val="0"/>
                </a:spcBef>
                <a:spcAft>
                  <a:spcPts val="0"/>
                </a:spcAft>
              </a:pPr>
              <a:r>
                <a:rPr lang="en-US" sz="3200" b="0" dirty="0">
                  <a:solidFill>
                    <a:srgbClr val="000000"/>
                  </a:solidFill>
                  <a:latin typeface="Arimo Bold Italics"/>
                </a:rPr>
                <a:t>55</a:t>
              </a:r>
              <a:r>
                <a:rPr lang="en-US" sz="3380" b="0" dirty="0">
                  <a:solidFill>
                    <a:srgbClr val="000000"/>
                  </a:solidFill>
                  <a:latin typeface="Arimo Bold Italics"/>
                </a:rPr>
                <a:t>%</a:t>
              </a:r>
            </a:p>
          </p:txBody>
        </p:sp>
        <p:grpSp>
          <p:nvGrpSpPr>
            <p:cNvPr id="18" name="Group 18"/>
            <p:cNvGrpSpPr>
              <a:grpSpLocks noChangeAspect="1"/>
            </p:cNvGrpSpPr>
            <p:nvPr/>
          </p:nvGrpSpPr>
          <p:grpSpPr>
            <a:xfrm>
              <a:off x="0" y="0"/>
              <a:ext cx="3622085" cy="3622085"/>
              <a:chOff x="0" y="0"/>
              <a:chExt cx="2540000" cy="2540000"/>
            </a:xfrm>
          </p:grpSpPr>
          <p:sp>
            <p:nvSpPr>
              <p:cNvPr id="19" name="Freeform 19"/>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56035"/>
                    </a:lnTo>
                    <a:cubicBezTo>
                      <a:pt x="968661" y="254407"/>
                      <a:pt x="631553" y="447698"/>
                      <a:pt x="449049" y="762719"/>
                    </a:cubicBezTo>
                    <a:cubicBezTo>
                      <a:pt x="266545" y="1077739"/>
                      <a:pt x="266545" y="1466331"/>
                      <a:pt x="449049" y="1781351"/>
                    </a:cubicBezTo>
                    <a:cubicBezTo>
                      <a:pt x="631553" y="2096372"/>
                      <a:pt x="968661" y="2289663"/>
                      <a:pt x="1332725" y="2288035"/>
                    </a:cubicBezTo>
                    <a:cubicBezTo>
                      <a:pt x="1696789" y="2289663"/>
                      <a:pt x="2033897" y="2096372"/>
                      <a:pt x="2216401" y="1781351"/>
                    </a:cubicBezTo>
                    <a:cubicBezTo>
                      <a:pt x="2398905" y="1466331"/>
                      <a:pt x="2398905" y="1077739"/>
                      <a:pt x="2216401" y="762719"/>
                    </a:cubicBezTo>
                    <a:cubicBezTo>
                      <a:pt x="2033897" y="447698"/>
                      <a:pt x="1696789" y="254407"/>
                      <a:pt x="1332725" y="256035"/>
                    </a:cubicBezTo>
                    <a:close/>
                  </a:path>
                </a:pathLst>
              </a:custGeom>
              <a:solidFill>
                <a:srgbClr val="EFEFEF"/>
              </a:solidFill>
            </p:spPr>
          </p:sp>
          <p:sp>
            <p:nvSpPr>
              <p:cNvPr id="20" name="Freeform 20"/>
              <p:cNvSpPr/>
              <p:nvPr/>
            </p:nvSpPr>
            <p:spPr>
              <a:xfrm>
                <a:off x="904332" y="2605"/>
                <a:ext cx="1718445" cy="2605551"/>
              </a:xfrm>
              <a:custGeom>
                <a:avLst/>
                <a:gdLst/>
                <a:ahLst/>
                <a:cxnLst/>
                <a:rect l="l" t="t" r="r" b="b"/>
                <a:pathLst>
                  <a:path w="1718445" h="2605551">
                    <a:moveTo>
                      <a:pt x="506779" y="5259"/>
                    </a:moveTo>
                    <a:cubicBezTo>
                      <a:pt x="971475" y="57213"/>
                      <a:pt x="1370034" y="360316"/>
                      <a:pt x="1544239" y="794245"/>
                    </a:cubicBezTo>
                    <a:cubicBezTo>
                      <a:pt x="1718445" y="1228173"/>
                      <a:pt x="1640115" y="1722728"/>
                      <a:pt x="1340345" y="2081586"/>
                    </a:cubicBezTo>
                    <a:cubicBezTo>
                      <a:pt x="1040574" y="2440445"/>
                      <a:pt x="567858" y="2605551"/>
                      <a:pt x="109851" y="2511363"/>
                    </a:cubicBezTo>
                    <a:cubicBezTo>
                      <a:pt x="65235" y="2502396"/>
                      <a:pt x="28827" y="2470242"/>
                      <a:pt x="14414" y="2427076"/>
                    </a:cubicBezTo>
                    <a:cubicBezTo>
                      <a:pt x="0" y="2383911"/>
                      <a:pt x="9784" y="2336332"/>
                      <a:pt x="40062" y="2302357"/>
                    </a:cubicBezTo>
                    <a:cubicBezTo>
                      <a:pt x="70339" y="2268382"/>
                      <a:pt x="116480" y="2253204"/>
                      <a:pt x="161015" y="2262570"/>
                    </a:cubicBezTo>
                    <a:cubicBezTo>
                      <a:pt x="527420" y="2337919"/>
                      <a:pt x="905592" y="2205834"/>
                      <a:pt x="1145408" y="1918747"/>
                    </a:cubicBezTo>
                    <a:cubicBezTo>
                      <a:pt x="1385224" y="1631661"/>
                      <a:pt x="1447888" y="1236018"/>
                      <a:pt x="1308524" y="888875"/>
                    </a:cubicBezTo>
                    <a:cubicBezTo>
                      <a:pt x="1169160" y="541732"/>
                      <a:pt x="850313" y="299250"/>
                      <a:pt x="478557" y="257686"/>
                    </a:cubicBezTo>
                    <a:cubicBezTo>
                      <a:pt x="433308" y="252832"/>
                      <a:pt x="394115" y="224138"/>
                      <a:pt x="375819" y="182469"/>
                    </a:cubicBezTo>
                    <a:cubicBezTo>
                      <a:pt x="357522" y="140801"/>
                      <a:pt x="362919" y="92528"/>
                      <a:pt x="389966" y="55929"/>
                    </a:cubicBezTo>
                    <a:cubicBezTo>
                      <a:pt x="417013" y="19330"/>
                      <a:pt x="461576" y="0"/>
                      <a:pt x="506779" y="5259"/>
                    </a:cubicBezTo>
                    <a:close/>
                  </a:path>
                </a:pathLst>
              </a:custGeom>
              <a:solidFill>
                <a:srgbClr val="F8862C"/>
              </a:solidFill>
            </p:spPr>
          </p:sp>
        </p:grpSp>
      </p:grpSp>
      <p:sp>
        <p:nvSpPr>
          <p:cNvPr id="21" name="AutoShape 21"/>
          <p:cNvSpPr/>
          <p:nvPr/>
        </p:nvSpPr>
        <p:spPr>
          <a:xfrm>
            <a:off x="377325" y="4831085"/>
            <a:ext cx="2898531" cy="1499864"/>
          </a:xfrm>
          <a:prstGeom prst="rect">
            <a:avLst/>
          </a:prstGeom>
          <a:solidFill>
            <a:srgbClr val="136F63"/>
          </a:solidFill>
        </p:spPr>
      </p:sp>
      <p:sp>
        <p:nvSpPr>
          <p:cNvPr id="22" name="TextBox 22"/>
          <p:cNvSpPr txBox="1"/>
          <p:nvPr/>
        </p:nvSpPr>
        <p:spPr>
          <a:xfrm>
            <a:off x="377325" y="4835348"/>
            <a:ext cx="2898531" cy="1510606"/>
          </a:xfrm>
          <a:prstGeom prst="rect">
            <a:avLst/>
          </a:prstGeom>
        </p:spPr>
        <p:txBody>
          <a:bodyPr lIns="0" tIns="0" rIns="0" bIns="0" rtlCol="0" anchor="t">
            <a:spAutoFit/>
          </a:bodyPr>
          <a:lstStyle/>
          <a:p>
            <a:pPr defTabSz="609630" fontAlgn="auto">
              <a:lnSpc>
                <a:spcPts val="2965"/>
              </a:lnSpc>
              <a:spcBef>
                <a:spcPts val="0"/>
              </a:spcBef>
              <a:spcAft>
                <a:spcPts val="0"/>
              </a:spcAft>
            </a:pPr>
            <a:r>
              <a:rPr lang="en-US" sz="2118" b="0" dirty="0">
                <a:solidFill>
                  <a:srgbClr val="FFFFFF"/>
                </a:solidFill>
                <a:latin typeface="Roboto Bold"/>
              </a:rPr>
              <a:t>Residents are somewhat or entirely unfamiliar with electric vehicles. </a:t>
            </a:r>
          </a:p>
        </p:txBody>
      </p:sp>
      <p:sp>
        <p:nvSpPr>
          <p:cNvPr id="23" name="AutoShape 23"/>
          <p:cNvSpPr/>
          <p:nvPr/>
        </p:nvSpPr>
        <p:spPr>
          <a:xfrm>
            <a:off x="4646735" y="4831085"/>
            <a:ext cx="2898531" cy="1499864"/>
          </a:xfrm>
          <a:prstGeom prst="rect">
            <a:avLst/>
          </a:prstGeom>
          <a:solidFill>
            <a:srgbClr val="136F63"/>
          </a:solidFill>
        </p:spPr>
      </p:sp>
      <p:sp>
        <p:nvSpPr>
          <p:cNvPr id="24" name="TextBox 24"/>
          <p:cNvSpPr txBox="1"/>
          <p:nvPr/>
        </p:nvSpPr>
        <p:spPr>
          <a:xfrm>
            <a:off x="8593278" y="4995142"/>
            <a:ext cx="2898531" cy="1125886"/>
          </a:xfrm>
          <a:prstGeom prst="rect">
            <a:avLst/>
          </a:prstGeom>
        </p:spPr>
        <p:txBody>
          <a:bodyPr lIns="0" tIns="0" rIns="0" bIns="0" rtlCol="0" anchor="t">
            <a:spAutoFit/>
          </a:bodyPr>
          <a:lstStyle/>
          <a:p>
            <a:pPr defTabSz="609630" fontAlgn="auto">
              <a:lnSpc>
                <a:spcPts val="2965"/>
              </a:lnSpc>
              <a:spcBef>
                <a:spcPts val="0"/>
              </a:spcBef>
              <a:spcAft>
                <a:spcPts val="0"/>
              </a:spcAft>
            </a:pPr>
            <a:r>
              <a:rPr lang="en-US" sz="2118" b="0" dirty="0">
                <a:solidFill>
                  <a:srgbClr val="FFFFFF"/>
                </a:solidFill>
                <a:latin typeface="Roboto Bold"/>
              </a:rPr>
              <a:t>Residents ride 10 miles or less per day in their personal vehicle. </a:t>
            </a:r>
          </a:p>
        </p:txBody>
      </p:sp>
      <p:sp>
        <p:nvSpPr>
          <p:cNvPr id="25" name="TextBox 25"/>
          <p:cNvSpPr txBox="1"/>
          <p:nvPr/>
        </p:nvSpPr>
        <p:spPr>
          <a:xfrm>
            <a:off x="4646734" y="5043413"/>
            <a:ext cx="2898531" cy="1125886"/>
          </a:xfrm>
          <a:prstGeom prst="rect">
            <a:avLst/>
          </a:prstGeom>
        </p:spPr>
        <p:txBody>
          <a:bodyPr wrap="square" lIns="0" tIns="0" rIns="0" bIns="0" rtlCol="0" anchor="t">
            <a:spAutoFit/>
          </a:bodyPr>
          <a:lstStyle/>
          <a:p>
            <a:pPr defTabSz="609630" fontAlgn="auto">
              <a:lnSpc>
                <a:spcPts val="2965"/>
              </a:lnSpc>
              <a:spcBef>
                <a:spcPts val="0"/>
              </a:spcBef>
              <a:spcAft>
                <a:spcPts val="0"/>
              </a:spcAft>
            </a:pPr>
            <a:r>
              <a:rPr lang="en-US" sz="2118" b="0" dirty="0">
                <a:solidFill>
                  <a:srgbClr val="FFFFFF"/>
                </a:solidFill>
                <a:latin typeface="Roboto Bold"/>
              </a:rPr>
              <a:t>Residents felt owning an EV would positively impact their life.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l="8492" r="13061"/>
          <a:stretch/>
        </p:blipFill>
        <p:spPr>
          <a:xfrm>
            <a:off x="0" y="306290"/>
            <a:ext cx="7497692" cy="5920538"/>
          </a:xfrm>
          <a:prstGeom prst="rect">
            <a:avLst/>
          </a:prstGeom>
        </p:spPr>
      </p:pic>
      <p:sp>
        <p:nvSpPr>
          <p:cNvPr id="3" name="AutoShape 3"/>
          <p:cNvSpPr/>
          <p:nvPr/>
        </p:nvSpPr>
        <p:spPr>
          <a:xfrm>
            <a:off x="7497693" y="1"/>
            <a:ext cx="4694308" cy="6858000"/>
          </a:xfrm>
          <a:prstGeom prst="rect">
            <a:avLst/>
          </a:prstGeom>
          <a:solidFill>
            <a:srgbClr val="136F63"/>
          </a:solidFill>
        </p:spPr>
      </p:sp>
      <p:sp>
        <p:nvSpPr>
          <p:cNvPr id="4" name="TextBox 4"/>
          <p:cNvSpPr txBox="1"/>
          <p:nvPr/>
        </p:nvSpPr>
        <p:spPr>
          <a:xfrm>
            <a:off x="7693917" y="484091"/>
            <a:ext cx="4318949" cy="6140142"/>
          </a:xfrm>
          <a:prstGeom prst="rect">
            <a:avLst/>
          </a:prstGeom>
        </p:spPr>
        <p:txBody>
          <a:bodyPr lIns="0" tIns="0" rIns="0" bIns="0" rtlCol="0" anchor="t">
            <a:spAutoFit/>
          </a:bodyPr>
          <a:lstStyle/>
          <a:p>
            <a:pPr defTabSz="609630" fontAlgn="auto">
              <a:lnSpc>
                <a:spcPts val="5298"/>
              </a:lnSpc>
              <a:spcBef>
                <a:spcPts val="0"/>
              </a:spcBef>
              <a:spcAft>
                <a:spcPts val="0"/>
              </a:spcAft>
            </a:pPr>
            <a:r>
              <a:rPr lang="en-US" sz="6020" b="0" spc="-120">
                <a:solidFill>
                  <a:srgbClr val="FFFFFF"/>
                </a:solidFill>
                <a:latin typeface="Roboto Bold"/>
              </a:rPr>
              <a:t>What's the first word/phrase that comes to mind when you think of Electric Vehicles?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1E1"/>
        </a:solidFill>
        <a:effectLst/>
      </p:bgPr>
    </p:bg>
    <p:spTree>
      <p:nvGrpSpPr>
        <p:cNvPr id="1" name=""/>
        <p:cNvGrpSpPr/>
        <p:nvPr/>
      </p:nvGrpSpPr>
      <p:grpSpPr>
        <a:xfrm>
          <a:off x="0" y="0"/>
          <a:ext cx="0" cy="0"/>
          <a:chOff x="0" y="0"/>
          <a:chExt cx="0" cy="0"/>
        </a:xfrm>
      </p:grpSpPr>
      <p:sp>
        <p:nvSpPr>
          <p:cNvPr id="2" name="AutoShape 2"/>
          <p:cNvSpPr/>
          <p:nvPr/>
        </p:nvSpPr>
        <p:spPr>
          <a:xfrm>
            <a:off x="685800" y="2669348"/>
            <a:ext cx="3263032" cy="3239266"/>
          </a:xfrm>
          <a:prstGeom prst="rect">
            <a:avLst/>
          </a:prstGeom>
          <a:solidFill>
            <a:srgbClr val="EF640C"/>
          </a:solidFill>
        </p:spPr>
      </p:sp>
      <p:sp>
        <p:nvSpPr>
          <p:cNvPr id="3" name="AutoShape 3"/>
          <p:cNvSpPr/>
          <p:nvPr/>
        </p:nvSpPr>
        <p:spPr>
          <a:xfrm>
            <a:off x="4464484" y="2669348"/>
            <a:ext cx="3263032" cy="3239266"/>
          </a:xfrm>
          <a:prstGeom prst="rect">
            <a:avLst/>
          </a:prstGeom>
          <a:solidFill>
            <a:srgbClr val="F8862C"/>
          </a:solidFill>
        </p:spPr>
      </p:sp>
      <p:sp>
        <p:nvSpPr>
          <p:cNvPr id="4" name="AutoShape 4"/>
          <p:cNvSpPr/>
          <p:nvPr/>
        </p:nvSpPr>
        <p:spPr>
          <a:xfrm>
            <a:off x="8243168" y="2669348"/>
            <a:ext cx="3263032" cy="3239266"/>
          </a:xfrm>
          <a:prstGeom prst="rect">
            <a:avLst/>
          </a:prstGeom>
          <a:solidFill>
            <a:srgbClr val="CB754B"/>
          </a:solidFill>
        </p:spPr>
      </p:sp>
      <p:sp>
        <p:nvSpPr>
          <p:cNvPr id="5" name="TextBox 5"/>
          <p:cNvSpPr txBox="1"/>
          <p:nvPr/>
        </p:nvSpPr>
        <p:spPr>
          <a:xfrm>
            <a:off x="1710436" y="1089216"/>
            <a:ext cx="8771129" cy="1151982"/>
          </a:xfrm>
          <a:prstGeom prst="rect">
            <a:avLst/>
          </a:prstGeom>
        </p:spPr>
        <p:txBody>
          <a:bodyPr lIns="0" tIns="0" rIns="0" bIns="0" rtlCol="0" anchor="t">
            <a:spAutoFit/>
          </a:bodyPr>
          <a:lstStyle/>
          <a:p>
            <a:pPr defTabSz="609630" fontAlgn="auto">
              <a:lnSpc>
                <a:spcPts val="8654"/>
              </a:lnSpc>
              <a:spcBef>
                <a:spcPts val="0"/>
              </a:spcBef>
              <a:spcAft>
                <a:spcPts val="0"/>
              </a:spcAft>
            </a:pPr>
            <a:r>
              <a:rPr lang="en-US" sz="9834" b="0" spc="-197">
                <a:solidFill>
                  <a:srgbClr val="14110F"/>
                </a:solidFill>
                <a:latin typeface="Roboto Bold"/>
              </a:rPr>
              <a:t>Survey Results</a:t>
            </a:r>
          </a:p>
        </p:txBody>
      </p:sp>
      <p:sp>
        <p:nvSpPr>
          <p:cNvPr id="6" name="TextBox 6"/>
          <p:cNvSpPr txBox="1"/>
          <p:nvPr/>
        </p:nvSpPr>
        <p:spPr>
          <a:xfrm>
            <a:off x="868051" y="2920246"/>
            <a:ext cx="2898531" cy="2677592"/>
          </a:xfrm>
          <a:prstGeom prst="rect">
            <a:avLst/>
          </a:prstGeom>
        </p:spPr>
        <p:txBody>
          <a:bodyPr lIns="0" tIns="0" rIns="0" bIns="0" rtlCol="0" anchor="t">
            <a:spAutoFit/>
          </a:bodyPr>
          <a:lstStyle/>
          <a:p>
            <a:pPr defTabSz="609630" fontAlgn="auto">
              <a:lnSpc>
                <a:spcPts val="6066"/>
              </a:lnSpc>
              <a:spcBef>
                <a:spcPts val="0"/>
              </a:spcBef>
              <a:spcAft>
                <a:spcPts val="0"/>
              </a:spcAft>
            </a:pPr>
            <a:r>
              <a:rPr lang="en-US" sz="4333" b="0">
                <a:solidFill>
                  <a:srgbClr val="FFFFFF"/>
                </a:solidFill>
                <a:latin typeface="Roboto Bold"/>
              </a:rPr>
              <a:t>42%</a:t>
            </a:r>
          </a:p>
          <a:p>
            <a:pPr defTabSz="609630" fontAlgn="auto">
              <a:lnSpc>
                <a:spcPts val="2965"/>
              </a:lnSpc>
              <a:spcBef>
                <a:spcPts val="0"/>
              </a:spcBef>
              <a:spcAft>
                <a:spcPts val="0"/>
              </a:spcAft>
            </a:pPr>
            <a:r>
              <a:rPr lang="en-US" sz="2118" b="0">
                <a:solidFill>
                  <a:srgbClr val="FFFFFF"/>
                </a:solidFill>
                <a:latin typeface="Roboto Bold"/>
              </a:rPr>
              <a:t>of residents indicated rebates/vouchers as their first choice for city programs related to EVs. </a:t>
            </a:r>
          </a:p>
        </p:txBody>
      </p:sp>
      <p:sp>
        <p:nvSpPr>
          <p:cNvPr id="7" name="TextBox 7"/>
          <p:cNvSpPr txBox="1"/>
          <p:nvPr/>
        </p:nvSpPr>
        <p:spPr>
          <a:xfrm>
            <a:off x="4646735" y="2920246"/>
            <a:ext cx="2898531" cy="2677592"/>
          </a:xfrm>
          <a:prstGeom prst="rect">
            <a:avLst/>
          </a:prstGeom>
        </p:spPr>
        <p:txBody>
          <a:bodyPr lIns="0" tIns="0" rIns="0" bIns="0" rtlCol="0" anchor="t">
            <a:spAutoFit/>
          </a:bodyPr>
          <a:lstStyle/>
          <a:p>
            <a:pPr defTabSz="609630" fontAlgn="auto">
              <a:lnSpc>
                <a:spcPts val="6066"/>
              </a:lnSpc>
              <a:spcBef>
                <a:spcPts val="0"/>
              </a:spcBef>
              <a:spcAft>
                <a:spcPts val="0"/>
              </a:spcAft>
            </a:pPr>
            <a:r>
              <a:rPr lang="en-US" sz="4333" b="0">
                <a:solidFill>
                  <a:srgbClr val="FFFFFF"/>
                </a:solidFill>
                <a:latin typeface="Roboto Bold"/>
              </a:rPr>
              <a:t>78%</a:t>
            </a:r>
          </a:p>
          <a:p>
            <a:pPr defTabSz="609630" fontAlgn="auto">
              <a:lnSpc>
                <a:spcPts val="2965"/>
              </a:lnSpc>
              <a:spcBef>
                <a:spcPts val="0"/>
              </a:spcBef>
              <a:spcAft>
                <a:spcPts val="0"/>
              </a:spcAft>
            </a:pPr>
            <a:r>
              <a:rPr lang="en-US" sz="2118" b="0">
                <a:solidFill>
                  <a:srgbClr val="FFFFFF"/>
                </a:solidFill>
                <a:latin typeface="Roboto Bold"/>
              </a:rPr>
              <a:t>of residents indicated heat and long walks to destinations as being their primary public transit challenges. </a:t>
            </a:r>
          </a:p>
        </p:txBody>
      </p:sp>
      <p:sp>
        <p:nvSpPr>
          <p:cNvPr id="8" name="TextBox 8"/>
          <p:cNvSpPr txBox="1"/>
          <p:nvPr/>
        </p:nvSpPr>
        <p:spPr>
          <a:xfrm>
            <a:off x="8425419" y="2759826"/>
            <a:ext cx="2898531" cy="2677592"/>
          </a:xfrm>
          <a:prstGeom prst="rect">
            <a:avLst/>
          </a:prstGeom>
        </p:spPr>
        <p:txBody>
          <a:bodyPr lIns="0" tIns="0" rIns="0" bIns="0" rtlCol="0" anchor="t">
            <a:spAutoFit/>
          </a:bodyPr>
          <a:lstStyle/>
          <a:p>
            <a:pPr defTabSz="609630" fontAlgn="auto">
              <a:lnSpc>
                <a:spcPts val="6066"/>
              </a:lnSpc>
              <a:spcBef>
                <a:spcPts val="0"/>
              </a:spcBef>
              <a:spcAft>
                <a:spcPts val="0"/>
              </a:spcAft>
            </a:pPr>
            <a:r>
              <a:rPr lang="en-US" sz="4333" b="0">
                <a:solidFill>
                  <a:srgbClr val="FFFFFF"/>
                </a:solidFill>
                <a:latin typeface="Roboto Bold"/>
              </a:rPr>
              <a:t>56%</a:t>
            </a:r>
          </a:p>
          <a:p>
            <a:pPr defTabSz="609630" fontAlgn="auto">
              <a:lnSpc>
                <a:spcPts val="2965"/>
              </a:lnSpc>
              <a:spcBef>
                <a:spcPts val="0"/>
              </a:spcBef>
              <a:spcAft>
                <a:spcPts val="0"/>
              </a:spcAft>
            </a:pPr>
            <a:r>
              <a:rPr lang="en-US" sz="2118" b="0">
                <a:solidFill>
                  <a:srgbClr val="FFFFFF"/>
                </a:solidFill>
                <a:latin typeface="Roboto Bold"/>
              </a:rPr>
              <a:t>of residents indicated they would utilize public transit as their primary transportation method if it was expanded.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blip>
          <a:srcRect t="56" b="412"/>
          <a:stretch>
            <a:fillRect/>
          </a:stretch>
        </p:blipFill>
        <p:spPr>
          <a:xfrm>
            <a:off x="0" y="0"/>
            <a:ext cx="12192000" cy="6858000"/>
          </a:xfrm>
          <a:prstGeom prst="rect">
            <a:avLst/>
          </a:prstGeom>
        </p:spPr>
      </p:pic>
      <p:sp>
        <p:nvSpPr>
          <p:cNvPr id="3" name="AutoShape 3"/>
          <p:cNvSpPr/>
          <p:nvPr/>
        </p:nvSpPr>
        <p:spPr>
          <a:xfrm>
            <a:off x="685800" y="1399092"/>
            <a:ext cx="4837832" cy="136607"/>
          </a:xfrm>
          <a:prstGeom prst="rect">
            <a:avLst/>
          </a:prstGeom>
          <a:solidFill>
            <a:srgbClr val="F8862C"/>
          </a:solidFill>
        </p:spPr>
      </p:sp>
      <p:sp>
        <p:nvSpPr>
          <p:cNvPr id="4" name="AutoShape 4"/>
          <p:cNvSpPr/>
          <p:nvPr/>
        </p:nvSpPr>
        <p:spPr>
          <a:xfrm>
            <a:off x="685800" y="2414458"/>
            <a:ext cx="5123025" cy="4017629"/>
          </a:xfrm>
          <a:prstGeom prst="rect">
            <a:avLst/>
          </a:prstGeom>
          <a:solidFill>
            <a:srgbClr val="032B43">
              <a:alpha val="72941"/>
            </a:srgbClr>
          </a:solidFill>
        </p:spPr>
      </p:sp>
      <p:sp>
        <p:nvSpPr>
          <p:cNvPr id="5" name="AutoShape 5"/>
          <p:cNvSpPr/>
          <p:nvPr/>
        </p:nvSpPr>
        <p:spPr>
          <a:xfrm>
            <a:off x="6323708" y="2414411"/>
            <a:ext cx="5182492" cy="4017629"/>
          </a:xfrm>
          <a:prstGeom prst="rect">
            <a:avLst/>
          </a:prstGeom>
          <a:solidFill>
            <a:srgbClr val="136F63">
              <a:alpha val="72941"/>
            </a:srgbClr>
          </a:solidFill>
        </p:spPr>
      </p:sp>
      <p:sp>
        <p:nvSpPr>
          <p:cNvPr id="6" name="TextBox 6"/>
          <p:cNvSpPr txBox="1"/>
          <p:nvPr/>
        </p:nvSpPr>
        <p:spPr>
          <a:xfrm>
            <a:off x="685800" y="558532"/>
            <a:ext cx="11275816" cy="928267"/>
          </a:xfrm>
          <a:prstGeom prst="rect">
            <a:avLst/>
          </a:prstGeom>
        </p:spPr>
        <p:txBody>
          <a:bodyPr lIns="0" tIns="0" rIns="0" bIns="0" rtlCol="0" anchor="t">
            <a:spAutoFit/>
          </a:bodyPr>
          <a:lstStyle/>
          <a:p>
            <a:pPr algn="l" defTabSz="609630" fontAlgn="auto">
              <a:lnSpc>
                <a:spcPts val="7000"/>
              </a:lnSpc>
              <a:spcBef>
                <a:spcPts val="0"/>
              </a:spcBef>
              <a:spcAft>
                <a:spcPts val="0"/>
              </a:spcAft>
            </a:pPr>
            <a:r>
              <a:rPr lang="en-US" sz="7955" b="0" spc="-159">
                <a:solidFill>
                  <a:srgbClr val="14110F"/>
                </a:solidFill>
                <a:latin typeface="Roboto Bold"/>
              </a:rPr>
              <a:t>Recommendations (4 C's)</a:t>
            </a:r>
          </a:p>
        </p:txBody>
      </p:sp>
      <p:sp>
        <p:nvSpPr>
          <p:cNvPr id="7" name="TextBox 7"/>
          <p:cNvSpPr txBox="1"/>
          <p:nvPr/>
        </p:nvSpPr>
        <p:spPr>
          <a:xfrm>
            <a:off x="1994138" y="2516011"/>
            <a:ext cx="2221158" cy="409279"/>
          </a:xfrm>
          <a:prstGeom prst="rect">
            <a:avLst/>
          </a:prstGeom>
        </p:spPr>
        <p:txBody>
          <a:bodyPr lIns="0" tIns="0" rIns="0" bIns="0" rtlCol="0" anchor="t">
            <a:spAutoFit/>
          </a:bodyPr>
          <a:lstStyle/>
          <a:p>
            <a:pPr defTabSz="609630" fontAlgn="auto">
              <a:lnSpc>
                <a:spcPts val="3050"/>
              </a:lnSpc>
              <a:spcBef>
                <a:spcPts val="0"/>
              </a:spcBef>
              <a:spcAft>
                <a:spcPts val="0"/>
              </a:spcAft>
            </a:pPr>
            <a:r>
              <a:rPr lang="en-US" sz="3466" b="0" spc="-69">
                <a:solidFill>
                  <a:srgbClr val="FFFFFF"/>
                </a:solidFill>
                <a:latin typeface="Roboto Bold"/>
              </a:rPr>
              <a:t>Cooling</a:t>
            </a:r>
          </a:p>
        </p:txBody>
      </p:sp>
      <p:sp>
        <p:nvSpPr>
          <p:cNvPr id="8" name="TextBox 8"/>
          <p:cNvSpPr txBox="1"/>
          <p:nvPr/>
        </p:nvSpPr>
        <p:spPr>
          <a:xfrm>
            <a:off x="7626493" y="2516058"/>
            <a:ext cx="2576922" cy="409343"/>
          </a:xfrm>
          <a:prstGeom prst="rect">
            <a:avLst/>
          </a:prstGeom>
        </p:spPr>
        <p:txBody>
          <a:bodyPr lIns="0" tIns="0" rIns="0" bIns="0" rtlCol="0" anchor="t">
            <a:spAutoFit/>
          </a:bodyPr>
          <a:lstStyle/>
          <a:p>
            <a:pPr defTabSz="609630" fontAlgn="auto">
              <a:lnSpc>
                <a:spcPts val="3051"/>
              </a:lnSpc>
              <a:spcBef>
                <a:spcPts val="0"/>
              </a:spcBef>
              <a:spcAft>
                <a:spcPts val="0"/>
              </a:spcAft>
            </a:pPr>
            <a:r>
              <a:rPr lang="en-US" sz="3467" b="0" spc="-69">
                <a:solidFill>
                  <a:srgbClr val="FFFFFF"/>
                </a:solidFill>
                <a:latin typeface="Roboto Bold"/>
              </a:rPr>
              <a:t>Climate</a:t>
            </a:r>
          </a:p>
        </p:txBody>
      </p:sp>
      <p:sp>
        <p:nvSpPr>
          <p:cNvPr id="9" name="TextBox 9"/>
          <p:cNvSpPr txBox="1"/>
          <p:nvPr/>
        </p:nvSpPr>
        <p:spPr>
          <a:xfrm>
            <a:off x="760759" y="2794685"/>
            <a:ext cx="4973107" cy="3565079"/>
          </a:xfrm>
          <a:prstGeom prst="rect">
            <a:avLst/>
          </a:prstGeom>
        </p:spPr>
        <p:txBody>
          <a:bodyPr lIns="0" tIns="0" rIns="0" bIns="0" rtlCol="0" anchor="t">
            <a:spAutoFit/>
          </a:bodyPr>
          <a:lstStyle/>
          <a:p>
            <a:pPr algn="l" defTabSz="609630" fontAlgn="auto">
              <a:lnSpc>
                <a:spcPts val="2800"/>
              </a:lnSpc>
              <a:spcBef>
                <a:spcPts val="0"/>
              </a:spcBef>
              <a:spcAft>
                <a:spcPts val="0"/>
              </a:spcAft>
            </a:pPr>
            <a:r>
              <a:rPr lang="en-US" sz="2000" b="0">
                <a:solidFill>
                  <a:srgbClr val="FFFFFF"/>
                </a:solidFill>
                <a:latin typeface="Roboto Bold"/>
              </a:rPr>
              <a:t>Short Term:</a:t>
            </a:r>
          </a:p>
          <a:p>
            <a:pPr marL="431822" lvl="1" indent="-215911" algn="l" defTabSz="609630" fontAlgn="auto">
              <a:lnSpc>
                <a:spcPts val="2800"/>
              </a:lnSpc>
              <a:spcBef>
                <a:spcPts val="0"/>
              </a:spcBef>
              <a:spcAft>
                <a:spcPts val="0"/>
              </a:spcAft>
              <a:buFont typeface="Arial"/>
              <a:buChar char="•"/>
            </a:pPr>
            <a:r>
              <a:rPr lang="en-US" sz="2000" b="0">
                <a:solidFill>
                  <a:srgbClr val="FFFFFF"/>
                </a:solidFill>
                <a:latin typeface="Roboto"/>
              </a:rPr>
              <a:t>Add shading at bus stops, on walking paths, and at docking stations for bikes and e-scooters </a:t>
            </a:r>
          </a:p>
          <a:p>
            <a:pPr algn="l" defTabSz="609630" fontAlgn="auto">
              <a:lnSpc>
                <a:spcPts val="2800"/>
              </a:lnSpc>
              <a:spcBef>
                <a:spcPts val="0"/>
              </a:spcBef>
              <a:spcAft>
                <a:spcPts val="0"/>
              </a:spcAft>
            </a:pPr>
            <a:r>
              <a:rPr lang="en-US" sz="2000" b="0">
                <a:solidFill>
                  <a:srgbClr val="FFFFFF"/>
                </a:solidFill>
                <a:latin typeface="Roboto Bold"/>
              </a:rPr>
              <a:t>Mid Term:</a:t>
            </a:r>
          </a:p>
          <a:p>
            <a:pPr marL="431822" lvl="1" indent="-215911" algn="l" defTabSz="609630" fontAlgn="auto">
              <a:lnSpc>
                <a:spcPts val="2800"/>
              </a:lnSpc>
              <a:spcBef>
                <a:spcPts val="0"/>
              </a:spcBef>
              <a:spcAft>
                <a:spcPts val="0"/>
              </a:spcAft>
              <a:buFont typeface="Arial"/>
              <a:buChar char="•"/>
            </a:pPr>
            <a:r>
              <a:rPr lang="en-US" sz="2000" b="0">
                <a:solidFill>
                  <a:srgbClr val="FFFFFF"/>
                </a:solidFill>
                <a:latin typeface="Roboto"/>
              </a:rPr>
              <a:t>Offer ride share discounts for EV or hybrid options.</a:t>
            </a:r>
          </a:p>
          <a:p>
            <a:pPr algn="l" defTabSz="609630" fontAlgn="auto">
              <a:lnSpc>
                <a:spcPts val="2800"/>
              </a:lnSpc>
              <a:spcBef>
                <a:spcPts val="0"/>
              </a:spcBef>
              <a:spcAft>
                <a:spcPts val="0"/>
              </a:spcAft>
            </a:pPr>
            <a:r>
              <a:rPr lang="en-US" sz="2000" b="0">
                <a:solidFill>
                  <a:srgbClr val="FFFFFF"/>
                </a:solidFill>
                <a:latin typeface="Roboto Bold"/>
              </a:rPr>
              <a:t>Long Term:</a:t>
            </a:r>
          </a:p>
          <a:p>
            <a:pPr marL="431822" lvl="1" indent="-215911" algn="l" defTabSz="609630" fontAlgn="auto">
              <a:lnSpc>
                <a:spcPts val="2800"/>
              </a:lnSpc>
              <a:spcBef>
                <a:spcPts val="0"/>
              </a:spcBef>
              <a:spcAft>
                <a:spcPts val="0"/>
              </a:spcAft>
              <a:buFont typeface="Arial"/>
              <a:buChar char="•"/>
            </a:pPr>
            <a:r>
              <a:rPr lang="en-US" sz="2000" b="0">
                <a:solidFill>
                  <a:srgbClr val="FFFFFF"/>
                </a:solidFill>
                <a:latin typeface="Roboto"/>
              </a:rPr>
              <a:t>Have interconnected system of cooling corridors in and around the EEC.</a:t>
            </a:r>
          </a:p>
        </p:txBody>
      </p:sp>
      <p:sp>
        <p:nvSpPr>
          <p:cNvPr id="10" name="TextBox 10"/>
          <p:cNvSpPr txBox="1"/>
          <p:nvPr/>
        </p:nvSpPr>
        <p:spPr>
          <a:xfrm>
            <a:off x="6389467" y="2794685"/>
            <a:ext cx="5050974" cy="3565079"/>
          </a:xfrm>
          <a:prstGeom prst="rect">
            <a:avLst/>
          </a:prstGeom>
        </p:spPr>
        <p:txBody>
          <a:bodyPr lIns="0" tIns="0" rIns="0" bIns="0" rtlCol="0" anchor="t">
            <a:spAutoFit/>
          </a:bodyPr>
          <a:lstStyle/>
          <a:p>
            <a:pPr algn="l" defTabSz="609630" fontAlgn="auto">
              <a:lnSpc>
                <a:spcPts val="2800"/>
              </a:lnSpc>
              <a:spcBef>
                <a:spcPts val="0"/>
              </a:spcBef>
              <a:spcAft>
                <a:spcPts val="0"/>
              </a:spcAft>
            </a:pPr>
            <a:r>
              <a:rPr lang="en-US" sz="2000" b="0">
                <a:solidFill>
                  <a:srgbClr val="FFFFFF"/>
                </a:solidFill>
                <a:latin typeface="Roboto Bold"/>
              </a:rPr>
              <a:t>Short Term:</a:t>
            </a:r>
          </a:p>
          <a:p>
            <a:pPr marL="431822" lvl="1" indent="-215911" algn="l" defTabSz="609630" fontAlgn="auto">
              <a:lnSpc>
                <a:spcPts val="2800"/>
              </a:lnSpc>
              <a:spcBef>
                <a:spcPts val="0"/>
              </a:spcBef>
              <a:spcAft>
                <a:spcPts val="0"/>
              </a:spcAft>
              <a:buFont typeface="Arial"/>
              <a:buChar char="•"/>
            </a:pPr>
            <a:r>
              <a:rPr lang="en-US" sz="2000" b="0">
                <a:solidFill>
                  <a:srgbClr val="FFFFFF"/>
                </a:solidFill>
                <a:latin typeface="Roboto"/>
              </a:rPr>
              <a:t>Increase number of publicly available AC plugs in EEC and surrounding areas</a:t>
            </a:r>
          </a:p>
          <a:p>
            <a:pPr algn="l" defTabSz="609630" fontAlgn="auto">
              <a:lnSpc>
                <a:spcPts val="2800"/>
              </a:lnSpc>
              <a:spcBef>
                <a:spcPts val="0"/>
              </a:spcBef>
              <a:spcAft>
                <a:spcPts val="0"/>
              </a:spcAft>
            </a:pPr>
            <a:r>
              <a:rPr lang="en-US" sz="2000" b="0">
                <a:solidFill>
                  <a:srgbClr val="FFFFFF"/>
                </a:solidFill>
                <a:latin typeface="Roboto Bold"/>
              </a:rPr>
              <a:t>Mid Term:</a:t>
            </a:r>
          </a:p>
          <a:p>
            <a:pPr marL="431822" lvl="1" indent="-215911" algn="l" defTabSz="609630" fontAlgn="auto">
              <a:lnSpc>
                <a:spcPts val="2800"/>
              </a:lnSpc>
              <a:spcBef>
                <a:spcPts val="0"/>
              </a:spcBef>
              <a:spcAft>
                <a:spcPts val="0"/>
              </a:spcAft>
              <a:buFont typeface="Arial"/>
              <a:buChar char="•"/>
            </a:pPr>
            <a:r>
              <a:rPr lang="en-US" sz="2000" b="0">
                <a:solidFill>
                  <a:srgbClr val="FFFFFF"/>
                </a:solidFill>
                <a:latin typeface="Roboto"/>
              </a:rPr>
              <a:t>Offer rebates and vouchers to residents to increase EV ownership to meet Phoenix Climate Action Plan goals </a:t>
            </a:r>
          </a:p>
          <a:p>
            <a:pPr algn="l" defTabSz="609630" fontAlgn="auto">
              <a:lnSpc>
                <a:spcPts val="2800"/>
              </a:lnSpc>
              <a:spcBef>
                <a:spcPts val="0"/>
              </a:spcBef>
              <a:spcAft>
                <a:spcPts val="0"/>
              </a:spcAft>
            </a:pPr>
            <a:r>
              <a:rPr lang="en-US" sz="2000" b="0">
                <a:solidFill>
                  <a:srgbClr val="FFFFFF"/>
                </a:solidFill>
                <a:latin typeface="Roboto Bold"/>
              </a:rPr>
              <a:t>Long Term:</a:t>
            </a:r>
          </a:p>
          <a:p>
            <a:pPr marL="431822" lvl="1" indent="-215911" algn="l" defTabSz="609630" fontAlgn="auto">
              <a:lnSpc>
                <a:spcPts val="2800"/>
              </a:lnSpc>
              <a:spcBef>
                <a:spcPts val="0"/>
              </a:spcBef>
              <a:spcAft>
                <a:spcPts val="0"/>
              </a:spcAft>
              <a:buFont typeface="Arial"/>
              <a:buChar char="•"/>
            </a:pPr>
            <a:r>
              <a:rPr lang="en-US" sz="2000" b="0">
                <a:solidFill>
                  <a:srgbClr val="FFFFFF"/>
                </a:solidFill>
                <a:latin typeface="Roboto"/>
              </a:rPr>
              <a:t>Install publicly available EV Charging Stations throughout EEC </a:t>
            </a:r>
          </a:p>
        </p:txBody>
      </p:sp>
      <p:sp>
        <p:nvSpPr>
          <p:cNvPr id="11" name="AutoShape 11"/>
          <p:cNvSpPr/>
          <p:nvPr/>
        </p:nvSpPr>
        <p:spPr>
          <a:xfrm>
            <a:off x="1300397" y="1696006"/>
            <a:ext cx="9591206" cy="537491"/>
          </a:xfrm>
          <a:prstGeom prst="rect">
            <a:avLst/>
          </a:prstGeom>
          <a:solidFill>
            <a:schemeClr val="bg1">
              <a:alpha val="72941"/>
            </a:schemeClr>
          </a:solidFill>
        </p:spPr>
      </p:sp>
      <p:sp>
        <p:nvSpPr>
          <p:cNvPr id="12" name="TextBox 12"/>
          <p:cNvSpPr txBox="1"/>
          <p:nvPr/>
        </p:nvSpPr>
        <p:spPr>
          <a:xfrm>
            <a:off x="994578" y="1730860"/>
            <a:ext cx="10202846" cy="390876"/>
          </a:xfrm>
          <a:prstGeom prst="rect">
            <a:avLst/>
          </a:prstGeom>
        </p:spPr>
        <p:txBody>
          <a:bodyPr lIns="0" tIns="0" rIns="0" bIns="0" rtlCol="0" anchor="t">
            <a:spAutoFit/>
          </a:bodyPr>
          <a:lstStyle/>
          <a:p>
            <a:pPr defTabSz="609630" fontAlgn="auto">
              <a:lnSpc>
                <a:spcPts val="3267"/>
              </a:lnSpc>
              <a:spcBef>
                <a:spcPts val="0"/>
              </a:spcBef>
              <a:spcAft>
                <a:spcPts val="0"/>
              </a:spcAft>
            </a:pPr>
            <a:r>
              <a:rPr lang="en-US" sz="2333" b="0" dirty="0">
                <a:solidFill>
                  <a:srgbClr val="000000"/>
                </a:solidFill>
                <a:latin typeface="Roboto Bold"/>
              </a:rPr>
              <a:t>Short Term: </a:t>
            </a:r>
            <a:r>
              <a:rPr lang="en-US" sz="2333" b="0" dirty="0">
                <a:solidFill>
                  <a:srgbClr val="000000"/>
                </a:solidFill>
                <a:latin typeface="Roboto Bold Italics"/>
              </a:rPr>
              <a:t>0-3 years</a:t>
            </a:r>
            <a:r>
              <a:rPr lang="en-US" sz="2333" b="0" dirty="0">
                <a:solidFill>
                  <a:srgbClr val="000000"/>
                </a:solidFill>
                <a:latin typeface="Roboto Bold"/>
              </a:rPr>
              <a:t>, Mid Term: </a:t>
            </a:r>
            <a:r>
              <a:rPr lang="en-US" sz="2333" b="0" dirty="0">
                <a:solidFill>
                  <a:srgbClr val="000000"/>
                </a:solidFill>
                <a:latin typeface="Roboto Bold Italics"/>
              </a:rPr>
              <a:t>3-6 years</a:t>
            </a:r>
            <a:r>
              <a:rPr lang="en-US" sz="2333" b="0" dirty="0">
                <a:solidFill>
                  <a:srgbClr val="000000"/>
                </a:solidFill>
                <a:latin typeface="Roboto Bold"/>
              </a:rPr>
              <a:t>, and Long Term: </a:t>
            </a:r>
            <a:r>
              <a:rPr lang="en-US" sz="2333" b="0" dirty="0">
                <a:solidFill>
                  <a:srgbClr val="000000"/>
                </a:solidFill>
                <a:latin typeface="Roboto Bold Italics"/>
              </a:rPr>
              <a:t>6-9 years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blip>
          <a:srcRect t="15625"/>
          <a:stretch>
            <a:fillRect/>
          </a:stretch>
        </p:blipFill>
        <p:spPr>
          <a:xfrm>
            <a:off x="0" y="0"/>
            <a:ext cx="12192000" cy="6858000"/>
          </a:xfrm>
          <a:prstGeom prst="rect">
            <a:avLst/>
          </a:prstGeom>
        </p:spPr>
      </p:pic>
      <p:sp>
        <p:nvSpPr>
          <p:cNvPr id="3" name="AutoShape 3"/>
          <p:cNvSpPr/>
          <p:nvPr/>
        </p:nvSpPr>
        <p:spPr>
          <a:xfrm>
            <a:off x="685800" y="1383851"/>
            <a:ext cx="4837832" cy="136607"/>
          </a:xfrm>
          <a:prstGeom prst="rect">
            <a:avLst/>
          </a:prstGeom>
          <a:solidFill>
            <a:srgbClr val="F8862C"/>
          </a:solidFill>
        </p:spPr>
      </p:sp>
      <p:sp>
        <p:nvSpPr>
          <p:cNvPr id="4" name="AutoShape 4"/>
          <p:cNvSpPr/>
          <p:nvPr/>
        </p:nvSpPr>
        <p:spPr>
          <a:xfrm>
            <a:off x="685800" y="2418689"/>
            <a:ext cx="4837832" cy="4017629"/>
          </a:xfrm>
          <a:prstGeom prst="rect">
            <a:avLst/>
          </a:prstGeom>
          <a:solidFill>
            <a:srgbClr val="032B43">
              <a:alpha val="72941"/>
            </a:srgbClr>
          </a:solidFill>
        </p:spPr>
      </p:sp>
      <p:sp>
        <p:nvSpPr>
          <p:cNvPr id="5" name="AutoShape 5"/>
          <p:cNvSpPr/>
          <p:nvPr/>
        </p:nvSpPr>
        <p:spPr>
          <a:xfrm>
            <a:off x="6323708" y="2418689"/>
            <a:ext cx="5182492" cy="4017629"/>
          </a:xfrm>
          <a:prstGeom prst="rect">
            <a:avLst/>
          </a:prstGeom>
          <a:solidFill>
            <a:srgbClr val="136F63">
              <a:alpha val="72941"/>
            </a:srgbClr>
          </a:solidFill>
        </p:spPr>
      </p:sp>
      <p:sp>
        <p:nvSpPr>
          <p:cNvPr id="6" name="TextBox 6"/>
          <p:cNvSpPr txBox="1"/>
          <p:nvPr/>
        </p:nvSpPr>
        <p:spPr>
          <a:xfrm>
            <a:off x="685800" y="543292"/>
            <a:ext cx="11275816" cy="928267"/>
          </a:xfrm>
          <a:prstGeom prst="rect">
            <a:avLst/>
          </a:prstGeom>
        </p:spPr>
        <p:txBody>
          <a:bodyPr lIns="0" tIns="0" rIns="0" bIns="0" rtlCol="0" anchor="t">
            <a:spAutoFit/>
          </a:bodyPr>
          <a:lstStyle/>
          <a:p>
            <a:pPr algn="l" defTabSz="609630" fontAlgn="auto">
              <a:lnSpc>
                <a:spcPts val="7000"/>
              </a:lnSpc>
              <a:spcBef>
                <a:spcPts val="0"/>
              </a:spcBef>
              <a:spcAft>
                <a:spcPts val="0"/>
              </a:spcAft>
            </a:pPr>
            <a:r>
              <a:rPr lang="en-US" sz="7955" b="0" spc="-159">
                <a:solidFill>
                  <a:srgbClr val="14110F"/>
                </a:solidFill>
                <a:latin typeface="Roboto Bold"/>
              </a:rPr>
              <a:t>Recommendations (4 C's)</a:t>
            </a:r>
          </a:p>
        </p:txBody>
      </p:sp>
      <p:sp>
        <p:nvSpPr>
          <p:cNvPr id="7" name="TextBox 7"/>
          <p:cNvSpPr txBox="1"/>
          <p:nvPr/>
        </p:nvSpPr>
        <p:spPr>
          <a:xfrm>
            <a:off x="1790938" y="2520289"/>
            <a:ext cx="2627558" cy="409343"/>
          </a:xfrm>
          <a:prstGeom prst="rect">
            <a:avLst/>
          </a:prstGeom>
        </p:spPr>
        <p:txBody>
          <a:bodyPr lIns="0" tIns="0" rIns="0" bIns="0" rtlCol="0" anchor="t">
            <a:spAutoFit/>
          </a:bodyPr>
          <a:lstStyle/>
          <a:p>
            <a:pPr defTabSz="609630" fontAlgn="auto">
              <a:lnSpc>
                <a:spcPts val="3051"/>
              </a:lnSpc>
              <a:spcBef>
                <a:spcPts val="0"/>
              </a:spcBef>
              <a:spcAft>
                <a:spcPts val="0"/>
              </a:spcAft>
            </a:pPr>
            <a:r>
              <a:rPr lang="en-US" sz="3467" b="0" spc="-69">
                <a:solidFill>
                  <a:srgbClr val="FFFFFF"/>
                </a:solidFill>
                <a:latin typeface="Roboto Bold"/>
              </a:rPr>
              <a:t>Connectivity</a:t>
            </a:r>
          </a:p>
        </p:txBody>
      </p:sp>
      <p:sp>
        <p:nvSpPr>
          <p:cNvPr id="8" name="TextBox 8"/>
          <p:cNvSpPr txBox="1"/>
          <p:nvPr/>
        </p:nvSpPr>
        <p:spPr>
          <a:xfrm>
            <a:off x="7631175" y="2520289"/>
            <a:ext cx="2567559" cy="409343"/>
          </a:xfrm>
          <a:prstGeom prst="rect">
            <a:avLst/>
          </a:prstGeom>
        </p:spPr>
        <p:txBody>
          <a:bodyPr lIns="0" tIns="0" rIns="0" bIns="0" rtlCol="0" anchor="t">
            <a:spAutoFit/>
          </a:bodyPr>
          <a:lstStyle/>
          <a:p>
            <a:pPr defTabSz="609630" fontAlgn="auto">
              <a:lnSpc>
                <a:spcPts val="3051"/>
              </a:lnSpc>
              <a:spcBef>
                <a:spcPts val="0"/>
              </a:spcBef>
              <a:spcAft>
                <a:spcPts val="0"/>
              </a:spcAft>
            </a:pPr>
            <a:r>
              <a:rPr lang="en-US" sz="3467" b="0" spc="-69">
                <a:solidFill>
                  <a:srgbClr val="FFFFFF"/>
                </a:solidFill>
                <a:latin typeface="Roboto Bold"/>
              </a:rPr>
              <a:t>Cost</a:t>
            </a:r>
          </a:p>
        </p:txBody>
      </p:sp>
      <p:sp>
        <p:nvSpPr>
          <p:cNvPr id="9" name="TextBox 9"/>
          <p:cNvSpPr txBox="1"/>
          <p:nvPr/>
        </p:nvSpPr>
        <p:spPr>
          <a:xfrm>
            <a:off x="739716" y="2803380"/>
            <a:ext cx="4730001" cy="3565079"/>
          </a:xfrm>
          <a:prstGeom prst="rect">
            <a:avLst/>
          </a:prstGeom>
        </p:spPr>
        <p:txBody>
          <a:bodyPr lIns="0" tIns="0" rIns="0" bIns="0" rtlCol="0" anchor="t">
            <a:spAutoFit/>
          </a:bodyPr>
          <a:lstStyle/>
          <a:p>
            <a:pPr algn="l" defTabSz="609630" fontAlgn="auto">
              <a:lnSpc>
                <a:spcPts val="2800"/>
              </a:lnSpc>
              <a:spcBef>
                <a:spcPts val="0"/>
              </a:spcBef>
              <a:spcAft>
                <a:spcPts val="0"/>
              </a:spcAft>
            </a:pPr>
            <a:r>
              <a:rPr lang="en-US" sz="2000" b="0">
                <a:solidFill>
                  <a:srgbClr val="FFFFFF"/>
                </a:solidFill>
                <a:latin typeface="Roboto Bold"/>
              </a:rPr>
              <a:t>Short Term:</a:t>
            </a:r>
          </a:p>
          <a:p>
            <a:pPr marL="431823" lvl="1" indent="-215911" algn="l" defTabSz="609630" fontAlgn="auto">
              <a:lnSpc>
                <a:spcPts val="2800"/>
              </a:lnSpc>
              <a:spcBef>
                <a:spcPts val="0"/>
              </a:spcBef>
              <a:spcAft>
                <a:spcPts val="0"/>
              </a:spcAft>
              <a:buFont typeface="Arial"/>
              <a:buChar char="•"/>
            </a:pPr>
            <a:r>
              <a:rPr lang="en-US" sz="2000" b="0">
                <a:solidFill>
                  <a:srgbClr val="FFFFFF"/>
                </a:solidFill>
                <a:latin typeface="Roboto"/>
              </a:rPr>
              <a:t>Advertise the number for PHX CARES program at transit stops  </a:t>
            </a:r>
          </a:p>
          <a:p>
            <a:pPr algn="l" defTabSz="609630" fontAlgn="auto">
              <a:lnSpc>
                <a:spcPts val="2800"/>
              </a:lnSpc>
              <a:spcBef>
                <a:spcPts val="0"/>
              </a:spcBef>
              <a:spcAft>
                <a:spcPts val="0"/>
              </a:spcAft>
            </a:pPr>
            <a:r>
              <a:rPr lang="en-US" sz="2000" b="0">
                <a:solidFill>
                  <a:srgbClr val="FFFFFF"/>
                </a:solidFill>
                <a:latin typeface="Roboto Bold"/>
              </a:rPr>
              <a:t>Mid Term:</a:t>
            </a:r>
          </a:p>
          <a:p>
            <a:pPr marL="431823" lvl="1" indent="-215911" algn="l" defTabSz="609630" fontAlgn="auto">
              <a:lnSpc>
                <a:spcPts val="2800"/>
              </a:lnSpc>
              <a:spcBef>
                <a:spcPts val="0"/>
              </a:spcBef>
              <a:spcAft>
                <a:spcPts val="0"/>
              </a:spcAft>
              <a:buFont typeface="Arial"/>
              <a:buChar char="•"/>
            </a:pPr>
            <a:r>
              <a:rPr lang="en-US" sz="2000" b="0">
                <a:solidFill>
                  <a:srgbClr val="FFFFFF"/>
                </a:solidFill>
                <a:latin typeface="Roboto"/>
              </a:rPr>
              <a:t>Partner with a local bike co-op and offer courses about bike use/care</a:t>
            </a:r>
          </a:p>
          <a:p>
            <a:pPr algn="l" defTabSz="609630" fontAlgn="auto">
              <a:lnSpc>
                <a:spcPts val="2800"/>
              </a:lnSpc>
              <a:spcBef>
                <a:spcPts val="0"/>
              </a:spcBef>
              <a:spcAft>
                <a:spcPts val="0"/>
              </a:spcAft>
            </a:pPr>
            <a:r>
              <a:rPr lang="en-US" sz="2000" b="0">
                <a:solidFill>
                  <a:srgbClr val="FFFFFF"/>
                </a:solidFill>
                <a:latin typeface="Roboto Bold"/>
              </a:rPr>
              <a:t>Long Term:</a:t>
            </a:r>
          </a:p>
          <a:p>
            <a:pPr marL="431823" lvl="1" indent="-215911" algn="l" defTabSz="609630" fontAlgn="auto">
              <a:lnSpc>
                <a:spcPts val="2800"/>
              </a:lnSpc>
              <a:spcBef>
                <a:spcPts val="0"/>
              </a:spcBef>
              <a:spcAft>
                <a:spcPts val="0"/>
              </a:spcAft>
              <a:buFont typeface="Arial"/>
              <a:buChar char="•"/>
            </a:pPr>
            <a:r>
              <a:rPr lang="en-US" sz="2000" b="0">
                <a:solidFill>
                  <a:srgbClr val="FFFFFF"/>
                </a:solidFill>
                <a:latin typeface="Roboto"/>
              </a:rPr>
              <a:t>Increase micro-mobility solutions (including e-bike share, frequent circulator bus, or e-scooter share)</a:t>
            </a:r>
          </a:p>
        </p:txBody>
      </p:sp>
      <p:sp>
        <p:nvSpPr>
          <p:cNvPr id="10" name="TextBox 10"/>
          <p:cNvSpPr txBox="1"/>
          <p:nvPr/>
        </p:nvSpPr>
        <p:spPr>
          <a:xfrm>
            <a:off x="6419558" y="2981180"/>
            <a:ext cx="5086642" cy="3206006"/>
          </a:xfrm>
          <a:prstGeom prst="rect">
            <a:avLst/>
          </a:prstGeom>
        </p:spPr>
        <p:txBody>
          <a:bodyPr lIns="0" tIns="0" rIns="0" bIns="0" rtlCol="0" anchor="t">
            <a:spAutoFit/>
          </a:bodyPr>
          <a:lstStyle/>
          <a:p>
            <a:pPr algn="l" defTabSz="609630" fontAlgn="auto">
              <a:lnSpc>
                <a:spcPts val="2800"/>
              </a:lnSpc>
              <a:spcBef>
                <a:spcPts val="0"/>
              </a:spcBef>
              <a:spcAft>
                <a:spcPts val="0"/>
              </a:spcAft>
            </a:pPr>
            <a:r>
              <a:rPr lang="en-US" sz="2000" b="0">
                <a:solidFill>
                  <a:srgbClr val="FFFFFF"/>
                </a:solidFill>
                <a:latin typeface="Roboto Bold"/>
              </a:rPr>
              <a:t>Short Term:</a:t>
            </a:r>
          </a:p>
          <a:p>
            <a:pPr marL="431823" lvl="1" indent="-215911" algn="l" defTabSz="609630" fontAlgn="auto">
              <a:lnSpc>
                <a:spcPts val="2800"/>
              </a:lnSpc>
              <a:spcBef>
                <a:spcPts val="0"/>
              </a:spcBef>
              <a:spcAft>
                <a:spcPts val="0"/>
              </a:spcAft>
              <a:buFont typeface="Arial"/>
              <a:buChar char="•"/>
            </a:pPr>
            <a:r>
              <a:rPr lang="en-US" sz="2000" b="0">
                <a:solidFill>
                  <a:srgbClr val="FFFFFF"/>
                </a:solidFill>
                <a:latin typeface="Roboto"/>
              </a:rPr>
              <a:t>Sell or donate existing Grid Bikes leftover in EEC and invest in cool infrastructure </a:t>
            </a:r>
          </a:p>
          <a:p>
            <a:pPr algn="l" defTabSz="609630" fontAlgn="auto">
              <a:lnSpc>
                <a:spcPts val="2800"/>
              </a:lnSpc>
              <a:spcBef>
                <a:spcPts val="0"/>
              </a:spcBef>
              <a:spcAft>
                <a:spcPts val="0"/>
              </a:spcAft>
            </a:pPr>
            <a:r>
              <a:rPr lang="en-US" sz="2000" b="0">
                <a:solidFill>
                  <a:srgbClr val="FFFFFF"/>
                </a:solidFill>
                <a:latin typeface="Roboto Bold"/>
              </a:rPr>
              <a:t>Mid Term:</a:t>
            </a:r>
          </a:p>
          <a:p>
            <a:pPr marL="431823" lvl="1" indent="-215911" algn="l" defTabSz="609630" fontAlgn="auto">
              <a:lnSpc>
                <a:spcPts val="2800"/>
              </a:lnSpc>
              <a:spcBef>
                <a:spcPts val="0"/>
              </a:spcBef>
              <a:spcAft>
                <a:spcPts val="0"/>
              </a:spcAft>
              <a:buFont typeface="Arial"/>
              <a:buChar char="•"/>
            </a:pPr>
            <a:r>
              <a:rPr lang="en-US" sz="2000" b="0">
                <a:solidFill>
                  <a:srgbClr val="FFFFFF"/>
                </a:solidFill>
                <a:latin typeface="Roboto"/>
              </a:rPr>
              <a:t>EV car share option (possibly with ENVOY) </a:t>
            </a:r>
          </a:p>
          <a:p>
            <a:pPr algn="l" defTabSz="609630" fontAlgn="auto">
              <a:lnSpc>
                <a:spcPts val="2800"/>
              </a:lnSpc>
              <a:spcBef>
                <a:spcPts val="0"/>
              </a:spcBef>
              <a:spcAft>
                <a:spcPts val="0"/>
              </a:spcAft>
            </a:pPr>
            <a:r>
              <a:rPr lang="en-US" sz="2000" b="0">
                <a:solidFill>
                  <a:srgbClr val="FFFFFF"/>
                </a:solidFill>
                <a:latin typeface="Roboto Bold"/>
              </a:rPr>
              <a:t>Long Term:</a:t>
            </a:r>
          </a:p>
          <a:p>
            <a:pPr marL="431823" lvl="1" indent="-215911" algn="l" defTabSz="609630" fontAlgn="auto">
              <a:lnSpc>
                <a:spcPts val="2800"/>
              </a:lnSpc>
              <a:spcBef>
                <a:spcPts val="0"/>
              </a:spcBef>
              <a:spcAft>
                <a:spcPts val="0"/>
              </a:spcAft>
              <a:buFont typeface="Arial"/>
              <a:buChar char="•"/>
            </a:pPr>
            <a:r>
              <a:rPr lang="en-US" sz="2000" b="0">
                <a:solidFill>
                  <a:srgbClr val="FFFFFF"/>
                </a:solidFill>
                <a:latin typeface="Roboto"/>
              </a:rPr>
              <a:t>Offer a low-cost monthly or yearly subscription plan to L2 charging stations</a:t>
            </a:r>
          </a:p>
        </p:txBody>
      </p:sp>
      <p:sp>
        <p:nvSpPr>
          <p:cNvPr id="11" name="AutoShape 11"/>
          <p:cNvSpPr/>
          <p:nvPr/>
        </p:nvSpPr>
        <p:spPr>
          <a:xfrm>
            <a:off x="1300397" y="1685121"/>
            <a:ext cx="9591206" cy="537491"/>
          </a:xfrm>
          <a:prstGeom prst="rect">
            <a:avLst/>
          </a:prstGeom>
          <a:solidFill>
            <a:schemeClr val="bg1">
              <a:alpha val="72941"/>
            </a:schemeClr>
          </a:solidFill>
        </p:spPr>
      </p:sp>
      <p:sp>
        <p:nvSpPr>
          <p:cNvPr id="12" name="TextBox 12"/>
          <p:cNvSpPr txBox="1"/>
          <p:nvPr/>
        </p:nvSpPr>
        <p:spPr>
          <a:xfrm>
            <a:off x="994578" y="1719974"/>
            <a:ext cx="10202846" cy="390876"/>
          </a:xfrm>
          <a:prstGeom prst="rect">
            <a:avLst/>
          </a:prstGeom>
        </p:spPr>
        <p:txBody>
          <a:bodyPr lIns="0" tIns="0" rIns="0" bIns="0" rtlCol="0" anchor="t">
            <a:spAutoFit/>
          </a:bodyPr>
          <a:lstStyle/>
          <a:p>
            <a:pPr defTabSz="609630" fontAlgn="auto">
              <a:lnSpc>
                <a:spcPts val="3267"/>
              </a:lnSpc>
              <a:spcBef>
                <a:spcPts val="0"/>
              </a:spcBef>
              <a:spcAft>
                <a:spcPts val="0"/>
              </a:spcAft>
            </a:pPr>
            <a:r>
              <a:rPr lang="en-US" sz="2333" b="0" dirty="0">
                <a:solidFill>
                  <a:srgbClr val="000000"/>
                </a:solidFill>
                <a:latin typeface="Roboto Bold"/>
              </a:rPr>
              <a:t>Short Term: </a:t>
            </a:r>
            <a:r>
              <a:rPr lang="en-US" sz="2333" b="0" dirty="0">
                <a:solidFill>
                  <a:srgbClr val="000000"/>
                </a:solidFill>
                <a:latin typeface="Roboto Bold Italics"/>
              </a:rPr>
              <a:t>0-3 years</a:t>
            </a:r>
            <a:r>
              <a:rPr lang="en-US" sz="2333" b="0" dirty="0">
                <a:solidFill>
                  <a:srgbClr val="000000"/>
                </a:solidFill>
                <a:latin typeface="Roboto Bold"/>
              </a:rPr>
              <a:t>, Mid Term: </a:t>
            </a:r>
            <a:r>
              <a:rPr lang="en-US" sz="2333" b="0" dirty="0">
                <a:solidFill>
                  <a:srgbClr val="000000"/>
                </a:solidFill>
                <a:latin typeface="Roboto Bold Italics"/>
              </a:rPr>
              <a:t>3-6 years</a:t>
            </a:r>
            <a:r>
              <a:rPr lang="en-US" sz="2333" b="0" dirty="0">
                <a:solidFill>
                  <a:srgbClr val="000000"/>
                </a:solidFill>
                <a:latin typeface="Roboto Bold"/>
              </a:rPr>
              <a:t>, and Long Term: </a:t>
            </a:r>
            <a:r>
              <a:rPr lang="en-US" sz="2333" b="0" dirty="0">
                <a:solidFill>
                  <a:srgbClr val="000000"/>
                </a:solidFill>
                <a:latin typeface="Roboto Bold Italics"/>
              </a:rPr>
              <a:t>6-9 years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3000"/>
          </a:blip>
          <a:srcRect t="1810" b="1810"/>
          <a:stretch>
            <a:fillRect/>
          </a:stretch>
        </p:blipFill>
        <p:spPr>
          <a:xfrm>
            <a:off x="0" y="0"/>
            <a:ext cx="12192000" cy="6858000"/>
          </a:xfrm>
          <a:prstGeom prst="rect">
            <a:avLst/>
          </a:prstGeom>
        </p:spPr>
      </p:pic>
      <p:sp>
        <p:nvSpPr>
          <p:cNvPr id="3" name="TextBox 3"/>
          <p:cNvSpPr txBox="1"/>
          <p:nvPr/>
        </p:nvSpPr>
        <p:spPr>
          <a:xfrm>
            <a:off x="1424486" y="2842834"/>
            <a:ext cx="9343029" cy="1484124"/>
          </a:xfrm>
          <a:prstGeom prst="rect">
            <a:avLst/>
          </a:prstGeom>
        </p:spPr>
        <p:txBody>
          <a:bodyPr lIns="0" tIns="0" rIns="0" bIns="0" rtlCol="0" anchor="t">
            <a:spAutoFit/>
          </a:bodyPr>
          <a:lstStyle/>
          <a:p>
            <a:pPr defTabSz="609630" fontAlgn="auto">
              <a:lnSpc>
                <a:spcPts val="11170"/>
              </a:lnSpc>
              <a:spcBef>
                <a:spcPts val="0"/>
              </a:spcBef>
              <a:spcAft>
                <a:spcPts val="0"/>
              </a:spcAft>
            </a:pPr>
            <a:r>
              <a:rPr lang="en-US" sz="12693" b="0" spc="-253">
                <a:solidFill>
                  <a:srgbClr val="14110F"/>
                </a:solidFill>
                <a:latin typeface="Roboto Bold"/>
              </a:rPr>
              <a:t>Thank You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A6C8D5-498A-4F1C-A5C1-B66944D3002D}"/>
              </a:ext>
            </a:extLst>
          </p:cNvPr>
          <p:cNvSpPr txBox="1">
            <a:spLocks noChangeArrowheads="1"/>
          </p:cNvSpPr>
          <p:nvPr/>
        </p:nvSpPr>
        <p:spPr>
          <a:xfrm>
            <a:off x="474784" y="173563"/>
            <a:ext cx="993975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4800" b="1" dirty="0">
                <a:solidFill>
                  <a:srgbClr val="FFFFFF"/>
                </a:solidFill>
                <a:latin typeface="Calibri" panose="020F0502020204030204" pitchFamily="34" charset="0"/>
                <a:cs typeface="Calibri" panose="020F0502020204030204" pitchFamily="34" charset="0"/>
              </a:rPr>
              <a:t>Roadmap Outreach</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6" name="TextBox 5">
            <a:extLst>
              <a:ext uri="{FF2B5EF4-FFF2-40B4-BE49-F238E27FC236}">
                <a16:creationId xmlns:a16="http://schemas.microsoft.com/office/drawing/2014/main" id="{2A801594-AA8A-4A97-9709-9B6D8E2EE81A}"/>
              </a:ext>
            </a:extLst>
          </p:cNvPr>
          <p:cNvSpPr txBox="1"/>
          <p:nvPr/>
        </p:nvSpPr>
        <p:spPr>
          <a:xfrm>
            <a:off x="0" y="1254026"/>
            <a:ext cx="3705827" cy="4647426"/>
          </a:xfrm>
          <a:prstGeom prst="rect">
            <a:avLst/>
          </a:prstGeom>
          <a:solidFill>
            <a:srgbClr val="96E077"/>
          </a:solidFill>
        </p:spPr>
        <p:txBody>
          <a:bodyPr wrap="square" rtlCol="0">
            <a:spAutoFit/>
          </a:bodyPr>
          <a:lstStyle/>
          <a:p>
            <a:endParaRPr lang="en-US" dirty="0"/>
          </a:p>
          <a:p>
            <a:pPr>
              <a:spcBef>
                <a:spcPts val="1800"/>
              </a:spcBef>
            </a:pPr>
            <a:r>
              <a:rPr lang="en-US" b="0" dirty="0">
                <a:solidFill>
                  <a:srgbClr val="2789C9"/>
                </a:solidFill>
              </a:rPr>
              <a:t>Facebook Boosts and Ads √</a:t>
            </a:r>
          </a:p>
          <a:p>
            <a:pPr>
              <a:spcBef>
                <a:spcPts val="600"/>
              </a:spcBef>
            </a:pPr>
            <a:r>
              <a:rPr lang="en-US" b="0" dirty="0">
                <a:solidFill>
                  <a:srgbClr val="2789C9"/>
                </a:solidFill>
              </a:rPr>
              <a:t>Twitter/</a:t>
            </a:r>
            <a:r>
              <a:rPr lang="en-US" b="0" dirty="0" err="1">
                <a:solidFill>
                  <a:srgbClr val="2789C9"/>
                </a:solidFill>
              </a:rPr>
              <a:t>Nextdoor</a:t>
            </a:r>
            <a:r>
              <a:rPr lang="en-US" b="0" dirty="0">
                <a:solidFill>
                  <a:srgbClr val="2789C9"/>
                </a:solidFill>
              </a:rPr>
              <a:t> Posts √</a:t>
            </a:r>
          </a:p>
          <a:p>
            <a:pPr>
              <a:spcBef>
                <a:spcPts val="600"/>
              </a:spcBef>
            </a:pPr>
            <a:r>
              <a:rPr lang="en-US" b="0" dirty="0">
                <a:solidFill>
                  <a:srgbClr val="2789C9"/>
                </a:solidFill>
              </a:rPr>
              <a:t>PHX Connect Employee Newsletter √</a:t>
            </a:r>
          </a:p>
          <a:p>
            <a:pPr>
              <a:spcBef>
                <a:spcPts val="600"/>
              </a:spcBef>
            </a:pPr>
            <a:r>
              <a:rPr lang="en-US" b="0" dirty="0">
                <a:solidFill>
                  <a:srgbClr val="2789C9"/>
                </a:solidFill>
              </a:rPr>
              <a:t>EV Survey (Spanish/English) √ </a:t>
            </a:r>
          </a:p>
          <a:p>
            <a:pPr>
              <a:spcBef>
                <a:spcPts val="600"/>
              </a:spcBef>
            </a:pPr>
            <a:r>
              <a:rPr lang="en-US" b="0" dirty="0">
                <a:solidFill>
                  <a:srgbClr val="2789C9"/>
                </a:solidFill>
              </a:rPr>
              <a:t>EV Webpage √</a:t>
            </a:r>
          </a:p>
          <a:p>
            <a:endParaRPr lang="en-US" dirty="0"/>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4812DB77-850D-406A-BFCA-18EE3103878B}"/>
              </a:ext>
            </a:extLst>
          </p:cNvPr>
          <p:cNvSpPr txBox="1"/>
          <p:nvPr/>
        </p:nvSpPr>
        <p:spPr>
          <a:xfrm>
            <a:off x="0" y="4116348"/>
            <a:ext cx="3705826" cy="2769989"/>
          </a:xfrm>
          <a:prstGeom prst="rect">
            <a:avLst/>
          </a:prstGeom>
          <a:solidFill>
            <a:srgbClr val="96E077"/>
          </a:solidFill>
        </p:spPr>
        <p:txBody>
          <a:bodyPr wrap="square" rtlCol="0">
            <a:spAutoFit/>
          </a:bodyPr>
          <a:lstStyle/>
          <a:p>
            <a:endParaRPr lang="en-US" dirty="0"/>
          </a:p>
          <a:p>
            <a:pPr>
              <a:spcBef>
                <a:spcPts val="1800"/>
              </a:spcBef>
            </a:pPr>
            <a:r>
              <a:rPr lang="en-US" b="0" dirty="0">
                <a:solidFill>
                  <a:srgbClr val="2789C9"/>
                </a:solidFill>
              </a:rPr>
              <a:t>Guest Ride n Drive Event √ </a:t>
            </a:r>
          </a:p>
          <a:p>
            <a:pPr>
              <a:spcBef>
                <a:spcPts val="1800"/>
              </a:spcBef>
            </a:pPr>
            <a:r>
              <a:rPr lang="en-US" b="0" dirty="0">
                <a:solidFill>
                  <a:srgbClr val="2789C9"/>
                </a:solidFill>
              </a:rPr>
              <a:t>Edison Eastlake Community –√ tabling events, listening session, EV needs assessment survey</a:t>
            </a:r>
          </a:p>
          <a:p>
            <a:endParaRPr lang="en-US" dirty="0"/>
          </a:p>
          <a:p>
            <a:endParaRPr lang="en-US" dirty="0"/>
          </a:p>
        </p:txBody>
      </p:sp>
      <p:sp>
        <p:nvSpPr>
          <p:cNvPr id="8" name="TextBox 7">
            <a:extLst>
              <a:ext uri="{FF2B5EF4-FFF2-40B4-BE49-F238E27FC236}">
                <a16:creationId xmlns:a16="http://schemas.microsoft.com/office/drawing/2014/main" id="{4A0A0C12-BFE1-421F-BFDD-54E9D21AE9C4}"/>
              </a:ext>
            </a:extLst>
          </p:cNvPr>
          <p:cNvSpPr txBox="1"/>
          <p:nvPr/>
        </p:nvSpPr>
        <p:spPr>
          <a:xfrm>
            <a:off x="0" y="1374696"/>
            <a:ext cx="3705826" cy="369332"/>
          </a:xfrm>
          <a:prstGeom prst="rect">
            <a:avLst/>
          </a:prstGeom>
          <a:solidFill>
            <a:srgbClr val="2789C9"/>
          </a:solidFill>
        </p:spPr>
        <p:txBody>
          <a:bodyPr wrap="square" rtlCol="0">
            <a:spAutoFit/>
          </a:bodyPr>
          <a:lstStyle/>
          <a:p>
            <a:r>
              <a:rPr lang="en-US" dirty="0">
                <a:solidFill>
                  <a:schemeClr val="bg1"/>
                </a:solidFill>
              </a:rPr>
              <a:t>Social Media</a:t>
            </a:r>
          </a:p>
        </p:txBody>
      </p:sp>
      <p:sp>
        <p:nvSpPr>
          <p:cNvPr id="9" name="TextBox 8">
            <a:extLst>
              <a:ext uri="{FF2B5EF4-FFF2-40B4-BE49-F238E27FC236}">
                <a16:creationId xmlns:a16="http://schemas.microsoft.com/office/drawing/2014/main" id="{E639F152-8A82-4736-AB5A-9A131EE918CC}"/>
              </a:ext>
            </a:extLst>
          </p:cNvPr>
          <p:cNvSpPr txBox="1"/>
          <p:nvPr/>
        </p:nvSpPr>
        <p:spPr>
          <a:xfrm>
            <a:off x="0" y="4116348"/>
            <a:ext cx="3705826" cy="369332"/>
          </a:xfrm>
          <a:prstGeom prst="rect">
            <a:avLst/>
          </a:prstGeom>
          <a:solidFill>
            <a:srgbClr val="2789C9"/>
          </a:solidFill>
        </p:spPr>
        <p:txBody>
          <a:bodyPr wrap="square" rtlCol="0">
            <a:spAutoFit/>
          </a:bodyPr>
          <a:lstStyle/>
          <a:p>
            <a:r>
              <a:rPr lang="en-US" dirty="0">
                <a:solidFill>
                  <a:schemeClr val="bg1"/>
                </a:solidFill>
              </a:rPr>
              <a:t>Special Events</a:t>
            </a:r>
          </a:p>
        </p:txBody>
      </p:sp>
      <p:sp>
        <p:nvSpPr>
          <p:cNvPr id="10" name="TextBox 9">
            <a:extLst>
              <a:ext uri="{FF2B5EF4-FFF2-40B4-BE49-F238E27FC236}">
                <a16:creationId xmlns:a16="http://schemas.microsoft.com/office/drawing/2014/main" id="{AC4E457C-02D1-435D-9D39-693EAE2E4863}"/>
              </a:ext>
            </a:extLst>
          </p:cNvPr>
          <p:cNvSpPr txBox="1"/>
          <p:nvPr/>
        </p:nvSpPr>
        <p:spPr>
          <a:xfrm>
            <a:off x="3853543" y="1254026"/>
            <a:ext cx="4259410" cy="3970318"/>
          </a:xfrm>
          <a:prstGeom prst="rect">
            <a:avLst/>
          </a:prstGeom>
          <a:solidFill>
            <a:srgbClr val="CBEFBB"/>
          </a:solidFill>
        </p:spPr>
        <p:txBody>
          <a:bodyPr wrap="square" rtlCol="0">
            <a:spAutoFit/>
          </a:bodyPr>
          <a:lstStyle/>
          <a:p>
            <a:endParaRPr lang="en-US" dirty="0"/>
          </a:p>
          <a:p>
            <a:pPr>
              <a:spcBef>
                <a:spcPts val="1800"/>
              </a:spcBef>
            </a:pPr>
            <a:r>
              <a:rPr lang="en-US" b="0" dirty="0">
                <a:solidFill>
                  <a:srgbClr val="2789C9"/>
                </a:solidFill>
              </a:rPr>
              <a:t>Village Planning Committees √ </a:t>
            </a:r>
          </a:p>
          <a:p>
            <a:pPr>
              <a:spcBef>
                <a:spcPts val="1800"/>
              </a:spcBef>
            </a:pPr>
            <a:r>
              <a:rPr lang="en-US" b="0" dirty="0">
                <a:solidFill>
                  <a:srgbClr val="2789C9"/>
                </a:solidFill>
              </a:rPr>
              <a:t>Planning Commission </a:t>
            </a:r>
            <a:r>
              <a:rPr lang="en-US" dirty="0">
                <a:solidFill>
                  <a:srgbClr val="2789C9"/>
                </a:solidFill>
              </a:rPr>
              <a:t>√</a:t>
            </a:r>
          </a:p>
          <a:p>
            <a:pPr>
              <a:spcBef>
                <a:spcPts val="1800"/>
              </a:spcBef>
            </a:pPr>
            <a:r>
              <a:rPr lang="en-US" b="0" dirty="0">
                <a:solidFill>
                  <a:srgbClr val="2789C9"/>
                </a:solidFill>
              </a:rPr>
              <a:t> Env Quality &amp; Sustainability </a:t>
            </a:r>
            <a:r>
              <a:rPr lang="en-US" b="0" dirty="0" err="1">
                <a:solidFill>
                  <a:srgbClr val="2789C9"/>
                </a:solidFill>
              </a:rPr>
              <a:t>Cmte</a:t>
            </a:r>
            <a:r>
              <a:rPr lang="en-US" b="0" dirty="0">
                <a:solidFill>
                  <a:srgbClr val="2789C9"/>
                </a:solidFill>
              </a:rPr>
              <a:t> √ </a:t>
            </a:r>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FF7C0363-D712-4302-8AB4-6D4049460FAB}"/>
              </a:ext>
            </a:extLst>
          </p:cNvPr>
          <p:cNvSpPr txBox="1"/>
          <p:nvPr/>
        </p:nvSpPr>
        <p:spPr>
          <a:xfrm>
            <a:off x="3844228" y="4117896"/>
            <a:ext cx="4259409" cy="2831544"/>
          </a:xfrm>
          <a:prstGeom prst="rect">
            <a:avLst/>
          </a:prstGeom>
          <a:solidFill>
            <a:srgbClr val="CBEFBB"/>
          </a:solidFill>
        </p:spPr>
        <p:txBody>
          <a:bodyPr wrap="square" rtlCol="0">
            <a:spAutoFit/>
          </a:bodyPr>
          <a:lstStyle/>
          <a:p>
            <a:endParaRPr lang="en-US" dirty="0"/>
          </a:p>
          <a:p>
            <a:r>
              <a:rPr lang="en-US" sz="1600" b="0" dirty="0">
                <a:solidFill>
                  <a:srgbClr val="2789C9"/>
                </a:solidFill>
              </a:rPr>
              <a:t>COP Asian League √</a:t>
            </a:r>
          </a:p>
          <a:p>
            <a:r>
              <a:rPr lang="en-US" sz="1600" b="0" dirty="0">
                <a:solidFill>
                  <a:srgbClr val="2789C9"/>
                </a:solidFill>
              </a:rPr>
              <a:t>COP Hispanic Network √</a:t>
            </a:r>
          </a:p>
          <a:p>
            <a:r>
              <a:rPr lang="en-US" sz="1600" b="0" dirty="0">
                <a:solidFill>
                  <a:srgbClr val="2789C9"/>
                </a:solidFill>
              </a:rPr>
              <a:t>National Forum for Black Public Administrators √</a:t>
            </a:r>
          </a:p>
          <a:p>
            <a:r>
              <a:rPr lang="en-US" sz="1600" b="0" dirty="0">
                <a:solidFill>
                  <a:srgbClr val="2789C9"/>
                </a:solidFill>
              </a:rPr>
              <a:t>COP Employees for Christ √</a:t>
            </a:r>
          </a:p>
          <a:p>
            <a:r>
              <a:rPr lang="en-US" sz="1600" b="0" dirty="0">
                <a:solidFill>
                  <a:srgbClr val="2789C9"/>
                </a:solidFill>
              </a:rPr>
              <a:t>COP ADA Liaison Group √</a:t>
            </a:r>
          </a:p>
          <a:p>
            <a:endParaRPr lang="en-US" sz="1600" b="0" dirty="0">
              <a:solidFill>
                <a:srgbClr val="2789C9"/>
              </a:solidFill>
            </a:endParaRPr>
          </a:p>
        </p:txBody>
      </p:sp>
      <p:sp>
        <p:nvSpPr>
          <p:cNvPr id="13" name="TextBox 12">
            <a:extLst>
              <a:ext uri="{FF2B5EF4-FFF2-40B4-BE49-F238E27FC236}">
                <a16:creationId xmlns:a16="http://schemas.microsoft.com/office/drawing/2014/main" id="{F84EA9D8-3264-4588-992C-8A9D721CFCA0}"/>
              </a:ext>
            </a:extLst>
          </p:cNvPr>
          <p:cNvSpPr txBox="1"/>
          <p:nvPr/>
        </p:nvSpPr>
        <p:spPr>
          <a:xfrm>
            <a:off x="3853541" y="1385176"/>
            <a:ext cx="4259410" cy="369332"/>
          </a:xfrm>
          <a:prstGeom prst="rect">
            <a:avLst/>
          </a:prstGeom>
          <a:solidFill>
            <a:srgbClr val="7ED957"/>
          </a:solidFill>
        </p:spPr>
        <p:txBody>
          <a:bodyPr wrap="square" rtlCol="0">
            <a:spAutoFit/>
          </a:bodyPr>
          <a:lstStyle/>
          <a:p>
            <a:r>
              <a:rPr lang="en-US" dirty="0">
                <a:solidFill>
                  <a:schemeClr val="bg1"/>
                </a:solidFill>
              </a:rPr>
              <a:t>Boards &amp; Commissions</a:t>
            </a:r>
          </a:p>
        </p:txBody>
      </p:sp>
      <p:sp>
        <p:nvSpPr>
          <p:cNvPr id="14" name="TextBox 13">
            <a:extLst>
              <a:ext uri="{FF2B5EF4-FFF2-40B4-BE49-F238E27FC236}">
                <a16:creationId xmlns:a16="http://schemas.microsoft.com/office/drawing/2014/main" id="{2F2D4BC0-0104-43EA-898F-F4B0D0572E13}"/>
              </a:ext>
            </a:extLst>
          </p:cNvPr>
          <p:cNvSpPr txBox="1"/>
          <p:nvPr/>
        </p:nvSpPr>
        <p:spPr>
          <a:xfrm>
            <a:off x="3853542" y="4116348"/>
            <a:ext cx="4259409" cy="369332"/>
          </a:xfrm>
          <a:prstGeom prst="rect">
            <a:avLst/>
          </a:prstGeom>
          <a:solidFill>
            <a:srgbClr val="7ED957"/>
          </a:solidFill>
        </p:spPr>
        <p:txBody>
          <a:bodyPr wrap="square" rtlCol="0">
            <a:spAutoFit/>
          </a:bodyPr>
          <a:lstStyle/>
          <a:p>
            <a:r>
              <a:rPr lang="en-US" dirty="0">
                <a:solidFill>
                  <a:schemeClr val="bg1"/>
                </a:solidFill>
              </a:rPr>
              <a:t>Employee Groups</a:t>
            </a:r>
          </a:p>
        </p:txBody>
      </p:sp>
      <p:sp>
        <p:nvSpPr>
          <p:cNvPr id="15" name="TextBox 14">
            <a:extLst>
              <a:ext uri="{FF2B5EF4-FFF2-40B4-BE49-F238E27FC236}">
                <a16:creationId xmlns:a16="http://schemas.microsoft.com/office/drawing/2014/main" id="{EFFB3035-D9E1-44FC-A5F8-DA75E7D9C759}"/>
              </a:ext>
            </a:extLst>
          </p:cNvPr>
          <p:cNvSpPr txBox="1"/>
          <p:nvPr/>
        </p:nvSpPr>
        <p:spPr>
          <a:xfrm>
            <a:off x="8260669" y="1254026"/>
            <a:ext cx="3922017" cy="3647152"/>
          </a:xfrm>
          <a:prstGeom prst="rect">
            <a:avLst/>
          </a:prstGeom>
          <a:solidFill>
            <a:srgbClr val="F5FFEF"/>
          </a:solidFill>
        </p:spPr>
        <p:txBody>
          <a:bodyPr wrap="square" rtlCol="0">
            <a:spAutoFit/>
          </a:bodyPr>
          <a:lstStyle/>
          <a:p>
            <a:endParaRPr lang="en-US" dirty="0"/>
          </a:p>
          <a:p>
            <a:pPr>
              <a:spcBef>
                <a:spcPts val="1800"/>
              </a:spcBef>
            </a:pPr>
            <a:r>
              <a:rPr lang="en-US" b="0" dirty="0">
                <a:solidFill>
                  <a:srgbClr val="2789C9"/>
                </a:solidFill>
              </a:rPr>
              <a:t>Green Chamber</a:t>
            </a:r>
          </a:p>
          <a:p>
            <a:pPr>
              <a:spcBef>
                <a:spcPts val="1800"/>
              </a:spcBef>
            </a:pPr>
            <a:r>
              <a:rPr lang="en-US" b="0" dirty="0">
                <a:solidFill>
                  <a:srgbClr val="2789C9"/>
                </a:solidFill>
              </a:rPr>
              <a:t> Greater Phoenix Chamber </a:t>
            </a:r>
          </a:p>
          <a:p>
            <a:pPr>
              <a:spcBef>
                <a:spcPts val="1800"/>
              </a:spcBef>
            </a:pPr>
            <a:r>
              <a:rPr lang="en-US" b="0" dirty="0">
                <a:solidFill>
                  <a:srgbClr val="2789C9"/>
                </a:solidFill>
              </a:rPr>
              <a:t>AZ Forward √</a:t>
            </a:r>
          </a:p>
          <a:p>
            <a:pPr>
              <a:spcBef>
                <a:spcPts val="1800"/>
              </a:spcBef>
            </a:pPr>
            <a:r>
              <a:rPr lang="en-US" b="0" dirty="0">
                <a:solidFill>
                  <a:srgbClr val="2789C9"/>
                </a:solidFill>
              </a:rPr>
              <a:t>Local Housing Developers √</a:t>
            </a:r>
          </a:p>
          <a:p>
            <a:endParaRPr lang="en-US" b="0" dirty="0">
              <a:solidFill>
                <a:srgbClr val="2789C9"/>
              </a:solidFill>
            </a:endParaRPr>
          </a:p>
          <a:p>
            <a:endParaRPr lang="en-US" b="0" dirty="0">
              <a:solidFill>
                <a:srgbClr val="2789C9"/>
              </a:solidFill>
            </a:endParaRPr>
          </a:p>
          <a:p>
            <a:endParaRPr lang="en-US" b="0" dirty="0">
              <a:solidFill>
                <a:srgbClr val="2789C9"/>
              </a:solidFill>
            </a:endParaRPr>
          </a:p>
        </p:txBody>
      </p:sp>
      <p:sp>
        <p:nvSpPr>
          <p:cNvPr id="16" name="TextBox 15">
            <a:extLst>
              <a:ext uri="{FF2B5EF4-FFF2-40B4-BE49-F238E27FC236}">
                <a16:creationId xmlns:a16="http://schemas.microsoft.com/office/drawing/2014/main" id="{54BBC9BE-898A-420B-A027-8E3AC0D25F68}"/>
              </a:ext>
            </a:extLst>
          </p:cNvPr>
          <p:cNvSpPr txBox="1"/>
          <p:nvPr/>
        </p:nvSpPr>
        <p:spPr>
          <a:xfrm>
            <a:off x="8269983" y="4116348"/>
            <a:ext cx="3922017" cy="2723823"/>
          </a:xfrm>
          <a:prstGeom prst="rect">
            <a:avLst/>
          </a:prstGeom>
          <a:solidFill>
            <a:srgbClr val="F5FFEF"/>
          </a:solidFill>
        </p:spPr>
        <p:txBody>
          <a:bodyPr wrap="square" rtlCol="0">
            <a:spAutoFit/>
          </a:bodyPr>
          <a:lstStyle/>
          <a:p>
            <a:endParaRPr lang="en-US" dirty="0"/>
          </a:p>
          <a:p>
            <a:r>
              <a:rPr lang="en-US" b="0" dirty="0">
                <a:solidFill>
                  <a:srgbClr val="2789C9"/>
                </a:solidFill>
              </a:rPr>
              <a:t>CHISPA </a:t>
            </a:r>
          </a:p>
          <a:p>
            <a:r>
              <a:rPr lang="en-US" b="0" dirty="0">
                <a:solidFill>
                  <a:srgbClr val="2789C9"/>
                </a:solidFill>
              </a:rPr>
              <a:t>Local First </a:t>
            </a:r>
          </a:p>
          <a:p>
            <a:r>
              <a:rPr lang="en-US" b="0" dirty="0">
                <a:solidFill>
                  <a:srgbClr val="2789C9"/>
                </a:solidFill>
              </a:rPr>
              <a:t>HS Student Council Sustainability Officers √</a:t>
            </a:r>
          </a:p>
          <a:p>
            <a:endParaRPr lang="en-US" b="0" dirty="0">
              <a:solidFill>
                <a:srgbClr val="2789C9"/>
              </a:solidFill>
            </a:endParaRPr>
          </a:p>
          <a:p>
            <a:endParaRPr lang="en-US" b="0" dirty="0">
              <a:solidFill>
                <a:srgbClr val="2789C9"/>
              </a:solidFill>
            </a:endParaRPr>
          </a:p>
        </p:txBody>
      </p:sp>
      <p:sp>
        <p:nvSpPr>
          <p:cNvPr id="17" name="TextBox 16">
            <a:extLst>
              <a:ext uri="{FF2B5EF4-FFF2-40B4-BE49-F238E27FC236}">
                <a16:creationId xmlns:a16="http://schemas.microsoft.com/office/drawing/2014/main" id="{2FF87A34-1CDD-4330-88A5-238F38CC0344}"/>
              </a:ext>
            </a:extLst>
          </p:cNvPr>
          <p:cNvSpPr txBox="1"/>
          <p:nvPr/>
        </p:nvSpPr>
        <p:spPr>
          <a:xfrm>
            <a:off x="8269983" y="1399916"/>
            <a:ext cx="3922017" cy="369332"/>
          </a:xfrm>
          <a:prstGeom prst="rect">
            <a:avLst/>
          </a:prstGeom>
          <a:solidFill>
            <a:srgbClr val="2789C9"/>
          </a:solidFill>
        </p:spPr>
        <p:txBody>
          <a:bodyPr wrap="square" rtlCol="0">
            <a:spAutoFit/>
          </a:bodyPr>
          <a:lstStyle/>
          <a:p>
            <a:r>
              <a:rPr lang="en-US" dirty="0">
                <a:solidFill>
                  <a:schemeClr val="bg1"/>
                </a:solidFill>
              </a:rPr>
              <a:t>Chamber of Commerce/Business</a:t>
            </a:r>
          </a:p>
        </p:txBody>
      </p:sp>
      <p:sp>
        <p:nvSpPr>
          <p:cNvPr id="18" name="TextBox 17">
            <a:extLst>
              <a:ext uri="{FF2B5EF4-FFF2-40B4-BE49-F238E27FC236}">
                <a16:creationId xmlns:a16="http://schemas.microsoft.com/office/drawing/2014/main" id="{AC13B524-BE9F-45F1-94B7-2C7DC759E7E4}"/>
              </a:ext>
            </a:extLst>
          </p:cNvPr>
          <p:cNvSpPr txBox="1"/>
          <p:nvPr/>
        </p:nvSpPr>
        <p:spPr>
          <a:xfrm>
            <a:off x="8260665" y="4116348"/>
            <a:ext cx="3931335" cy="369332"/>
          </a:xfrm>
          <a:prstGeom prst="rect">
            <a:avLst/>
          </a:prstGeom>
          <a:solidFill>
            <a:srgbClr val="2789C9"/>
          </a:solidFill>
        </p:spPr>
        <p:txBody>
          <a:bodyPr wrap="square" rtlCol="0">
            <a:spAutoFit/>
          </a:bodyPr>
          <a:lstStyle/>
          <a:p>
            <a:r>
              <a:rPr lang="en-US" dirty="0">
                <a:solidFill>
                  <a:schemeClr val="bg1"/>
                </a:solidFill>
              </a:rPr>
              <a:t>Equity Focused Stakeholders</a:t>
            </a:r>
          </a:p>
        </p:txBody>
      </p:sp>
    </p:spTree>
    <p:extLst>
      <p:ext uri="{BB962C8B-B14F-4D97-AF65-F5344CB8AC3E}">
        <p14:creationId xmlns:p14="http://schemas.microsoft.com/office/powerpoint/2010/main" val="1545161809"/>
      </p:ext>
    </p:extLst>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A6C8D5-498A-4F1C-A5C1-B66944D3002D}"/>
              </a:ext>
            </a:extLst>
          </p:cNvPr>
          <p:cNvSpPr txBox="1">
            <a:spLocks noChangeArrowheads="1"/>
          </p:cNvSpPr>
          <p:nvPr/>
        </p:nvSpPr>
        <p:spPr>
          <a:xfrm>
            <a:off x="474784" y="173563"/>
            <a:ext cx="993975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4800" b="1" dirty="0">
                <a:solidFill>
                  <a:srgbClr val="FFFFFF"/>
                </a:solidFill>
                <a:latin typeface="Calibri" panose="020F0502020204030204" pitchFamily="34" charset="0"/>
                <a:cs typeface="Calibri" panose="020F0502020204030204" pitchFamily="34" charset="0"/>
              </a:rPr>
              <a:t>Roadmap Outreach – April Summary</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6" name="TextBox 5">
            <a:extLst>
              <a:ext uri="{FF2B5EF4-FFF2-40B4-BE49-F238E27FC236}">
                <a16:creationId xmlns:a16="http://schemas.microsoft.com/office/drawing/2014/main" id="{2A801594-AA8A-4A97-9709-9B6D8E2EE81A}"/>
              </a:ext>
            </a:extLst>
          </p:cNvPr>
          <p:cNvSpPr txBox="1"/>
          <p:nvPr/>
        </p:nvSpPr>
        <p:spPr>
          <a:xfrm>
            <a:off x="0" y="1254026"/>
            <a:ext cx="3705827" cy="3370153"/>
          </a:xfrm>
          <a:prstGeom prst="rect">
            <a:avLst/>
          </a:prstGeom>
          <a:solidFill>
            <a:srgbClr val="96E077"/>
          </a:solidFill>
        </p:spPr>
        <p:txBody>
          <a:bodyPr wrap="square" rtlCol="0">
            <a:spAutoFit/>
          </a:bodyPr>
          <a:lstStyle/>
          <a:p>
            <a:endParaRPr lang="en-US" dirty="0"/>
          </a:p>
          <a:p>
            <a:endParaRPr lang="en-US" dirty="0"/>
          </a:p>
          <a:p>
            <a:endParaRPr lang="en-US" dirty="0"/>
          </a:p>
          <a:p>
            <a:r>
              <a:rPr lang="en-US" sz="4000" dirty="0">
                <a:solidFill>
                  <a:srgbClr val="2789C9"/>
                </a:solidFill>
              </a:rPr>
              <a:t>15</a:t>
            </a:r>
          </a:p>
          <a:p>
            <a:endParaRPr lang="en-US" dirty="0"/>
          </a:p>
          <a:p>
            <a:endParaRPr lang="en-US" dirty="0"/>
          </a:p>
          <a:p>
            <a:endParaRPr lang="en-US" dirty="0"/>
          </a:p>
        </p:txBody>
      </p:sp>
      <p:sp>
        <p:nvSpPr>
          <p:cNvPr id="7" name="TextBox 6">
            <a:extLst>
              <a:ext uri="{FF2B5EF4-FFF2-40B4-BE49-F238E27FC236}">
                <a16:creationId xmlns:a16="http://schemas.microsoft.com/office/drawing/2014/main" id="{4812DB77-850D-406A-BFCA-18EE3103878B}"/>
              </a:ext>
            </a:extLst>
          </p:cNvPr>
          <p:cNvSpPr txBox="1"/>
          <p:nvPr/>
        </p:nvSpPr>
        <p:spPr>
          <a:xfrm>
            <a:off x="0" y="4116348"/>
            <a:ext cx="3705826" cy="2954655"/>
          </a:xfrm>
          <a:prstGeom prst="rect">
            <a:avLst/>
          </a:prstGeom>
          <a:solidFill>
            <a:srgbClr val="96E077"/>
          </a:solidFill>
        </p:spPr>
        <p:txBody>
          <a:bodyPr wrap="square" rtlCol="0">
            <a:spAutoFit/>
          </a:bodyPr>
          <a:lstStyle/>
          <a:p>
            <a:endParaRPr lang="en-US" dirty="0"/>
          </a:p>
          <a:p>
            <a:endParaRPr lang="en-US" dirty="0"/>
          </a:p>
          <a:p>
            <a:endParaRPr lang="en-US" dirty="0"/>
          </a:p>
          <a:p>
            <a:r>
              <a:rPr lang="en-US" sz="4000" dirty="0">
                <a:solidFill>
                  <a:srgbClr val="2789C9"/>
                </a:solidFill>
              </a:rPr>
              <a:t>Over 600</a:t>
            </a:r>
          </a:p>
          <a:p>
            <a:endParaRPr lang="en-US" dirty="0"/>
          </a:p>
          <a:p>
            <a:endParaRPr lang="en-US" dirty="0"/>
          </a:p>
        </p:txBody>
      </p:sp>
      <p:sp>
        <p:nvSpPr>
          <p:cNvPr id="8" name="TextBox 7">
            <a:extLst>
              <a:ext uri="{FF2B5EF4-FFF2-40B4-BE49-F238E27FC236}">
                <a16:creationId xmlns:a16="http://schemas.microsoft.com/office/drawing/2014/main" id="{4A0A0C12-BFE1-421F-BFDD-54E9D21AE9C4}"/>
              </a:ext>
            </a:extLst>
          </p:cNvPr>
          <p:cNvSpPr txBox="1"/>
          <p:nvPr/>
        </p:nvSpPr>
        <p:spPr>
          <a:xfrm>
            <a:off x="0" y="1374696"/>
            <a:ext cx="3705826" cy="369332"/>
          </a:xfrm>
          <a:prstGeom prst="rect">
            <a:avLst/>
          </a:prstGeom>
          <a:solidFill>
            <a:srgbClr val="2789C9"/>
          </a:solidFill>
        </p:spPr>
        <p:txBody>
          <a:bodyPr wrap="square" rtlCol="0">
            <a:spAutoFit/>
          </a:bodyPr>
          <a:lstStyle/>
          <a:p>
            <a:r>
              <a:rPr lang="en-US" dirty="0">
                <a:solidFill>
                  <a:schemeClr val="bg1"/>
                </a:solidFill>
              </a:rPr>
              <a:t>Number of Outreach Events</a:t>
            </a:r>
          </a:p>
        </p:txBody>
      </p:sp>
      <p:sp>
        <p:nvSpPr>
          <p:cNvPr id="9" name="TextBox 8">
            <a:extLst>
              <a:ext uri="{FF2B5EF4-FFF2-40B4-BE49-F238E27FC236}">
                <a16:creationId xmlns:a16="http://schemas.microsoft.com/office/drawing/2014/main" id="{E639F152-8A82-4736-AB5A-9A131EE918CC}"/>
              </a:ext>
            </a:extLst>
          </p:cNvPr>
          <p:cNvSpPr txBox="1"/>
          <p:nvPr/>
        </p:nvSpPr>
        <p:spPr>
          <a:xfrm>
            <a:off x="0" y="4116348"/>
            <a:ext cx="3705826" cy="369332"/>
          </a:xfrm>
          <a:prstGeom prst="rect">
            <a:avLst/>
          </a:prstGeom>
          <a:solidFill>
            <a:srgbClr val="2789C9"/>
          </a:solidFill>
        </p:spPr>
        <p:txBody>
          <a:bodyPr wrap="square" rtlCol="0">
            <a:spAutoFit/>
          </a:bodyPr>
          <a:lstStyle/>
          <a:p>
            <a:r>
              <a:rPr lang="en-US" dirty="0">
                <a:solidFill>
                  <a:schemeClr val="bg1"/>
                </a:solidFill>
              </a:rPr>
              <a:t>Outreach  Attendees</a:t>
            </a:r>
          </a:p>
        </p:txBody>
      </p:sp>
      <p:sp>
        <p:nvSpPr>
          <p:cNvPr id="10" name="TextBox 9">
            <a:extLst>
              <a:ext uri="{FF2B5EF4-FFF2-40B4-BE49-F238E27FC236}">
                <a16:creationId xmlns:a16="http://schemas.microsoft.com/office/drawing/2014/main" id="{AC4E457C-02D1-435D-9D39-693EAE2E4863}"/>
              </a:ext>
            </a:extLst>
          </p:cNvPr>
          <p:cNvSpPr txBox="1"/>
          <p:nvPr/>
        </p:nvSpPr>
        <p:spPr>
          <a:xfrm>
            <a:off x="3834914" y="1254026"/>
            <a:ext cx="4259410" cy="2954655"/>
          </a:xfrm>
          <a:prstGeom prst="rect">
            <a:avLst/>
          </a:prstGeom>
          <a:solidFill>
            <a:srgbClr val="CBEFBB"/>
          </a:solidFill>
        </p:spPr>
        <p:txBody>
          <a:bodyPr wrap="square" rtlCol="0">
            <a:spAutoFit/>
          </a:bodyPr>
          <a:lstStyle/>
          <a:p>
            <a:endParaRPr lang="en-US" dirty="0"/>
          </a:p>
          <a:p>
            <a:endParaRPr lang="en-US" dirty="0"/>
          </a:p>
          <a:p>
            <a:endParaRPr lang="en-US" dirty="0"/>
          </a:p>
          <a:p>
            <a:r>
              <a:rPr lang="en-US" sz="4000" dirty="0">
                <a:solidFill>
                  <a:srgbClr val="2789C9"/>
                </a:solidFill>
              </a:rPr>
              <a:t>12</a:t>
            </a:r>
          </a:p>
          <a:p>
            <a:endParaRPr lang="en-US" dirty="0"/>
          </a:p>
          <a:p>
            <a:endParaRPr lang="en-US" dirty="0"/>
          </a:p>
        </p:txBody>
      </p:sp>
      <p:sp>
        <p:nvSpPr>
          <p:cNvPr id="11" name="TextBox 10">
            <a:extLst>
              <a:ext uri="{FF2B5EF4-FFF2-40B4-BE49-F238E27FC236}">
                <a16:creationId xmlns:a16="http://schemas.microsoft.com/office/drawing/2014/main" id="{FF7C0363-D712-4302-8AB4-6D4049460FAB}"/>
              </a:ext>
            </a:extLst>
          </p:cNvPr>
          <p:cNvSpPr txBox="1"/>
          <p:nvPr/>
        </p:nvSpPr>
        <p:spPr>
          <a:xfrm>
            <a:off x="3844228" y="4117896"/>
            <a:ext cx="4259409" cy="2954655"/>
          </a:xfrm>
          <a:prstGeom prst="rect">
            <a:avLst/>
          </a:prstGeom>
          <a:solidFill>
            <a:srgbClr val="CBEFBB"/>
          </a:solidFill>
        </p:spPr>
        <p:txBody>
          <a:bodyPr wrap="square" rtlCol="0">
            <a:spAutoFit/>
          </a:bodyPr>
          <a:lstStyle/>
          <a:p>
            <a:endParaRPr lang="en-US" dirty="0"/>
          </a:p>
          <a:p>
            <a:endParaRPr lang="en-US" dirty="0"/>
          </a:p>
          <a:p>
            <a:endParaRPr lang="en-US" dirty="0"/>
          </a:p>
          <a:p>
            <a:r>
              <a:rPr lang="en-US" sz="4000" dirty="0">
                <a:solidFill>
                  <a:srgbClr val="2789C9"/>
                </a:solidFill>
              </a:rPr>
              <a:t>1,031</a:t>
            </a:r>
          </a:p>
          <a:p>
            <a:endParaRPr lang="en-US" dirty="0"/>
          </a:p>
          <a:p>
            <a:endParaRPr lang="en-US" dirty="0"/>
          </a:p>
        </p:txBody>
      </p:sp>
      <p:sp>
        <p:nvSpPr>
          <p:cNvPr id="13" name="TextBox 12">
            <a:extLst>
              <a:ext uri="{FF2B5EF4-FFF2-40B4-BE49-F238E27FC236}">
                <a16:creationId xmlns:a16="http://schemas.microsoft.com/office/drawing/2014/main" id="{F84EA9D8-3264-4588-992C-8A9D721CFCA0}"/>
              </a:ext>
            </a:extLst>
          </p:cNvPr>
          <p:cNvSpPr txBox="1"/>
          <p:nvPr/>
        </p:nvSpPr>
        <p:spPr>
          <a:xfrm>
            <a:off x="3853541" y="1385176"/>
            <a:ext cx="4259410" cy="369332"/>
          </a:xfrm>
          <a:prstGeom prst="rect">
            <a:avLst/>
          </a:prstGeom>
          <a:solidFill>
            <a:srgbClr val="7ED957"/>
          </a:solidFill>
        </p:spPr>
        <p:txBody>
          <a:bodyPr wrap="square" rtlCol="0">
            <a:spAutoFit/>
          </a:bodyPr>
          <a:lstStyle/>
          <a:p>
            <a:r>
              <a:rPr lang="en-US" dirty="0">
                <a:solidFill>
                  <a:schemeClr val="bg1"/>
                </a:solidFill>
              </a:rPr>
              <a:t>Community Partners</a:t>
            </a:r>
          </a:p>
        </p:txBody>
      </p:sp>
      <p:sp>
        <p:nvSpPr>
          <p:cNvPr id="14" name="TextBox 13">
            <a:extLst>
              <a:ext uri="{FF2B5EF4-FFF2-40B4-BE49-F238E27FC236}">
                <a16:creationId xmlns:a16="http://schemas.microsoft.com/office/drawing/2014/main" id="{2F2D4BC0-0104-43EA-898F-F4B0D0572E13}"/>
              </a:ext>
            </a:extLst>
          </p:cNvPr>
          <p:cNvSpPr txBox="1"/>
          <p:nvPr/>
        </p:nvSpPr>
        <p:spPr>
          <a:xfrm>
            <a:off x="3853542" y="4116348"/>
            <a:ext cx="4259409" cy="369332"/>
          </a:xfrm>
          <a:prstGeom prst="rect">
            <a:avLst/>
          </a:prstGeom>
          <a:solidFill>
            <a:srgbClr val="7ED957"/>
          </a:solidFill>
        </p:spPr>
        <p:txBody>
          <a:bodyPr wrap="square" rtlCol="0">
            <a:spAutoFit/>
          </a:bodyPr>
          <a:lstStyle/>
          <a:p>
            <a:r>
              <a:rPr lang="en-US" dirty="0">
                <a:solidFill>
                  <a:schemeClr val="bg1"/>
                </a:solidFill>
              </a:rPr>
              <a:t>Survey Responses</a:t>
            </a:r>
          </a:p>
        </p:txBody>
      </p:sp>
      <p:sp>
        <p:nvSpPr>
          <p:cNvPr id="15" name="TextBox 14">
            <a:extLst>
              <a:ext uri="{FF2B5EF4-FFF2-40B4-BE49-F238E27FC236}">
                <a16:creationId xmlns:a16="http://schemas.microsoft.com/office/drawing/2014/main" id="{EFFB3035-D9E1-44FC-A5F8-DA75E7D9C759}"/>
              </a:ext>
            </a:extLst>
          </p:cNvPr>
          <p:cNvSpPr txBox="1"/>
          <p:nvPr/>
        </p:nvSpPr>
        <p:spPr>
          <a:xfrm>
            <a:off x="8260669" y="1254026"/>
            <a:ext cx="3922017" cy="2954655"/>
          </a:xfrm>
          <a:prstGeom prst="rect">
            <a:avLst/>
          </a:prstGeom>
          <a:solidFill>
            <a:srgbClr val="F5FFEF"/>
          </a:solidFill>
        </p:spPr>
        <p:txBody>
          <a:bodyPr wrap="square" rtlCol="0">
            <a:spAutoFit/>
          </a:bodyPr>
          <a:lstStyle/>
          <a:p>
            <a:endParaRPr lang="en-US" dirty="0"/>
          </a:p>
          <a:p>
            <a:endParaRPr lang="en-US" b="0" dirty="0">
              <a:solidFill>
                <a:srgbClr val="2789C9"/>
              </a:solidFill>
            </a:endParaRPr>
          </a:p>
          <a:p>
            <a:endParaRPr lang="en-US" b="0" dirty="0">
              <a:solidFill>
                <a:srgbClr val="2789C9"/>
              </a:solidFill>
            </a:endParaRPr>
          </a:p>
          <a:p>
            <a:r>
              <a:rPr lang="en-US" sz="4000" dirty="0">
                <a:solidFill>
                  <a:srgbClr val="2789C9"/>
                </a:solidFill>
              </a:rPr>
              <a:t>5</a:t>
            </a:r>
          </a:p>
          <a:p>
            <a:endParaRPr lang="en-US" b="0" dirty="0">
              <a:solidFill>
                <a:srgbClr val="2789C9"/>
              </a:solidFill>
            </a:endParaRPr>
          </a:p>
          <a:p>
            <a:endParaRPr lang="en-US" b="0" dirty="0">
              <a:solidFill>
                <a:srgbClr val="2789C9"/>
              </a:solidFill>
            </a:endParaRPr>
          </a:p>
        </p:txBody>
      </p:sp>
      <p:sp>
        <p:nvSpPr>
          <p:cNvPr id="16" name="TextBox 15">
            <a:extLst>
              <a:ext uri="{FF2B5EF4-FFF2-40B4-BE49-F238E27FC236}">
                <a16:creationId xmlns:a16="http://schemas.microsoft.com/office/drawing/2014/main" id="{54BBC9BE-898A-420B-A027-8E3AC0D25F68}"/>
              </a:ext>
            </a:extLst>
          </p:cNvPr>
          <p:cNvSpPr txBox="1"/>
          <p:nvPr/>
        </p:nvSpPr>
        <p:spPr>
          <a:xfrm>
            <a:off x="8269983" y="4116348"/>
            <a:ext cx="3922017" cy="3046988"/>
          </a:xfrm>
          <a:prstGeom prst="rect">
            <a:avLst/>
          </a:prstGeom>
          <a:solidFill>
            <a:srgbClr val="F5FFEF"/>
          </a:solidFill>
        </p:spPr>
        <p:txBody>
          <a:bodyPr wrap="square" rtlCol="0">
            <a:spAutoFit/>
          </a:bodyPr>
          <a:lstStyle/>
          <a:p>
            <a:endParaRPr lang="en-US" dirty="0"/>
          </a:p>
          <a:p>
            <a:endParaRPr lang="en-US" b="0" dirty="0">
              <a:solidFill>
                <a:srgbClr val="2789C9"/>
              </a:solidFill>
            </a:endParaRPr>
          </a:p>
          <a:p>
            <a:endParaRPr lang="en-US" b="0" dirty="0">
              <a:solidFill>
                <a:srgbClr val="2789C9"/>
              </a:solidFill>
            </a:endParaRPr>
          </a:p>
          <a:p>
            <a:r>
              <a:rPr lang="en-US" sz="4000" dirty="0">
                <a:solidFill>
                  <a:srgbClr val="2789C9"/>
                </a:solidFill>
              </a:rPr>
              <a:t>Over 50</a:t>
            </a:r>
          </a:p>
          <a:p>
            <a:endParaRPr lang="en-US" sz="4000" dirty="0">
              <a:solidFill>
                <a:srgbClr val="2789C9"/>
              </a:solidFill>
            </a:endParaRPr>
          </a:p>
        </p:txBody>
      </p:sp>
      <p:sp>
        <p:nvSpPr>
          <p:cNvPr id="17" name="TextBox 16">
            <a:extLst>
              <a:ext uri="{FF2B5EF4-FFF2-40B4-BE49-F238E27FC236}">
                <a16:creationId xmlns:a16="http://schemas.microsoft.com/office/drawing/2014/main" id="{2FF87A34-1CDD-4330-88A5-238F38CC0344}"/>
              </a:ext>
            </a:extLst>
          </p:cNvPr>
          <p:cNvSpPr txBox="1"/>
          <p:nvPr/>
        </p:nvSpPr>
        <p:spPr>
          <a:xfrm>
            <a:off x="8269983" y="1399916"/>
            <a:ext cx="3922017" cy="369332"/>
          </a:xfrm>
          <a:prstGeom prst="rect">
            <a:avLst/>
          </a:prstGeom>
          <a:solidFill>
            <a:srgbClr val="2789C9"/>
          </a:solidFill>
        </p:spPr>
        <p:txBody>
          <a:bodyPr wrap="square" rtlCol="0">
            <a:spAutoFit/>
          </a:bodyPr>
          <a:lstStyle/>
          <a:p>
            <a:r>
              <a:rPr lang="en-US" dirty="0">
                <a:solidFill>
                  <a:schemeClr val="bg1"/>
                </a:solidFill>
              </a:rPr>
              <a:t>Employee Groups</a:t>
            </a:r>
          </a:p>
        </p:txBody>
      </p:sp>
      <p:sp>
        <p:nvSpPr>
          <p:cNvPr id="18" name="TextBox 17">
            <a:extLst>
              <a:ext uri="{FF2B5EF4-FFF2-40B4-BE49-F238E27FC236}">
                <a16:creationId xmlns:a16="http://schemas.microsoft.com/office/drawing/2014/main" id="{AC13B524-BE9F-45F1-94B7-2C7DC759E7E4}"/>
              </a:ext>
            </a:extLst>
          </p:cNvPr>
          <p:cNvSpPr txBox="1"/>
          <p:nvPr/>
        </p:nvSpPr>
        <p:spPr>
          <a:xfrm>
            <a:off x="8260665" y="4116348"/>
            <a:ext cx="3931335" cy="369332"/>
          </a:xfrm>
          <a:prstGeom prst="rect">
            <a:avLst/>
          </a:prstGeom>
          <a:solidFill>
            <a:srgbClr val="2789C9"/>
          </a:solidFill>
        </p:spPr>
        <p:txBody>
          <a:bodyPr wrap="square" rtlCol="0">
            <a:spAutoFit/>
          </a:bodyPr>
          <a:lstStyle/>
          <a:p>
            <a:r>
              <a:rPr lang="en-US" dirty="0">
                <a:solidFill>
                  <a:schemeClr val="bg1"/>
                </a:solidFill>
              </a:rPr>
              <a:t>Social Media Posts</a:t>
            </a:r>
          </a:p>
        </p:txBody>
      </p:sp>
      <p:pic>
        <p:nvPicPr>
          <p:cNvPr id="4" name="Picture 3" descr="Logo&#10;&#10;Description automatically generated">
            <a:extLst>
              <a:ext uri="{FF2B5EF4-FFF2-40B4-BE49-F238E27FC236}">
                <a16:creationId xmlns:a16="http://schemas.microsoft.com/office/drawing/2014/main" id="{DC9A4EFF-7ED9-4D1D-986C-7DD5C96165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3037" y="1929860"/>
            <a:ext cx="1136792" cy="1208658"/>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7FCFBCA0-ADD2-4C90-ABB5-5647D8B235E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13037" y="4615186"/>
            <a:ext cx="1463363" cy="823141"/>
          </a:xfrm>
          <a:prstGeom prst="rect">
            <a:avLst/>
          </a:prstGeom>
        </p:spPr>
      </p:pic>
      <p:pic>
        <p:nvPicPr>
          <p:cNvPr id="19" name="Picture 18">
            <a:extLst>
              <a:ext uri="{FF2B5EF4-FFF2-40B4-BE49-F238E27FC236}">
                <a16:creationId xmlns:a16="http://schemas.microsoft.com/office/drawing/2014/main" id="{B6ADC9AD-B234-46FA-BA15-937A669A3EE4}"/>
              </a:ext>
            </a:extLst>
          </p:cNvPr>
          <p:cNvPicPr>
            <a:picLocks noChangeAspect="1"/>
          </p:cNvPicPr>
          <p:nvPr/>
        </p:nvPicPr>
        <p:blipFill>
          <a:blip r:embed="rId7"/>
          <a:stretch>
            <a:fillRect/>
          </a:stretch>
        </p:blipFill>
        <p:spPr>
          <a:xfrm>
            <a:off x="3911896" y="1795427"/>
            <a:ext cx="1943859" cy="717608"/>
          </a:xfrm>
          <a:prstGeom prst="rect">
            <a:avLst/>
          </a:prstGeom>
        </p:spPr>
      </p:pic>
      <p:pic>
        <p:nvPicPr>
          <p:cNvPr id="20" name="Picture 19">
            <a:extLst>
              <a:ext uri="{FF2B5EF4-FFF2-40B4-BE49-F238E27FC236}">
                <a16:creationId xmlns:a16="http://schemas.microsoft.com/office/drawing/2014/main" id="{4988FCB4-6F78-418A-811C-1B374E0F8F81}"/>
              </a:ext>
            </a:extLst>
          </p:cNvPr>
          <p:cNvPicPr>
            <a:picLocks noChangeAspect="1"/>
          </p:cNvPicPr>
          <p:nvPr/>
        </p:nvPicPr>
        <p:blipFill>
          <a:blip r:embed="rId8"/>
          <a:stretch>
            <a:fillRect/>
          </a:stretch>
        </p:blipFill>
        <p:spPr>
          <a:xfrm>
            <a:off x="5526771" y="3617485"/>
            <a:ext cx="2488941" cy="377970"/>
          </a:xfrm>
          <a:prstGeom prst="rect">
            <a:avLst/>
          </a:prstGeom>
        </p:spPr>
      </p:pic>
      <p:pic>
        <p:nvPicPr>
          <p:cNvPr id="21" name="Picture 20">
            <a:extLst>
              <a:ext uri="{FF2B5EF4-FFF2-40B4-BE49-F238E27FC236}">
                <a16:creationId xmlns:a16="http://schemas.microsoft.com/office/drawing/2014/main" id="{1294681B-67FC-4820-9B0C-1D3D440F2D58}"/>
              </a:ext>
            </a:extLst>
          </p:cNvPr>
          <p:cNvPicPr>
            <a:picLocks noChangeAspect="1"/>
          </p:cNvPicPr>
          <p:nvPr/>
        </p:nvPicPr>
        <p:blipFill>
          <a:blip r:embed="rId9"/>
          <a:stretch>
            <a:fillRect/>
          </a:stretch>
        </p:blipFill>
        <p:spPr>
          <a:xfrm>
            <a:off x="8439364" y="1864819"/>
            <a:ext cx="596414" cy="659369"/>
          </a:xfrm>
          <a:prstGeom prst="rect">
            <a:avLst/>
          </a:prstGeom>
        </p:spPr>
      </p:pic>
      <p:pic>
        <p:nvPicPr>
          <p:cNvPr id="22" name="Picture 21">
            <a:extLst>
              <a:ext uri="{FF2B5EF4-FFF2-40B4-BE49-F238E27FC236}">
                <a16:creationId xmlns:a16="http://schemas.microsoft.com/office/drawing/2014/main" id="{19064761-A7AC-4922-A430-0F8A49A29C22}"/>
              </a:ext>
            </a:extLst>
          </p:cNvPr>
          <p:cNvPicPr>
            <a:picLocks noChangeAspect="1"/>
          </p:cNvPicPr>
          <p:nvPr/>
        </p:nvPicPr>
        <p:blipFill>
          <a:blip r:embed="rId10"/>
          <a:stretch>
            <a:fillRect/>
          </a:stretch>
        </p:blipFill>
        <p:spPr>
          <a:xfrm>
            <a:off x="4000500" y="4730113"/>
            <a:ext cx="2696514" cy="416734"/>
          </a:xfrm>
          <a:prstGeom prst="rect">
            <a:avLst/>
          </a:prstGeom>
        </p:spPr>
      </p:pic>
      <p:pic>
        <p:nvPicPr>
          <p:cNvPr id="23" name="Picture 22">
            <a:extLst>
              <a:ext uri="{FF2B5EF4-FFF2-40B4-BE49-F238E27FC236}">
                <a16:creationId xmlns:a16="http://schemas.microsoft.com/office/drawing/2014/main" id="{6426F5C8-7353-4B87-8D7F-E1E09DD764AB}"/>
              </a:ext>
            </a:extLst>
          </p:cNvPr>
          <p:cNvPicPr>
            <a:picLocks noChangeAspect="1"/>
          </p:cNvPicPr>
          <p:nvPr/>
        </p:nvPicPr>
        <p:blipFill>
          <a:blip r:embed="rId11"/>
          <a:stretch>
            <a:fillRect/>
          </a:stretch>
        </p:blipFill>
        <p:spPr>
          <a:xfrm>
            <a:off x="8439364" y="4651944"/>
            <a:ext cx="878807" cy="606377"/>
          </a:xfrm>
          <a:prstGeom prst="rect">
            <a:avLst/>
          </a:prstGeom>
        </p:spPr>
      </p:pic>
      <p:pic>
        <p:nvPicPr>
          <p:cNvPr id="24" name="Picture 23">
            <a:extLst>
              <a:ext uri="{FF2B5EF4-FFF2-40B4-BE49-F238E27FC236}">
                <a16:creationId xmlns:a16="http://schemas.microsoft.com/office/drawing/2014/main" id="{E556CC0B-A212-411A-B5B9-A409B65FF3B3}"/>
              </a:ext>
            </a:extLst>
          </p:cNvPr>
          <p:cNvPicPr>
            <a:picLocks noChangeAspect="1"/>
          </p:cNvPicPr>
          <p:nvPr/>
        </p:nvPicPr>
        <p:blipFill>
          <a:blip r:embed="rId12"/>
          <a:stretch>
            <a:fillRect/>
          </a:stretch>
        </p:blipFill>
        <p:spPr>
          <a:xfrm>
            <a:off x="11079617" y="6262989"/>
            <a:ext cx="808014" cy="808014"/>
          </a:xfrm>
          <a:prstGeom prst="rect">
            <a:avLst/>
          </a:prstGeom>
        </p:spPr>
      </p:pic>
      <p:pic>
        <p:nvPicPr>
          <p:cNvPr id="3" name="Picture 2">
            <a:extLst>
              <a:ext uri="{FF2B5EF4-FFF2-40B4-BE49-F238E27FC236}">
                <a16:creationId xmlns:a16="http://schemas.microsoft.com/office/drawing/2014/main" id="{FA760E96-F4B7-46EB-8277-45D2108E91F5}"/>
              </a:ext>
            </a:extLst>
          </p:cNvPr>
          <p:cNvPicPr>
            <a:picLocks noChangeAspect="1"/>
          </p:cNvPicPr>
          <p:nvPr/>
        </p:nvPicPr>
        <p:blipFill>
          <a:blip r:embed="rId13"/>
          <a:stretch>
            <a:fillRect/>
          </a:stretch>
        </p:blipFill>
        <p:spPr>
          <a:xfrm>
            <a:off x="10774719" y="3546557"/>
            <a:ext cx="1187126" cy="444304"/>
          </a:xfrm>
          <a:prstGeom prst="rect">
            <a:avLst/>
          </a:prstGeom>
        </p:spPr>
      </p:pic>
      <p:pic>
        <p:nvPicPr>
          <p:cNvPr id="12" name="Picture 11">
            <a:extLst>
              <a:ext uri="{FF2B5EF4-FFF2-40B4-BE49-F238E27FC236}">
                <a16:creationId xmlns:a16="http://schemas.microsoft.com/office/drawing/2014/main" id="{CFD719E6-3A3F-4292-83B7-7D95EA4D94F3}"/>
              </a:ext>
            </a:extLst>
          </p:cNvPr>
          <p:cNvPicPr>
            <a:picLocks noChangeAspect="1"/>
          </p:cNvPicPr>
          <p:nvPr/>
        </p:nvPicPr>
        <p:blipFill>
          <a:blip r:embed="rId14"/>
          <a:stretch>
            <a:fillRect/>
          </a:stretch>
        </p:blipFill>
        <p:spPr>
          <a:xfrm>
            <a:off x="8439364" y="3121950"/>
            <a:ext cx="830729" cy="921768"/>
          </a:xfrm>
          <a:prstGeom prst="rect">
            <a:avLst/>
          </a:prstGeom>
        </p:spPr>
      </p:pic>
    </p:spTree>
    <p:extLst>
      <p:ext uri="{BB962C8B-B14F-4D97-AF65-F5344CB8AC3E}">
        <p14:creationId xmlns:p14="http://schemas.microsoft.com/office/powerpoint/2010/main" val="4061373285"/>
      </p:ext>
    </p:extLst>
  </p:cSld>
  <p:clrMapOvr>
    <a:masterClrMapping/>
  </p:clrMapOvr>
  <p:transition spd="med">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A6C8D5-498A-4F1C-A5C1-B66944D3002D}"/>
              </a:ext>
            </a:extLst>
          </p:cNvPr>
          <p:cNvSpPr txBox="1">
            <a:spLocks noChangeArrowheads="1"/>
          </p:cNvSpPr>
          <p:nvPr/>
        </p:nvSpPr>
        <p:spPr>
          <a:xfrm>
            <a:off x="474784" y="173563"/>
            <a:ext cx="10693959"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4800" b="1" dirty="0">
                <a:solidFill>
                  <a:srgbClr val="FFFFFF"/>
                </a:solidFill>
                <a:latin typeface="Calibri" panose="020F0502020204030204" pitchFamily="34" charset="0"/>
                <a:cs typeface="Calibri" panose="020F0502020204030204" pitchFamily="34" charset="0"/>
              </a:rPr>
              <a:t>Roadmap Outreach – Feedback</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6" name="TextBox 5">
            <a:extLst>
              <a:ext uri="{FF2B5EF4-FFF2-40B4-BE49-F238E27FC236}">
                <a16:creationId xmlns:a16="http://schemas.microsoft.com/office/drawing/2014/main" id="{2A801594-AA8A-4A97-9709-9B6D8E2EE81A}"/>
              </a:ext>
            </a:extLst>
          </p:cNvPr>
          <p:cNvSpPr txBox="1"/>
          <p:nvPr/>
        </p:nvSpPr>
        <p:spPr>
          <a:xfrm>
            <a:off x="0" y="1254026"/>
            <a:ext cx="3705827" cy="3231654"/>
          </a:xfrm>
          <a:prstGeom prst="rect">
            <a:avLst/>
          </a:prstGeom>
          <a:solidFill>
            <a:srgbClr val="96E077"/>
          </a:solidFill>
        </p:spPr>
        <p:txBody>
          <a:bodyPr wrap="square" rtlCol="0">
            <a:spAutoFit/>
          </a:bodyPr>
          <a:lstStyle/>
          <a:p>
            <a:endParaRPr lang="en-US" dirty="0"/>
          </a:p>
          <a:p>
            <a:pPr marL="285750" indent="-285750">
              <a:spcBef>
                <a:spcPts val="1800"/>
              </a:spcBef>
              <a:buFont typeface="Arial" panose="020B0604020202020204" pitchFamily="34" charset="0"/>
              <a:buChar char="•"/>
            </a:pPr>
            <a:r>
              <a:rPr lang="en-US" dirty="0">
                <a:solidFill>
                  <a:srgbClr val="2789C9"/>
                </a:solidFill>
              </a:rPr>
              <a:t>Positive/Supportive</a:t>
            </a:r>
          </a:p>
          <a:p>
            <a:pPr marL="285750" indent="-285750" defTabSz="344488">
              <a:buFont typeface="Arial" panose="020B0604020202020204" pitchFamily="34" charset="0"/>
              <a:buChar char="•"/>
            </a:pPr>
            <a:r>
              <a:rPr lang="en-US" dirty="0">
                <a:solidFill>
                  <a:srgbClr val="2789C9"/>
                </a:solidFill>
              </a:rPr>
              <a:t>Desire to learn more about EVs and EV charging</a:t>
            </a:r>
          </a:p>
          <a:p>
            <a:pPr marL="285750" indent="-285750">
              <a:buFont typeface="Arial" panose="020B0604020202020204" pitchFamily="34" charset="0"/>
              <a:buChar char="•"/>
            </a:pPr>
            <a:r>
              <a:rPr lang="en-US" dirty="0">
                <a:solidFill>
                  <a:srgbClr val="2789C9"/>
                </a:solidFill>
              </a:rPr>
              <a:t>Good for the environment</a:t>
            </a:r>
          </a:p>
          <a:p>
            <a:endParaRPr lang="en-US" dirty="0"/>
          </a:p>
          <a:p>
            <a:endParaRPr lang="en-US" dirty="0"/>
          </a:p>
          <a:p>
            <a:endParaRPr lang="en-US" dirty="0"/>
          </a:p>
        </p:txBody>
      </p:sp>
      <p:sp>
        <p:nvSpPr>
          <p:cNvPr id="7" name="TextBox 6">
            <a:extLst>
              <a:ext uri="{FF2B5EF4-FFF2-40B4-BE49-F238E27FC236}">
                <a16:creationId xmlns:a16="http://schemas.microsoft.com/office/drawing/2014/main" id="{4812DB77-850D-406A-BFCA-18EE3103878B}"/>
              </a:ext>
            </a:extLst>
          </p:cNvPr>
          <p:cNvSpPr txBox="1"/>
          <p:nvPr/>
        </p:nvSpPr>
        <p:spPr>
          <a:xfrm>
            <a:off x="0" y="4116348"/>
            <a:ext cx="3705826" cy="2677656"/>
          </a:xfrm>
          <a:prstGeom prst="rect">
            <a:avLst/>
          </a:prstGeom>
          <a:solidFill>
            <a:srgbClr val="96E077"/>
          </a:solidFill>
        </p:spPr>
        <p:txBody>
          <a:bodyPr wrap="square" rtlCol="0">
            <a:spAutoFit/>
          </a:bodyPr>
          <a:lstStyle/>
          <a:p>
            <a:endParaRPr lang="en-US" dirty="0"/>
          </a:p>
          <a:p>
            <a:pPr marL="285750" indent="-285750">
              <a:spcBef>
                <a:spcPts val="1800"/>
              </a:spcBef>
              <a:buFont typeface="Arial" panose="020B0604020202020204" pitchFamily="34" charset="0"/>
              <a:buChar char="•"/>
            </a:pPr>
            <a:r>
              <a:rPr lang="en-US" dirty="0">
                <a:solidFill>
                  <a:srgbClr val="2789C9"/>
                </a:solidFill>
              </a:rPr>
              <a:t>Define equity and equity areas in EV Roadmap</a:t>
            </a:r>
          </a:p>
          <a:p>
            <a:pPr marL="285750" indent="-285750">
              <a:buFont typeface="Arial" panose="020B0604020202020204" pitchFamily="34" charset="0"/>
              <a:buChar char="•"/>
            </a:pPr>
            <a:r>
              <a:rPr lang="en-US" dirty="0">
                <a:solidFill>
                  <a:srgbClr val="2789C9"/>
                </a:solidFill>
              </a:rPr>
              <a:t>ADA accessible EV parking stalls</a:t>
            </a:r>
          </a:p>
          <a:p>
            <a:endParaRPr lang="en-US" dirty="0"/>
          </a:p>
          <a:p>
            <a:endParaRPr lang="en-US" dirty="0"/>
          </a:p>
        </p:txBody>
      </p:sp>
      <p:sp>
        <p:nvSpPr>
          <p:cNvPr id="8" name="TextBox 7">
            <a:extLst>
              <a:ext uri="{FF2B5EF4-FFF2-40B4-BE49-F238E27FC236}">
                <a16:creationId xmlns:a16="http://schemas.microsoft.com/office/drawing/2014/main" id="{4A0A0C12-BFE1-421F-BFDD-54E9D21AE9C4}"/>
              </a:ext>
            </a:extLst>
          </p:cNvPr>
          <p:cNvSpPr txBox="1"/>
          <p:nvPr/>
        </p:nvSpPr>
        <p:spPr>
          <a:xfrm>
            <a:off x="0" y="1374696"/>
            <a:ext cx="3705826" cy="369332"/>
          </a:xfrm>
          <a:prstGeom prst="rect">
            <a:avLst/>
          </a:prstGeom>
          <a:solidFill>
            <a:srgbClr val="2789C9"/>
          </a:solidFill>
        </p:spPr>
        <p:txBody>
          <a:bodyPr wrap="square" rtlCol="0">
            <a:spAutoFit/>
          </a:bodyPr>
          <a:lstStyle/>
          <a:p>
            <a:r>
              <a:rPr lang="en-US" dirty="0">
                <a:solidFill>
                  <a:schemeClr val="bg1"/>
                </a:solidFill>
              </a:rPr>
              <a:t>General</a:t>
            </a:r>
          </a:p>
        </p:txBody>
      </p:sp>
      <p:sp>
        <p:nvSpPr>
          <p:cNvPr id="9" name="TextBox 8">
            <a:extLst>
              <a:ext uri="{FF2B5EF4-FFF2-40B4-BE49-F238E27FC236}">
                <a16:creationId xmlns:a16="http://schemas.microsoft.com/office/drawing/2014/main" id="{E639F152-8A82-4736-AB5A-9A131EE918CC}"/>
              </a:ext>
            </a:extLst>
          </p:cNvPr>
          <p:cNvSpPr txBox="1"/>
          <p:nvPr/>
        </p:nvSpPr>
        <p:spPr>
          <a:xfrm>
            <a:off x="0" y="4116348"/>
            <a:ext cx="3705826" cy="369332"/>
          </a:xfrm>
          <a:prstGeom prst="rect">
            <a:avLst/>
          </a:prstGeom>
          <a:solidFill>
            <a:srgbClr val="2789C9"/>
          </a:solidFill>
        </p:spPr>
        <p:txBody>
          <a:bodyPr wrap="square" rtlCol="0">
            <a:spAutoFit/>
          </a:bodyPr>
          <a:lstStyle/>
          <a:p>
            <a:r>
              <a:rPr lang="en-US">
                <a:solidFill>
                  <a:schemeClr val="bg1"/>
                </a:solidFill>
              </a:rPr>
              <a:t>Equity</a:t>
            </a:r>
            <a:endParaRPr lang="en-US" dirty="0">
              <a:solidFill>
                <a:schemeClr val="bg1"/>
              </a:solidFill>
            </a:endParaRPr>
          </a:p>
        </p:txBody>
      </p:sp>
      <p:sp>
        <p:nvSpPr>
          <p:cNvPr id="10" name="TextBox 9">
            <a:extLst>
              <a:ext uri="{FF2B5EF4-FFF2-40B4-BE49-F238E27FC236}">
                <a16:creationId xmlns:a16="http://schemas.microsoft.com/office/drawing/2014/main" id="{AC4E457C-02D1-435D-9D39-693EAE2E4863}"/>
              </a:ext>
            </a:extLst>
          </p:cNvPr>
          <p:cNvSpPr txBox="1"/>
          <p:nvPr/>
        </p:nvSpPr>
        <p:spPr>
          <a:xfrm>
            <a:off x="3834914" y="1254026"/>
            <a:ext cx="4259410" cy="3647152"/>
          </a:xfrm>
          <a:prstGeom prst="rect">
            <a:avLst/>
          </a:prstGeom>
          <a:solidFill>
            <a:srgbClr val="CBEFBB"/>
          </a:solidFill>
        </p:spPr>
        <p:txBody>
          <a:bodyPr wrap="square" rtlCol="0">
            <a:spAutoFit/>
          </a:bodyPr>
          <a:lstStyle/>
          <a:p>
            <a:endParaRPr lang="en-US" dirty="0"/>
          </a:p>
          <a:p>
            <a:pPr marL="285750" indent="-285750">
              <a:spcBef>
                <a:spcPts val="1800"/>
              </a:spcBef>
              <a:buFont typeface="Arial" panose="020B0604020202020204" pitchFamily="34" charset="0"/>
              <a:buChar char="•"/>
            </a:pPr>
            <a:r>
              <a:rPr lang="en-US" dirty="0">
                <a:solidFill>
                  <a:srgbClr val="2789C9"/>
                </a:solidFill>
              </a:rPr>
              <a:t>Too expensive</a:t>
            </a:r>
          </a:p>
          <a:p>
            <a:pPr marL="285750" indent="-285750">
              <a:buFont typeface="Arial" panose="020B0604020202020204" pitchFamily="34" charset="0"/>
              <a:buChar char="•"/>
            </a:pPr>
            <a:r>
              <a:rPr lang="en-US" dirty="0">
                <a:solidFill>
                  <a:srgbClr val="2789C9"/>
                </a:solidFill>
              </a:rPr>
              <a:t>Reduce upfront purchase costs</a:t>
            </a:r>
          </a:p>
          <a:p>
            <a:pPr marL="285750" indent="-285750">
              <a:buFont typeface="Arial" panose="020B0604020202020204" pitchFamily="34" charset="0"/>
              <a:buChar char="•"/>
            </a:pPr>
            <a:r>
              <a:rPr lang="en-US" dirty="0">
                <a:solidFill>
                  <a:srgbClr val="2789C9"/>
                </a:solidFill>
              </a:rPr>
              <a:t>More understanding about charging and maintenance costs</a:t>
            </a:r>
          </a:p>
          <a:p>
            <a:pPr marL="285750" indent="-285750">
              <a:buFont typeface="Arial" panose="020B0604020202020204" pitchFamily="34" charset="0"/>
              <a:buChar char="•"/>
            </a:pPr>
            <a:r>
              <a:rPr lang="en-US" dirty="0">
                <a:solidFill>
                  <a:srgbClr val="2789C9"/>
                </a:solidFill>
              </a:rPr>
              <a:t>Battery costs are too high</a:t>
            </a:r>
          </a:p>
          <a:p>
            <a:endParaRPr lang="en-US" dirty="0"/>
          </a:p>
          <a:p>
            <a:endParaRPr lang="en-US" dirty="0"/>
          </a:p>
          <a:p>
            <a:endParaRPr lang="en-US" dirty="0"/>
          </a:p>
        </p:txBody>
      </p:sp>
      <p:sp>
        <p:nvSpPr>
          <p:cNvPr id="11" name="TextBox 10">
            <a:extLst>
              <a:ext uri="{FF2B5EF4-FFF2-40B4-BE49-F238E27FC236}">
                <a16:creationId xmlns:a16="http://schemas.microsoft.com/office/drawing/2014/main" id="{FF7C0363-D712-4302-8AB4-6D4049460FAB}"/>
              </a:ext>
            </a:extLst>
          </p:cNvPr>
          <p:cNvSpPr txBox="1"/>
          <p:nvPr/>
        </p:nvSpPr>
        <p:spPr>
          <a:xfrm>
            <a:off x="3816287" y="4088356"/>
            <a:ext cx="4259410" cy="2831544"/>
          </a:xfrm>
          <a:prstGeom prst="rect">
            <a:avLst/>
          </a:prstGeom>
          <a:solidFill>
            <a:srgbClr val="CBEFBB"/>
          </a:solidFill>
        </p:spPr>
        <p:txBody>
          <a:bodyPr wrap="square" rtlCol="0">
            <a:spAutoFit/>
          </a:bodyPr>
          <a:lstStyle/>
          <a:p>
            <a:endParaRPr lang="en-US" dirty="0"/>
          </a:p>
          <a:p>
            <a:pPr marL="285750" indent="-285750">
              <a:spcBef>
                <a:spcPts val="3000"/>
              </a:spcBef>
              <a:buFont typeface="Arial" panose="020B0604020202020204" pitchFamily="34" charset="0"/>
              <a:buChar char="•"/>
            </a:pPr>
            <a:r>
              <a:rPr lang="en-US" dirty="0">
                <a:solidFill>
                  <a:srgbClr val="2789C9"/>
                </a:solidFill>
              </a:rPr>
              <a:t>Range anxiety</a:t>
            </a:r>
          </a:p>
          <a:p>
            <a:pPr marL="285750" indent="-285750">
              <a:buFont typeface="Arial" panose="020B0604020202020204" pitchFamily="34" charset="0"/>
              <a:buChar char="•"/>
            </a:pPr>
            <a:r>
              <a:rPr lang="en-US" dirty="0">
                <a:solidFill>
                  <a:srgbClr val="2789C9"/>
                </a:solidFill>
              </a:rPr>
              <a:t>Permitting process slows EV charger installs</a:t>
            </a:r>
          </a:p>
          <a:p>
            <a:pPr marL="285750" indent="-285750">
              <a:buFont typeface="Arial" panose="020B0604020202020204" pitchFamily="34" charset="0"/>
              <a:buChar char="•"/>
            </a:pPr>
            <a:r>
              <a:rPr lang="en-US" dirty="0">
                <a:solidFill>
                  <a:srgbClr val="2789C9"/>
                </a:solidFill>
              </a:rPr>
              <a:t>Waiting times at EV chargers</a:t>
            </a:r>
          </a:p>
          <a:p>
            <a:pPr marL="285750" indent="-285750">
              <a:buFont typeface="Arial" panose="020B0604020202020204" pitchFamily="34" charset="0"/>
              <a:buChar char="•"/>
            </a:pPr>
            <a:r>
              <a:rPr lang="en-US" dirty="0">
                <a:solidFill>
                  <a:srgbClr val="2789C9"/>
                </a:solidFill>
              </a:rPr>
              <a:t>Training needed to transition ICE mechanics to EV</a:t>
            </a:r>
          </a:p>
        </p:txBody>
      </p:sp>
      <p:sp>
        <p:nvSpPr>
          <p:cNvPr id="13" name="TextBox 12">
            <a:extLst>
              <a:ext uri="{FF2B5EF4-FFF2-40B4-BE49-F238E27FC236}">
                <a16:creationId xmlns:a16="http://schemas.microsoft.com/office/drawing/2014/main" id="{F84EA9D8-3264-4588-992C-8A9D721CFCA0}"/>
              </a:ext>
            </a:extLst>
          </p:cNvPr>
          <p:cNvSpPr txBox="1"/>
          <p:nvPr/>
        </p:nvSpPr>
        <p:spPr>
          <a:xfrm>
            <a:off x="3853541" y="1385176"/>
            <a:ext cx="4259410" cy="369332"/>
          </a:xfrm>
          <a:prstGeom prst="rect">
            <a:avLst/>
          </a:prstGeom>
          <a:solidFill>
            <a:srgbClr val="7ED957"/>
          </a:solidFill>
        </p:spPr>
        <p:txBody>
          <a:bodyPr wrap="square" rtlCol="0">
            <a:spAutoFit/>
          </a:bodyPr>
          <a:lstStyle/>
          <a:p>
            <a:r>
              <a:rPr lang="en-US" dirty="0">
                <a:solidFill>
                  <a:schemeClr val="bg1"/>
                </a:solidFill>
              </a:rPr>
              <a:t>Costs</a:t>
            </a:r>
          </a:p>
        </p:txBody>
      </p:sp>
      <p:sp>
        <p:nvSpPr>
          <p:cNvPr id="14" name="TextBox 13">
            <a:extLst>
              <a:ext uri="{FF2B5EF4-FFF2-40B4-BE49-F238E27FC236}">
                <a16:creationId xmlns:a16="http://schemas.microsoft.com/office/drawing/2014/main" id="{2F2D4BC0-0104-43EA-898F-F4B0D0572E13}"/>
              </a:ext>
            </a:extLst>
          </p:cNvPr>
          <p:cNvSpPr txBox="1"/>
          <p:nvPr/>
        </p:nvSpPr>
        <p:spPr>
          <a:xfrm>
            <a:off x="3853542" y="4116348"/>
            <a:ext cx="4259409" cy="369332"/>
          </a:xfrm>
          <a:prstGeom prst="rect">
            <a:avLst/>
          </a:prstGeom>
          <a:solidFill>
            <a:srgbClr val="7ED957"/>
          </a:solidFill>
        </p:spPr>
        <p:txBody>
          <a:bodyPr wrap="square" rtlCol="0">
            <a:spAutoFit/>
          </a:bodyPr>
          <a:lstStyle/>
          <a:p>
            <a:r>
              <a:rPr lang="en-US" dirty="0">
                <a:solidFill>
                  <a:schemeClr val="bg1"/>
                </a:solidFill>
              </a:rPr>
              <a:t>Infrastructure and Workforce Dev</a:t>
            </a:r>
          </a:p>
        </p:txBody>
      </p:sp>
      <p:sp>
        <p:nvSpPr>
          <p:cNvPr id="15" name="TextBox 14">
            <a:extLst>
              <a:ext uri="{FF2B5EF4-FFF2-40B4-BE49-F238E27FC236}">
                <a16:creationId xmlns:a16="http://schemas.microsoft.com/office/drawing/2014/main" id="{EFFB3035-D9E1-44FC-A5F8-DA75E7D9C759}"/>
              </a:ext>
            </a:extLst>
          </p:cNvPr>
          <p:cNvSpPr txBox="1"/>
          <p:nvPr/>
        </p:nvSpPr>
        <p:spPr>
          <a:xfrm>
            <a:off x="8260669" y="1254026"/>
            <a:ext cx="3922017" cy="3231654"/>
          </a:xfrm>
          <a:prstGeom prst="rect">
            <a:avLst/>
          </a:prstGeom>
          <a:solidFill>
            <a:srgbClr val="F5FFEF"/>
          </a:solidFill>
        </p:spPr>
        <p:txBody>
          <a:bodyPr wrap="square" rtlCol="0">
            <a:spAutoFit/>
          </a:bodyPr>
          <a:lstStyle/>
          <a:p>
            <a:endParaRPr lang="en-US" dirty="0"/>
          </a:p>
          <a:p>
            <a:pPr marL="285750" indent="-285750">
              <a:spcBef>
                <a:spcPts val="1800"/>
              </a:spcBef>
              <a:buFont typeface="Arial" panose="020B0604020202020204" pitchFamily="34" charset="0"/>
              <a:buChar char="•"/>
            </a:pPr>
            <a:r>
              <a:rPr lang="en-US" dirty="0">
                <a:solidFill>
                  <a:srgbClr val="2789C9"/>
                </a:solidFill>
              </a:rPr>
              <a:t>Rebates and incentives for vehicle purchases (new and used)</a:t>
            </a:r>
          </a:p>
          <a:p>
            <a:pPr marL="285750" indent="-285750">
              <a:buFont typeface="Arial" panose="020B0604020202020204" pitchFamily="34" charset="0"/>
              <a:buChar char="•"/>
            </a:pPr>
            <a:r>
              <a:rPr lang="en-US" dirty="0">
                <a:solidFill>
                  <a:srgbClr val="2789C9"/>
                </a:solidFill>
              </a:rPr>
              <a:t>Incentivize developers - install EV chargers </a:t>
            </a:r>
          </a:p>
          <a:p>
            <a:pPr marL="285750" indent="-285750">
              <a:buFont typeface="Arial" panose="020B0604020202020204" pitchFamily="34" charset="0"/>
              <a:buChar char="•"/>
            </a:pPr>
            <a:r>
              <a:rPr lang="en-US" dirty="0">
                <a:solidFill>
                  <a:srgbClr val="2789C9"/>
                </a:solidFill>
              </a:rPr>
              <a:t>Employee vehicle purchase incentives</a:t>
            </a:r>
          </a:p>
          <a:p>
            <a:endParaRPr lang="en-US" b="0" dirty="0">
              <a:solidFill>
                <a:srgbClr val="2789C9"/>
              </a:solidFill>
            </a:endParaRPr>
          </a:p>
        </p:txBody>
      </p:sp>
      <p:sp>
        <p:nvSpPr>
          <p:cNvPr id="16" name="TextBox 15">
            <a:extLst>
              <a:ext uri="{FF2B5EF4-FFF2-40B4-BE49-F238E27FC236}">
                <a16:creationId xmlns:a16="http://schemas.microsoft.com/office/drawing/2014/main" id="{54BBC9BE-898A-420B-A027-8E3AC0D25F68}"/>
              </a:ext>
            </a:extLst>
          </p:cNvPr>
          <p:cNvSpPr txBox="1"/>
          <p:nvPr/>
        </p:nvSpPr>
        <p:spPr>
          <a:xfrm>
            <a:off x="8269983" y="4116348"/>
            <a:ext cx="3922017" cy="2708434"/>
          </a:xfrm>
          <a:prstGeom prst="rect">
            <a:avLst/>
          </a:prstGeom>
          <a:solidFill>
            <a:srgbClr val="F5FFEF"/>
          </a:solidFill>
        </p:spPr>
        <p:txBody>
          <a:bodyPr wrap="square" rtlCol="0">
            <a:spAutoFit/>
          </a:bodyPr>
          <a:lstStyle/>
          <a:p>
            <a:endParaRPr lang="en-US" dirty="0"/>
          </a:p>
          <a:p>
            <a:pPr marL="285750" indent="-285750">
              <a:buFont typeface="Arial" panose="020B0604020202020204" pitchFamily="34" charset="0"/>
              <a:buChar char="•"/>
            </a:pPr>
            <a:r>
              <a:rPr lang="en-US" sz="1600" dirty="0">
                <a:solidFill>
                  <a:srgbClr val="2789C9"/>
                </a:solidFill>
              </a:rPr>
              <a:t>Less technical info on initial outreach</a:t>
            </a:r>
          </a:p>
          <a:p>
            <a:pPr marL="285750" indent="-285750">
              <a:buFont typeface="Arial" panose="020B0604020202020204" pitchFamily="34" charset="0"/>
              <a:buChar char="•"/>
            </a:pPr>
            <a:r>
              <a:rPr lang="en-US" sz="1600" dirty="0">
                <a:solidFill>
                  <a:srgbClr val="2789C9"/>
                </a:solidFill>
              </a:rPr>
              <a:t>More targeted outreach</a:t>
            </a:r>
          </a:p>
          <a:p>
            <a:pPr marL="285750" indent="-285750">
              <a:buFont typeface="Arial" panose="020B0604020202020204" pitchFamily="34" charset="0"/>
              <a:buChar char="•"/>
            </a:pPr>
            <a:r>
              <a:rPr lang="en-US" sz="1600" dirty="0">
                <a:solidFill>
                  <a:srgbClr val="2789C9"/>
                </a:solidFill>
              </a:rPr>
              <a:t>Battery replacements and env impacts “cradle to grave”</a:t>
            </a:r>
          </a:p>
          <a:p>
            <a:pPr marL="285750" indent="-285750">
              <a:buFont typeface="Arial" panose="020B0604020202020204" pitchFamily="34" charset="0"/>
              <a:buChar char="•"/>
            </a:pPr>
            <a:r>
              <a:rPr lang="en-US" sz="1600" dirty="0">
                <a:solidFill>
                  <a:srgbClr val="2789C9"/>
                </a:solidFill>
              </a:rPr>
              <a:t>Discuss maintenance and repair</a:t>
            </a:r>
          </a:p>
          <a:p>
            <a:pPr marL="285750" indent="-285750">
              <a:buFont typeface="Arial" panose="020B0604020202020204" pitchFamily="34" charset="0"/>
              <a:buChar char="•"/>
            </a:pPr>
            <a:r>
              <a:rPr lang="en-US" sz="1600" dirty="0">
                <a:solidFill>
                  <a:srgbClr val="2789C9"/>
                </a:solidFill>
              </a:rPr>
              <a:t>Increased developer facilitation</a:t>
            </a:r>
          </a:p>
        </p:txBody>
      </p:sp>
      <p:sp>
        <p:nvSpPr>
          <p:cNvPr id="17" name="TextBox 16">
            <a:extLst>
              <a:ext uri="{FF2B5EF4-FFF2-40B4-BE49-F238E27FC236}">
                <a16:creationId xmlns:a16="http://schemas.microsoft.com/office/drawing/2014/main" id="{2FF87A34-1CDD-4330-88A5-238F38CC0344}"/>
              </a:ext>
            </a:extLst>
          </p:cNvPr>
          <p:cNvSpPr txBox="1"/>
          <p:nvPr/>
        </p:nvSpPr>
        <p:spPr>
          <a:xfrm>
            <a:off x="8269983" y="1399916"/>
            <a:ext cx="3922017" cy="369332"/>
          </a:xfrm>
          <a:prstGeom prst="rect">
            <a:avLst/>
          </a:prstGeom>
          <a:solidFill>
            <a:srgbClr val="2789C9"/>
          </a:solidFill>
        </p:spPr>
        <p:txBody>
          <a:bodyPr wrap="square" rtlCol="0">
            <a:spAutoFit/>
          </a:bodyPr>
          <a:lstStyle/>
          <a:p>
            <a:r>
              <a:rPr lang="en-US" dirty="0">
                <a:solidFill>
                  <a:schemeClr val="bg1"/>
                </a:solidFill>
              </a:rPr>
              <a:t>Incentives</a:t>
            </a:r>
          </a:p>
        </p:txBody>
      </p:sp>
      <p:sp>
        <p:nvSpPr>
          <p:cNvPr id="18" name="TextBox 17">
            <a:extLst>
              <a:ext uri="{FF2B5EF4-FFF2-40B4-BE49-F238E27FC236}">
                <a16:creationId xmlns:a16="http://schemas.microsoft.com/office/drawing/2014/main" id="{AC13B524-BE9F-45F1-94B7-2C7DC759E7E4}"/>
              </a:ext>
            </a:extLst>
          </p:cNvPr>
          <p:cNvSpPr txBox="1"/>
          <p:nvPr/>
        </p:nvSpPr>
        <p:spPr>
          <a:xfrm>
            <a:off x="8260665" y="4116348"/>
            <a:ext cx="3931335" cy="369332"/>
          </a:xfrm>
          <a:prstGeom prst="rect">
            <a:avLst/>
          </a:prstGeom>
          <a:solidFill>
            <a:srgbClr val="2789C9"/>
          </a:solidFill>
        </p:spPr>
        <p:txBody>
          <a:bodyPr wrap="square" rtlCol="0">
            <a:spAutoFit/>
          </a:bodyPr>
          <a:lstStyle/>
          <a:p>
            <a:r>
              <a:rPr lang="en-US" dirty="0">
                <a:solidFill>
                  <a:schemeClr val="bg1"/>
                </a:solidFill>
              </a:rPr>
              <a:t>Education &amp; Outreach</a:t>
            </a:r>
          </a:p>
        </p:txBody>
      </p:sp>
    </p:spTree>
    <p:extLst>
      <p:ext uri="{BB962C8B-B14F-4D97-AF65-F5344CB8AC3E}">
        <p14:creationId xmlns:p14="http://schemas.microsoft.com/office/powerpoint/2010/main" val="1123374979"/>
      </p:ext>
    </p:extLst>
  </p:cSld>
  <p:clrMapOvr>
    <a:masterClrMapping/>
  </p:clrMapOvr>
  <p:transition spd="med">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15625"/>
          <a:stretch>
            <a:fillRect/>
          </a:stretch>
        </p:blipFill>
        <p:spPr>
          <a:xfrm>
            <a:off x="0" y="0"/>
            <a:ext cx="12192000" cy="6858000"/>
          </a:xfrm>
          <a:prstGeom prst="rect">
            <a:avLst/>
          </a:prstGeom>
        </p:spPr>
      </p:pic>
      <p:sp>
        <p:nvSpPr>
          <p:cNvPr id="3" name="AutoShape 3"/>
          <p:cNvSpPr/>
          <p:nvPr/>
        </p:nvSpPr>
        <p:spPr>
          <a:xfrm>
            <a:off x="2504738" y="4132927"/>
            <a:ext cx="7182525" cy="1313997"/>
          </a:xfrm>
          <a:prstGeom prst="rect">
            <a:avLst/>
          </a:prstGeom>
          <a:solidFill>
            <a:srgbClr val="136F63">
              <a:alpha val="72941"/>
            </a:srgbClr>
          </a:solidFill>
        </p:spPr>
      </p:sp>
      <p:sp>
        <p:nvSpPr>
          <p:cNvPr id="4" name="TextBox 4"/>
          <p:cNvSpPr txBox="1"/>
          <p:nvPr/>
        </p:nvSpPr>
        <p:spPr>
          <a:xfrm>
            <a:off x="685800" y="1383072"/>
            <a:ext cx="10820400" cy="2294346"/>
          </a:xfrm>
          <a:prstGeom prst="rect">
            <a:avLst/>
          </a:prstGeom>
        </p:spPr>
        <p:txBody>
          <a:bodyPr lIns="0" tIns="0" rIns="0" bIns="0" rtlCol="0" anchor="t">
            <a:spAutoFit/>
          </a:bodyPr>
          <a:lstStyle/>
          <a:p>
            <a:pPr defTabSz="609630" fontAlgn="auto">
              <a:lnSpc>
                <a:spcPts val="5866"/>
              </a:lnSpc>
              <a:spcBef>
                <a:spcPts val="0"/>
              </a:spcBef>
              <a:spcAft>
                <a:spcPts val="0"/>
              </a:spcAft>
            </a:pPr>
            <a:r>
              <a:rPr lang="en-US" sz="6666" b="0" spc="-133">
                <a:solidFill>
                  <a:srgbClr val="032B43"/>
                </a:solidFill>
                <a:latin typeface="Roboto Bold"/>
              </a:rPr>
              <a:t>Transportation Electrification Options for Underserved Communities in Phoenix </a:t>
            </a:r>
          </a:p>
        </p:txBody>
      </p:sp>
      <p:sp>
        <p:nvSpPr>
          <p:cNvPr id="5" name="TextBox 5"/>
          <p:cNvSpPr txBox="1"/>
          <p:nvPr/>
        </p:nvSpPr>
        <p:spPr>
          <a:xfrm>
            <a:off x="2504738" y="4349659"/>
            <a:ext cx="7182525" cy="815416"/>
          </a:xfrm>
          <a:prstGeom prst="rect">
            <a:avLst/>
          </a:prstGeom>
        </p:spPr>
        <p:txBody>
          <a:bodyPr lIns="0" tIns="0" rIns="0" bIns="0" rtlCol="0" anchor="t">
            <a:spAutoFit/>
          </a:bodyPr>
          <a:lstStyle/>
          <a:p>
            <a:pPr defTabSz="609630" fontAlgn="auto">
              <a:lnSpc>
                <a:spcPts val="3267"/>
              </a:lnSpc>
              <a:spcBef>
                <a:spcPts val="0"/>
              </a:spcBef>
              <a:spcAft>
                <a:spcPts val="0"/>
              </a:spcAft>
            </a:pPr>
            <a:r>
              <a:rPr lang="en-US" sz="2333" b="0">
                <a:solidFill>
                  <a:srgbClr val="E5F4E3"/>
                </a:solidFill>
                <a:latin typeface="Roboto Bold"/>
              </a:rPr>
              <a:t>EV CHANGERS: Stephanie Davis, Stephanie Georgiou, Izzy Tsark, Adrian Keller, and Sam Dent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Draft EV Roadmap - Comment Discussion</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909310"/>
          </a:xfrm>
          <a:prstGeom prst="rect">
            <a:avLst/>
          </a:prstGeom>
          <a:solidFill>
            <a:srgbClr val="003860"/>
          </a:solidFill>
        </p:spPr>
        <p:txBody>
          <a:bodyPr wrap="square" rtlCol="0">
            <a:spAutoFit/>
          </a:bodyPr>
          <a:lstStyle/>
          <a:p>
            <a:pPr algn="l"/>
            <a:r>
              <a:rPr lang="en-US" b="1" dirty="0">
                <a:solidFill>
                  <a:srgbClr val="FFC000"/>
                </a:solidFill>
              </a:rPr>
              <a:t>1: EQUITY</a:t>
            </a:r>
          </a:p>
          <a:p>
            <a:pPr marL="625475" indent="-165100" algn="l">
              <a:buFont typeface="Arial" panose="020B0604020202020204" pitchFamily="34" charset="0"/>
              <a:buChar char="•"/>
            </a:pPr>
            <a:r>
              <a:rPr lang="en-US" dirty="0">
                <a:solidFill>
                  <a:schemeClr val="bg1"/>
                </a:solidFill>
              </a:rPr>
              <a:t>American with Disabilities Act (ADA):  Include space requirements to accommodate ADA EV owners</a:t>
            </a:r>
          </a:p>
          <a:p>
            <a:pPr marL="1203325" lvl="1" indent="-285750" algn="l">
              <a:buFont typeface="Arial" panose="020B0604020202020204" pitchFamily="34" charset="0"/>
              <a:buChar char="•"/>
            </a:pPr>
            <a:r>
              <a:rPr lang="en-US" dirty="0">
                <a:solidFill>
                  <a:schemeClr val="bg1"/>
                </a:solidFill>
              </a:rPr>
              <a:t>Ex.  provide wider spaces at EV charger space locations/ADA compliant but not “marking”</a:t>
            </a:r>
          </a:p>
          <a:p>
            <a:pPr marL="1203325" lvl="1" indent="-285750" algn="l">
              <a:buFont typeface="Arial" panose="020B0604020202020204" pitchFamily="34" charset="0"/>
              <a:buChar char="•"/>
            </a:pPr>
            <a:r>
              <a:rPr lang="en-US" dirty="0">
                <a:solidFill>
                  <a:schemeClr val="bg1"/>
                </a:solidFill>
              </a:rPr>
              <a:t>Ex. 1 out of 10 charging stations – make 1 accessible</a:t>
            </a:r>
          </a:p>
          <a:p>
            <a:pPr marL="625475" lvl="1" indent="-165100" algn="l">
              <a:buFont typeface="Arial" panose="020B0604020202020204" pitchFamily="34" charset="0"/>
              <a:buChar char="•"/>
            </a:pPr>
            <a:r>
              <a:rPr lang="en-US" dirty="0">
                <a:solidFill>
                  <a:schemeClr val="bg1"/>
                </a:solidFill>
              </a:rPr>
              <a:t>Program/pilot examples of Equity based projects implemented by other cities</a:t>
            </a:r>
          </a:p>
          <a:p>
            <a:pPr marL="625475" lvl="1" indent="-165100" algn="l">
              <a:buFont typeface="Arial" panose="020B0604020202020204" pitchFamily="34" charset="0"/>
              <a:buChar char="•"/>
            </a:pPr>
            <a:r>
              <a:rPr lang="en-US" dirty="0">
                <a:solidFill>
                  <a:schemeClr val="bg1"/>
                </a:solidFill>
              </a:rPr>
              <a:t>Lack of EV chargers and strategy to install (charging deserts)</a:t>
            </a:r>
          </a:p>
          <a:p>
            <a:pPr algn="l">
              <a:spcBef>
                <a:spcPts val="0"/>
              </a:spcBef>
            </a:pPr>
            <a:endParaRPr lang="en-US" sz="1800" dirty="0">
              <a:solidFill>
                <a:schemeClr val="bg1"/>
              </a:solidFill>
            </a:endParaRPr>
          </a:p>
          <a:p>
            <a:pPr algn="l"/>
            <a:r>
              <a:rPr lang="en-US" b="1" dirty="0">
                <a:solidFill>
                  <a:srgbClr val="FFC000"/>
                </a:solidFill>
              </a:rPr>
              <a:t>2: </a:t>
            </a:r>
            <a:r>
              <a:rPr lang="en-US" dirty="0">
                <a:solidFill>
                  <a:srgbClr val="FFC000"/>
                </a:solidFill>
              </a:rPr>
              <a:t>WORKFORCE DEVELOPMENT</a:t>
            </a:r>
          </a:p>
          <a:p>
            <a:pPr marL="746125" indent="-285750" algn="l">
              <a:buFont typeface="Arial" panose="020B0604020202020204" pitchFamily="34" charset="0"/>
              <a:buChar char="•"/>
            </a:pPr>
            <a:r>
              <a:rPr lang="en-US" dirty="0">
                <a:solidFill>
                  <a:schemeClr val="bg1"/>
                </a:solidFill>
              </a:rPr>
              <a:t>Transition of ICE workforce and training required</a:t>
            </a:r>
          </a:p>
          <a:p>
            <a:pPr algn="l">
              <a:spcBef>
                <a:spcPts val="0"/>
              </a:spcBef>
            </a:pPr>
            <a:endParaRPr lang="en-US" sz="1800" dirty="0">
              <a:solidFill>
                <a:schemeClr val="bg1"/>
              </a:solidFill>
            </a:endParaRPr>
          </a:p>
          <a:p>
            <a:pPr algn="l"/>
            <a:r>
              <a:rPr lang="en-US" b="1" dirty="0">
                <a:solidFill>
                  <a:srgbClr val="FFC000"/>
                </a:solidFill>
              </a:rPr>
              <a:t>3: </a:t>
            </a:r>
            <a:r>
              <a:rPr lang="en-US" dirty="0">
                <a:solidFill>
                  <a:srgbClr val="FFC000"/>
                </a:solidFill>
              </a:rPr>
              <a:t>EV CHARGING AND RANGE ANXIETY</a:t>
            </a:r>
          </a:p>
          <a:p>
            <a:pPr marL="746125" indent="-285750" algn="l">
              <a:buFont typeface="Arial" panose="020B0604020202020204" pitchFamily="34" charset="0"/>
              <a:buChar char="•"/>
            </a:pPr>
            <a:r>
              <a:rPr lang="en-US" dirty="0">
                <a:solidFill>
                  <a:schemeClr val="bg1"/>
                </a:solidFill>
              </a:rPr>
              <a:t>EV ranges and distances (map or data)</a:t>
            </a:r>
          </a:p>
          <a:p>
            <a:pPr marL="746125" indent="-285750" algn="l">
              <a:buFont typeface="Arial" panose="020B0604020202020204" pitchFamily="34" charset="0"/>
              <a:buChar char="•"/>
            </a:pPr>
            <a:endParaRPr lang="en-US" dirty="0">
              <a:solidFill>
                <a:schemeClr val="bg1"/>
              </a:solidFill>
            </a:endParaRPr>
          </a:p>
          <a:p>
            <a:pPr marL="746125" indent="-285750" algn="l">
              <a:buFont typeface="Arial" panose="020B0604020202020204" pitchFamily="34" charset="0"/>
              <a:buChar char="•"/>
            </a:pPr>
            <a:endParaRPr lang="en-US" dirty="0">
              <a:solidFill>
                <a:schemeClr val="bg1"/>
              </a:solidFill>
            </a:endParaRPr>
          </a:p>
          <a:p>
            <a:pPr algn="l"/>
            <a:endParaRPr lang="en-US" sz="1800" dirty="0">
              <a:solidFill>
                <a:schemeClr val="bg1"/>
              </a:solidFill>
            </a:endParaRPr>
          </a:p>
        </p:txBody>
      </p:sp>
      <p:sp>
        <p:nvSpPr>
          <p:cNvPr id="7" name="TextBox 6">
            <a:extLst>
              <a:ext uri="{FF2B5EF4-FFF2-40B4-BE49-F238E27FC236}">
                <a16:creationId xmlns:a16="http://schemas.microsoft.com/office/drawing/2014/main" id="{7EE7C4F2-7C59-49F0-8DD2-ADE7584945F8}"/>
              </a:ext>
            </a:extLst>
          </p:cNvPr>
          <p:cNvSpPr txBox="1"/>
          <p:nvPr/>
        </p:nvSpPr>
        <p:spPr>
          <a:xfrm>
            <a:off x="6718981" y="5281127"/>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C4BC8210-1BEB-4BF9-B838-A39A8DC300BE}"/>
              </a:ext>
            </a:extLst>
          </p:cNvPr>
          <p:cNvPicPr>
            <a:picLocks noChangeAspect="1"/>
          </p:cNvPicPr>
          <p:nvPr/>
        </p:nvPicPr>
        <p:blipFill rotWithShape="1">
          <a:blip r:embed="rId3"/>
          <a:srcRect b="1955"/>
          <a:stretch/>
        </p:blipFill>
        <p:spPr>
          <a:xfrm>
            <a:off x="7884365" y="3429000"/>
            <a:ext cx="3576131" cy="3524350"/>
          </a:xfrm>
          <a:prstGeom prst="rect">
            <a:avLst/>
          </a:prstGeom>
        </p:spPr>
      </p:pic>
    </p:spTree>
    <p:extLst>
      <p:ext uri="{BB962C8B-B14F-4D97-AF65-F5344CB8AC3E}">
        <p14:creationId xmlns:p14="http://schemas.microsoft.com/office/powerpoint/2010/main" val="817017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474783" y="173563"/>
            <a:ext cx="112817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000" dirty="0">
                <a:solidFill>
                  <a:srgbClr val="FFFFFF"/>
                </a:solidFill>
                <a:latin typeface="Calibri" panose="020F0502020204030204" pitchFamily="34" charset="0"/>
                <a:cs typeface="Calibri" panose="020F0502020204030204" pitchFamily="34" charset="0"/>
              </a:rPr>
              <a:t>Draft EV Roadmap - Comment Discussion – </a:t>
            </a:r>
            <a:r>
              <a:rPr lang="en-US" sz="4000" dirty="0" err="1">
                <a:solidFill>
                  <a:srgbClr val="FFFFFF"/>
                </a:solidFill>
                <a:latin typeface="Calibri" panose="020F0502020204030204" pitchFamily="34" charset="0"/>
                <a:cs typeface="Calibri" panose="020F0502020204030204" pitchFamily="34" charset="0"/>
              </a:rPr>
              <a:t>con’t</a:t>
            </a:r>
            <a:endParaRPr kumimoji="0" lang="en-US" sz="40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8079135"/>
          </a:xfrm>
          <a:prstGeom prst="rect">
            <a:avLst/>
          </a:prstGeom>
          <a:solidFill>
            <a:srgbClr val="003860"/>
          </a:solidFill>
        </p:spPr>
        <p:txBody>
          <a:bodyPr wrap="square" rtlCol="0">
            <a:spAutoFit/>
          </a:bodyPr>
          <a:lstStyle/>
          <a:p>
            <a:pPr algn="l"/>
            <a:r>
              <a:rPr lang="en-US" b="1" dirty="0">
                <a:solidFill>
                  <a:srgbClr val="FFC000"/>
                </a:solidFill>
              </a:rPr>
              <a:t>4: </a:t>
            </a:r>
            <a:r>
              <a:rPr lang="en-US" dirty="0">
                <a:solidFill>
                  <a:srgbClr val="FFC000"/>
                </a:solidFill>
              </a:rPr>
              <a:t>FOCUS ON ALL TYPES OF ELECTRIC VEHICLES NOT JUST “CARS”</a:t>
            </a:r>
          </a:p>
          <a:p>
            <a:pPr marL="746125" indent="-288925" algn="l">
              <a:buFont typeface="Arial" panose="020B0604020202020204" pitchFamily="34" charset="0"/>
              <a:buChar char="•"/>
              <a:tabLst>
                <a:tab pos="914400" algn="l"/>
              </a:tabLst>
            </a:pPr>
            <a:r>
              <a:rPr lang="en-US" dirty="0">
                <a:solidFill>
                  <a:schemeClr val="bg1"/>
                </a:solidFill>
              </a:rPr>
              <a:t>All electrified modes of transportation and document name change</a:t>
            </a:r>
          </a:p>
          <a:p>
            <a:pPr marL="1147763" lvl="1" indent="-233363" algn="l">
              <a:buFont typeface="Arial" panose="020B0604020202020204" pitchFamily="34" charset="0"/>
              <a:buChar char="•"/>
              <a:tabLst>
                <a:tab pos="914400" algn="l"/>
              </a:tabLst>
            </a:pPr>
            <a:r>
              <a:rPr lang="en-US" dirty="0">
                <a:solidFill>
                  <a:schemeClr val="bg1"/>
                </a:solidFill>
              </a:rPr>
              <a:t>Ex. Transportation Electrification Roadmap vs EV Roadmap</a:t>
            </a:r>
            <a:endParaRPr lang="en-US" dirty="0">
              <a:solidFill>
                <a:srgbClr val="FFC000"/>
              </a:solidFill>
            </a:endParaRPr>
          </a:p>
          <a:p>
            <a:pPr algn="l">
              <a:spcBef>
                <a:spcPts val="1800"/>
              </a:spcBef>
            </a:pPr>
            <a:r>
              <a:rPr lang="en-US" dirty="0">
                <a:solidFill>
                  <a:srgbClr val="FFC000"/>
                </a:solidFill>
              </a:rPr>
              <a:t>5</a:t>
            </a:r>
            <a:r>
              <a:rPr lang="en-US" b="1" dirty="0">
                <a:solidFill>
                  <a:srgbClr val="FFC000"/>
                </a:solidFill>
              </a:rPr>
              <a:t>: COSTS</a:t>
            </a:r>
          </a:p>
          <a:p>
            <a:pPr marL="625475" indent="-165100" algn="l">
              <a:buFont typeface="Arial" panose="020B0604020202020204" pitchFamily="34" charset="0"/>
              <a:buChar char="•"/>
            </a:pPr>
            <a:r>
              <a:rPr lang="en-US" dirty="0">
                <a:solidFill>
                  <a:schemeClr val="bg1"/>
                </a:solidFill>
              </a:rPr>
              <a:t>Total cost of ownership information</a:t>
            </a:r>
          </a:p>
          <a:p>
            <a:pPr marL="625475" indent="-165100" algn="l">
              <a:buFont typeface="Arial" panose="020B0604020202020204" pitchFamily="34" charset="0"/>
              <a:buChar char="•"/>
            </a:pPr>
            <a:r>
              <a:rPr lang="en-US" sz="1800" dirty="0">
                <a:solidFill>
                  <a:schemeClr val="bg1"/>
                </a:solidFill>
              </a:rPr>
              <a:t>Gas tax and revenues</a:t>
            </a:r>
          </a:p>
          <a:p>
            <a:pPr marL="625475" indent="-165100" algn="l">
              <a:buFont typeface="Arial" panose="020B0604020202020204" pitchFamily="34" charset="0"/>
              <a:buChar char="•"/>
            </a:pPr>
            <a:r>
              <a:rPr lang="en-US" dirty="0">
                <a:solidFill>
                  <a:schemeClr val="bg1"/>
                </a:solidFill>
              </a:rPr>
              <a:t>Total cost of ownership </a:t>
            </a:r>
          </a:p>
          <a:p>
            <a:pPr marL="625475" indent="-165100" algn="l">
              <a:buFont typeface="Arial" panose="020B0604020202020204" pitchFamily="34" charset="0"/>
              <a:buChar char="•"/>
            </a:pPr>
            <a:r>
              <a:rPr lang="en-US" sz="1800" dirty="0">
                <a:solidFill>
                  <a:schemeClr val="bg1"/>
                </a:solidFill>
              </a:rPr>
              <a:t>Comparable city program costs </a:t>
            </a:r>
          </a:p>
          <a:p>
            <a:pPr algn="l">
              <a:spcBef>
                <a:spcPts val="0"/>
              </a:spcBef>
            </a:pPr>
            <a:endParaRPr lang="en-US" sz="1800" dirty="0">
              <a:solidFill>
                <a:schemeClr val="bg1"/>
              </a:solidFill>
            </a:endParaRPr>
          </a:p>
          <a:p>
            <a:pPr algn="l"/>
            <a:r>
              <a:rPr lang="en-US" dirty="0">
                <a:solidFill>
                  <a:srgbClr val="FFC000"/>
                </a:solidFill>
              </a:rPr>
              <a:t>6</a:t>
            </a:r>
            <a:r>
              <a:rPr lang="en-US" b="1" dirty="0">
                <a:solidFill>
                  <a:srgbClr val="FFC000"/>
                </a:solidFill>
              </a:rPr>
              <a:t>:  DEVELOPERS</a:t>
            </a:r>
          </a:p>
          <a:p>
            <a:pPr marL="746125" indent="-285750" algn="l">
              <a:buFont typeface="Arial" panose="020B0604020202020204" pitchFamily="34" charset="0"/>
              <a:buChar char="•"/>
              <a:tabLst>
                <a:tab pos="801688" algn="l"/>
              </a:tabLst>
            </a:pPr>
            <a:r>
              <a:rPr lang="en-US" dirty="0">
                <a:solidFill>
                  <a:schemeClr val="bg1"/>
                </a:solidFill>
              </a:rPr>
              <a:t>Incentive programs and permitting processes</a:t>
            </a:r>
            <a:endParaRPr lang="en-US" b="1" dirty="0">
              <a:solidFill>
                <a:schemeClr val="bg1"/>
              </a:solidFill>
            </a:endParaRPr>
          </a:p>
          <a:p>
            <a:pPr algn="l">
              <a:spcBef>
                <a:spcPts val="0"/>
              </a:spcBef>
            </a:pPr>
            <a:endParaRPr lang="en-US" dirty="0">
              <a:solidFill>
                <a:schemeClr val="bg1"/>
              </a:solidFill>
            </a:endParaRPr>
          </a:p>
          <a:p>
            <a:pPr marL="342900" indent="-342900" algn="l">
              <a:buAutoNum type="arabicPeriod" startAt="7"/>
            </a:pPr>
            <a:r>
              <a:rPr lang="en-US" dirty="0">
                <a:solidFill>
                  <a:srgbClr val="FFC000"/>
                </a:solidFill>
              </a:rPr>
              <a:t>POWER GRID AND AVAILABILITY OF ELECTRICITY</a:t>
            </a:r>
          </a:p>
          <a:p>
            <a:pPr marL="801688" indent="-342900" algn="l">
              <a:buFont typeface="Arial" panose="020B0604020202020204" pitchFamily="34" charset="0"/>
              <a:buChar char="•"/>
            </a:pPr>
            <a:r>
              <a:rPr lang="en-US" dirty="0">
                <a:solidFill>
                  <a:schemeClr val="bg1"/>
                </a:solidFill>
              </a:rPr>
              <a:t>APS and SRP grid capacity, existing and future</a:t>
            </a:r>
          </a:p>
          <a:p>
            <a:pPr marL="801688" indent="-342900" algn="l">
              <a:buFont typeface="Arial" panose="020B0604020202020204" pitchFamily="34" charset="0"/>
              <a:buChar char="•"/>
            </a:pPr>
            <a:r>
              <a:rPr lang="en-US" dirty="0">
                <a:solidFill>
                  <a:schemeClr val="bg1"/>
                </a:solidFill>
              </a:rPr>
              <a:t>Managed charging (daytime/nighttime– </a:t>
            </a:r>
            <a:r>
              <a:rPr lang="en-US" dirty="0" err="1">
                <a:solidFill>
                  <a:schemeClr val="bg1"/>
                </a:solidFill>
              </a:rPr>
              <a:t>offpeak</a:t>
            </a:r>
            <a:r>
              <a:rPr lang="en-US" dirty="0">
                <a:solidFill>
                  <a:schemeClr val="bg1"/>
                </a:solidFill>
              </a:rPr>
              <a:t> vs peak)</a:t>
            </a:r>
          </a:p>
          <a:p>
            <a:pPr marL="801688" indent="-342900" algn="l">
              <a:buFont typeface="Arial" panose="020B0604020202020204" pitchFamily="34" charset="0"/>
              <a:buChar char="•"/>
            </a:pPr>
            <a:r>
              <a:rPr lang="en-US" dirty="0">
                <a:solidFill>
                  <a:schemeClr val="bg1"/>
                </a:solidFill>
              </a:rPr>
              <a:t>City’s use of solar for EV charging stations</a:t>
            </a:r>
          </a:p>
          <a:p>
            <a:pPr marL="458788" algn="l"/>
            <a:endParaRPr lang="en-US" dirty="0">
              <a:solidFill>
                <a:schemeClr val="bg1"/>
              </a:solidFill>
            </a:endParaRPr>
          </a:p>
          <a:p>
            <a:pPr marL="458788" algn="l"/>
            <a:endParaRPr lang="en-US" dirty="0">
              <a:solidFill>
                <a:schemeClr val="bg1"/>
              </a:solidFill>
            </a:endParaRPr>
          </a:p>
          <a:p>
            <a:pPr marL="458788" algn="l"/>
            <a:endParaRPr lang="en-US" dirty="0">
              <a:solidFill>
                <a:schemeClr val="bg1"/>
              </a:solidFill>
            </a:endParaRPr>
          </a:p>
          <a:p>
            <a:pPr marL="458788" algn="l"/>
            <a:endParaRPr lang="en-US" dirty="0">
              <a:solidFill>
                <a:schemeClr val="bg1"/>
              </a:solidFill>
            </a:endParaRPr>
          </a:p>
        </p:txBody>
      </p:sp>
      <p:pic>
        <p:nvPicPr>
          <p:cNvPr id="6" name="Picture 5">
            <a:extLst>
              <a:ext uri="{FF2B5EF4-FFF2-40B4-BE49-F238E27FC236}">
                <a16:creationId xmlns:a16="http://schemas.microsoft.com/office/drawing/2014/main" id="{30776636-B654-44DC-85FC-9A9D6C030017}"/>
              </a:ext>
            </a:extLst>
          </p:cNvPr>
          <p:cNvPicPr>
            <a:picLocks noChangeAspect="1"/>
          </p:cNvPicPr>
          <p:nvPr/>
        </p:nvPicPr>
        <p:blipFill>
          <a:blip r:embed="rId2"/>
          <a:stretch>
            <a:fillRect/>
          </a:stretch>
        </p:blipFill>
        <p:spPr>
          <a:xfrm>
            <a:off x="8323136" y="1485407"/>
            <a:ext cx="3542893" cy="1649478"/>
          </a:xfrm>
          <a:prstGeom prst="rect">
            <a:avLst/>
          </a:prstGeom>
        </p:spPr>
      </p:pic>
      <p:pic>
        <p:nvPicPr>
          <p:cNvPr id="8" name="Picture 7">
            <a:extLst>
              <a:ext uri="{FF2B5EF4-FFF2-40B4-BE49-F238E27FC236}">
                <a16:creationId xmlns:a16="http://schemas.microsoft.com/office/drawing/2014/main" id="{C15F3331-EE12-4B11-9966-DA392AD5F042}"/>
              </a:ext>
            </a:extLst>
          </p:cNvPr>
          <p:cNvPicPr>
            <a:picLocks noChangeAspect="1"/>
          </p:cNvPicPr>
          <p:nvPr/>
        </p:nvPicPr>
        <p:blipFill rotWithShape="1">
          <a:blip r:embed="rId3"/>
          <a:srcRect l="3027" t="3939" r="2224" b="3939"/>
          <a:stretch/>
        </p:blipFill>
        <p:spPr>
          <a:xfrm>
            <a:off x="8329779" y="5030907"/>
            <a:ext cx="3536250" cy="1783561"/>
          </a:xfrm>
          <a:prstGeom prst="rect">
            <a:avLst/>
          </a:prstGeom>
        </p:spPr>
      </p:pic>
    </p:spTree>
    <p:extLst>
      <p:ext uri="{BB962C8B-B14F-4D97-AF65-F5344CB8AC3E}">
        <p14:creationId xmlns:p14="http://schemas.microsoft.com/office/powerpoint/2010/main" val="428794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474784" y="173563"/>
            <a:ext cx="527024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Key Take-Aways</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78294"/>
            <a:ext cx="12192000" cy="6555641"/>
          </a:xfrm>
          <a:prstGeom prst="rect">
            <a:avLst/>
          </a:prstGeom>
          <a:solidFill>
            <a:srgbClr val="003860"/>
          </a:solidFill>
        </p:spPr>
        <p:txBody>
          <a:bodyPr wrap="square" rtlCol="0">
            <a:spAutoFit/>
          </a:bodyPr>
          <a:lstStyle/>
          <a:p>
            <a:pPr marL="460375" algn="l"/>
            <a:r>
              <a:rPr lang="en-US" sz="2400" dirty="0">
                <a:solidFill>
                  <a:srgbClr val="FFC000"/>
                </a:solidFill>
              </a:rPr>
              <a:t>Strong support </a:t>
            </a:r>
          </a:p>
          <a:p>
            <a:pPr marL="1203325" lvl="1" indent="-285750" algn="l">
              <a:buFont typeface="Arial" panose="020B0604020202020204" pitchFamily="34" charset="0"/>
              <a:buChar char="•"/>
            </a:pPr>
            <a:r>
              <a:rPr lang="en-US" sz="2400" i="1" dirty="0">
                <a:solidFill>
                  <a:srgbClr val="92D050"/>
                </a:solidFill>
              </a:rPr>
              <a:t>Equity focused EV education and outreach campaigns and initiatives</a:t>
            </a:r>
          </a:p>
          <a:p>
            <a:pPr marL="1203325" lvl="1" indent="-285750" algn="l">
              <a:buFont typeface="Arial" panose="020B0604020202020204" pitchFamily="34" charset="0"/>
              <a:buChar char="•"/>
            </a:pPr>
            <a:r>
              <a:rPr lang="en-US" sz="2400" i="1" dirty="0">
                <a:solidFill>
                  <a:srgbClr val="92D050"/>
                </a:solidFill>
              </a:rPr>
              <a:t>Public and Employee incentive programs to lower costs </a:t>
            </a:r>
          </a:p>
          <a:p>
            <a:pPr marL="1203325" lvl="1" indent="-285750" algn="l">
              <a:buFont typeface="Arial" panose="020B0604020202020204" pitchFamily="34" charset="0"/>
              <a:buChar char="•"/>
            </a:pPr>
            <a:r>
              <a:rPr lang="en-US" sz="2400" i="1" dirty="0">
                <a:solidFill>
                  <a:srgbClr val="92D050"/>
                </a:solidFill>
              </a:rPr>
              <a:t>Increase in Public and Employee EV charging locations</a:t>
            </a:r>
          </a:p>
          <a:p>
            <a:pPr marL="1203325" lvl="2" indent="-285750" algn="l">
              <a:buFont typeface="Arial" panose="020B0604020202020204" pitchFamily="34" charset="0"/>
              <a:buChar char="•"/>
            </a:pPr>
            <a:r>
              <a:rPr lang="en-US" sz="2400" i="1" dirty="0">
                <a:solidFill>
                  <a:srgbClr val="92D050"/>
                </a:solidFill>
              </a:rPr>
              <a:t>Equity focused pilot programs</a:t>
            </a:r>
          </a:p>
          <a:p>
            <a:pPr marL="1203325" lvl="2" indent="-285750" algn="l">
              <a:buFont typeface="Arial" panose="020B0604020202020204" pitchFamily="34" charset="0"/>
              <a:buChar char="•"/>
            </a:pPr>
            <a:r>
              <a:rPr lang="en-US" sz="2400" i="1" dirty="0">
                <a:solidFill>
                  <a:srgbClr val="92D050"/>
                </a:solidFill>
              </a:rPr>
              <a:t>Electrify all modes of City transportation</a:t>
            </a:r>
          </a:p>
          <a:p>
            <a:pPr marL="1660525" lvl="2" indent="-285750" algn="l">
              <a:buFont typeface="Arial" panose="020B0604020202020204" pitchFamily="34" charset="0"/>
              <a:buChar char="•"/>
            </a:pPr>
            <a:endParaRPr lang="en-US" sz="2400" dirty="0">
              <a:solidFill>
                <a:schemeClr val="bg1"/>
              </a:solidFill>
            </a:endParaRPr>
          </a:p>
          <a:p>
            <a:pPr marL="1203325" lvl="1" indent="-285750" algn="l">
              <a:buFont typeface="Arial" panose="020B0604020202020204" pitchFamily="34" charset="0"/>
              <a:buChar char="•"/>
            </a:pPr>
            <a:endParaRPr lang="en-US" sz="2400" dirty="0">
              <a:solidFill>
                <a:srgbClr val="FFC000"/>
              </a:solidFill>
            </a:endParaRPr>
          </a:p>
          <a:p>
            <a:pPr marL="746125" indent="-285750" algn="l"/>
            <a:endParaRPr lang="en-US" sz="2400" dirty="0">
              <a:solidFill>
                <a:schemeClr val="bg1"/>
              </a:solidFill>
            </a:endParaRPr>
          </a:p>
          <a:p>
            <a:pPr marL="746125" indent="-285750" algn="l">
              <a:buFont typeface="Arial" panose="020B0604020202020204" pitchFamily="34" charset="0"/>
              <a:buChar char="•"/>
            </a:pPr>
            <a:endParaRPr lang="en-US" dirty="0">
              <a:solidFill>
                <a:schemeClr val="bg1"/>
              </a:solidFill>
            </a:endParaRPr>
          </a:p>
          <a:p>
            <a:pPr marL="746125" indent="-285750" algn="l">
              <a:buFont typeface="Arial" panose="020B0604020202020204" pitchFamily="34" charset="0"/>
              <a:buChar char="•"/>
            </a:pPr>
            <a:endParaRPr lang="en-US" dirty="0">
              <a:solidFill>
                <a:schemeClr val="bg1"/>
              </a:solidFill>
            </a:endParaRPr>
          </a:p>
          <a:p>
            <a:pPr marL="746125" indent="-285750" algn="l">
              <a:buFont typeface="Arial" panose="020B0604020202020204" pitchFamily="34" charset="0"/>
              <a:buChar char="•"/>
            </a:pPr>
            <a:endParaRPr lang="en-US" dirty="0">
              <a:solidFill>
                <a:schemeClr val="bg1"/>
              </a:solidFill>
            </a:endParaRPr>
          </a:p>
          <a:p>
            <a:pPr algn="l"/>
            <a:endParaRPr lang="en-US" dirty="0"/>
          </a:p>
        </p:txBody>
      </p:sp>
      <p:pic>
        <p:nvPicPr>
          <p:cNvPr id="4" name="Picture 3">
            <a:extLst>
              <a:ext uri="{FF2B5EF4-FFF2-40B4-BE49-F238E27FC236}">
                <a16:creationId xmlns:a16="http://schemas.microsoft.com/office/drawing/2014/main" id="{256E84F3-A992-43F6-AC69-A4C299FA0CC1}"/>
              </a:ext>
            </a:extLst>
          </p:cNvPr>
          <p:cNvPicPr>
            <a:picLocks noChangeAspect="1"/>
          </p:cNvPicPr>
          <p:nvPr/>
        </p:nvPicPr>
        <p:blipFill>
          <a:blip r:embed="rId2"/>
          <a:stretch>
            <a:fillRect/>
          </a:stretch>
        </p:blipFill>
        <p:spPr>
          <a:xfrm>
            <a:off x="7514253" y="3676262"/>
            <a:ext cx="4093028" cy="3069771"/>
          </a:xfrm>
          <a:prstGeom prst="rect">
            <a:avLst/>
          </a:prstGeom>
        </p:spPr>
      </p:pic>
    </p:spTree>
    <p:extLst>
      <p:ext uri="{BB962C8B-B14F-4D97-AF65-F5344CB8AC3E}">
        <p14:creationId xmlns:p14="http://schemas.microsoft.com/office/powerpoint/2010/main" val="138431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Q1</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9" name="TextBox 8">
            <a:extLst>
              <a:ext uri="{FF2B5EF4-FFF2-40B4-BE49-F238E27FC236}">
                <a16:creationId xmlns:a16="http://schemas.microsoft.com/office/drawing/2014/main" id="{18989670-11B1-40C1-9258-1A69EFEB6492}"/>
              </a:ext>
            </a:extLst>
          </p:cNvPr>
          <p:cNvSpPr txBox="1"/>
          <p:nvPr/>
        </p:nvSpPr>
        <p:spPr>
          <a:xfrm>
            <a:off x="202640" y="2651990"/>
            <a:ext cx="2804077" cy="2554545"/>
          </a:xfrm>
          <a:prstGeom prst="rect">
            <a:avLst/>
          </a:prstGeom>
          <a:solidFill>
            <a:srgbClr val="2789C9"/>
          </a:solidFill>
        </p:spPr>
        <p:txBody>
          <a:bodyPr wrap="square" rtlCol="0">
            <a:spAutoFit/>
          </a:bodyPr>
          <a:lstStyle/>
          <a:p>
            <a:r>
              <a:rPr lang="en-US" sz="3200" dirty="0">
                <a:solidFill>
                  <a:schemeClr val="bg1"/>
                </a:solidFill>
              </a:rPr>
              <a:t>Opportunity to increase education and awareness</a:t>
            </a:r>
          </a:p>
        </p:txBody>
      </p:sp>
      <p:pic>
        <p:nvPicPr>
          <p:cNvPr id="11" name="Picture 10">
            <a:extLst>
              <a:ext uri="{FF2B5EF4-FFF2-40B4-BE49-F238E27FC236}">
                <a16:creationId xmlns:a16="http://schemas.microsoft.com/office/drawing/2014/main" id="{280F7F4A-402D-4F9B-A179-D7CAF43DD197}"/>
              </a:ext>
            </a:extLst>
          </p:cNvPr>
          <p:cNvPicPr>
            <a:picLocks noChangeAspect="1"/>
          </p:cNvPicPr>
          <p:nvPr/>
        </p:nvPicPr>
        <p:blipFill>
          <a:blip r:embed="rId2"/>
          <a:stretch>
            <a:fillRect/>
          </a:stretch>
        </p:blipFill>
        <p:spPr>
          <a:xfrm>
            <a:off x="3654976" y="1399356"/>
            <a:ext cx="8410794" cy="886643"/>
          </a:xfrm>
          <a:prstGeom prst="rect">
            <a:avLst/>
          </a:prstGeom>
        </p:spPr>
      </p:pic>
      <p:pic>
        <p:nvPicPr>
          <p:cNvPr id="13" name="Picture 12">
            <a:extLst>
              <a:ext uri="{FF2B5EF4-FFF2-40B4-BE49-F238E27FC236}">
                <a16:creationId xmlns:a16="http://schemas.microsoft.com/office/drawing/2014/main" id="{05D55FC0-4D78-414B-8A6B-3E936EF388AA}"/>
              </a:ext>
            </a:extLst>
          </p:cNvPr>
          <p:cNvPicPr>
            <a:picLocks noChangeAspect="1"/>
          </p:cNvPicPr>
          <p:nvPr/>
        </p:nvPicPr>
        <p:blipFill>
          <a:blip r:embed="rId3"/>
          <a:stretch>
            <a:fillRect/>
          </a:stretch>
        </p:blipFill>
        <p:spPr>
          <a:xfrm>
            <a:off x="3654976" y="2285999"/>
            <a:ext cx="8410794" cy="3914934"/>
          </a:xfrm>
          <a:prstGeom prst="rect">
            <a:avLst/>
          </a:prstGeom>
        </p:spPr>
      </p:pic>
      <p:grpSp>
        <p:nvGrpSpPr>
          <p:cNvPr id="10" name="Group 9">
            <a:extLst>
              <a:ext uri="{FF2B5EF4-FFF2-40B4-BE49-F238E27FC236}">
                <a16:creationId xmlns:a16="http://schemas.microsoft.com/office/drawing/2014/main" id="{52BB2659-C385-439A-9AB1-0E5F60E2B8F2}"/>
              </a:ext>
            </a:extLst>
          </p:cNvPr>
          <p:cNvGrpSpPr/>
          <p:nvPr/>
        </p:nvGrpSpPr>
        <p:grpSpPr>
          <a:xfrm>
            <a:off x="5240721" y="2883066"/>
            <a:ext cx="3951323" cy="2326799"/>
            <a:chOff x="4953189" y="3154274"/>
            <a:chExt cx="3951323" cy="2326799"/>
          </a:xfrm>
        </p:grpSpPr>
        <p:sp>
          <p:nvSpPr>
            <p:cNvPr id="6" name="TextBox 5">
              <a:extLst>
                <a:ext uri="{FF2B5EF4-FFF2-40B4-BE49-F238E27FC236}">
                  <a16:creationId xmlns:a16="http://schemas.microsoft.com/office/drawing/2014/main" id="{296B1CAF-4151-42D5-BD89-07EA365DFAA3}"/>
                </a:ext>
              </a:extLst>
            </p:cNvPr>
            <p:cNvSpPr txBox="1"/>
            <p:nvPr/>
          </p:nvSpPr>
          <p:spPr>
            <a:xfrm>
              <a:off x="4953189" y="3154274"/>
              <a:ext cx="989045" cy="369332"/>
            </a:xfrm>
            <a:prstGeom prst="rect">
              <a:avLst/>
            </a:prstGeom>
            <a:noFill/>
          </p:spPr>
          <p:txBody>
            <a:bodyPr wrap="square" rtlCol="0">
              <a:spAutoFit/>
            </a:bodyPr>
            <a:lstStyle/>
            <a:p>
              <a:r>
                <a:rPr lang="en-US" dirty="0"/>
                <a:t>4%</a:t>
              </a:r>
            </a:p>
          </p:txBody>
        </p:sp>
        <p:sp>
          <p:nvSpPr>
            <p:cNvPr id="7" name="TextBox 6">
              <a:extLst>
                <a:ext uri="{FF2B5EF4-FFF2-40B4-BE49-F238E27FC236}">
                  <a16:creationId xmlns:a16="http://schemas.microsoft.com/office/drawing/2014/main" id="{B5BFA35F-0B2F-4866-B8E0-8C22B4D34206}"/>
                </a:ext>
              </a:extLst>
            </p:cNvPr>
            <p:cNvSpPr txBox="1"/>
            <p:nvPr/>
          </p:nvSpPr>
          <p:spPr>
            <a:xfrm>
              <a:off x="7532912" y="4120673"/>
              <a:ext cx="989045" cy="369332"/>
            </a:xfrm>
            <a:prstGeom prst="rect">
              <a:avLst/>
            </a:prstGeom>
            <a:noFill/>
          </p:spPr>
          <p:txBody>
            <a:bodyPr wrap="square" rtlCol="0">
              <a:spAutoFit/>
            </a:bodyPr>
            <a:lstStyle/>
            <a:p>
              <a:r>
                <a:rPr lang="en-US" dirty="0"/>
                <a:t>44%</a:t>
              </a:r>
            </a:p>
          </p:txBody>
        </p:sp>
        <p:sp>
          <p:nvSpPr>
            <p:cNvPr id="8" name="TextBox 7">
              <a:extLst>
                <a:ext uri="{FF2B5EF4-FFF2-40B4-BE49-F238E27FC236}">
                  <a16:creationId xmlns:a16="http://schemas.microsoft.com/office/drawing/2014/main" id="{B2563215-05E9-483C-A893-0B888F703757}"/>
                </a:ext>
              </a:extLst>
            </p:cNvPr>
            <p:cNvSpPr txBox="1"/>
            <p:nvPr/>
          </p:nvSpPr>
          <p:spPr>
            <a:xfrm>
              <a:off x="7915467" y="5111741"/>
              <a:ext cx="989045" cy="369332"/>
            </a:xfrm>
            <a:prstGeom prst="rect">
              <a:avLst/>
            </a:prstGeom>
            <a:noFill/>
          </p:spPr>
          <p:txBody>
            <a:bodyPr wrap="square" rtlCol="0">
              <a:spAutoFit/>
            </a:bodyPr>
            <a:lstStyle/>
            <a:p>
              <a:r>
                <a:rPr lang="en-US" dirty="0"/>
                <a:t>52%</a:t>
              </a:r>
            </a:p>
          </p:txBody>
        </p:sp>
      </p:grpSp>
    </p:spTree>
    <p:extLst>
      <p:ext uri="{BB962C8B-B14F-4D97-AF65-F5344CB8AC3E}">
        <p14:creationId xmlns:p14="http://schemas.microsoft.com/office/powerpoint/2010/main" val="2705399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Q2</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9" name="TextBox 8">
            <a:extLst>
              <a:ext uri="{FF2B5EF4-FFF2-40B4-BE49-F238E27FC236}">
                <a16:creationId xmlns:a16="http://schemas.microsoft.com/office/drawing/2014/main" id="{18989670-11B1-40C1-9258-1A69EFEB6492}"/>
              </a:ext>
            </a:extLst>
          </p:cNvPr>
          <p:cNvSpPr txBox="1"/>
          <p:nvPr/>
        </p:nvSpPr>
        <p:spPr>
          <a:xfrm>
            <a:off x="202640" y="2651990"/>
            <a:ext cx="2804077" cy="1569660"/>
          </a:xfrm>
          <a:prstGeom prst="rect">
            <a:avLst/>
          </a:prstGeom>
          <a:solidFill>
            <a:srgbClr val="2789C9"/>
          </a:solidFill>
        </p:spPr>
        <p:txBody>
          <a:bodyPr wrap="square" rtlCol="0">
            <a:spAutoFit/>
          </a:bodyPr>
          <a:lstStyle/>
          <a:p>
            <a:r>
              <a:rPr lang="en-US" sz="3200" dirty="0">
                <a:solidFill>
                  <a:schemeClr val="bg1"/>
                </a:solidFill>
              </a:rPr>
              <a:t>Over 65% own 2-3 vehicles</a:t>
            </a:r>
          </a:p>
        </p:txBody>
      </p:sp>
      <p:pic>
        <p:nvPicPr>
          <p:cNvPr id="13" name="Picture 12">
            <a:extLst>
              <a:ext uri="{FF2B5EF4-FFF2-40B4-BE49-F238E27FC236}">
                <a16:creationId xmlns:a16="http://schemas.microsoft.com/office/drawing/2014/main" id="{05D55FC0-4D78-414B-8A6B-3E936EF388AA}"/>
              </a:ext>
            </a:extLst>
          </p:cNvPr>
          <p:cNvPicPr>
            <a:picLocks noChangeAspect="1"/>
          </p:cNvPicPr>
          <p:nvPr/>
        </p:nvPicPr>
        <p:blipFill>
          <a:blip r:embed="rId2"/>
          <a:stretch>
            <a:fillRect/>
          </a:stretch>
        </p:blipFill>
        <p:spPr>
          <a:xfrm>
            <a:off x="3654976" y="2360647"/>
            <a:ext cx="8410794" cy="3914934"/>
          </a:xfrm>
          <a:prstGeom prst="rect">
            <a:avLst/>
          </a:prstGeom>
        </p:spPr>
      </p:pic>
      <p:grpSp>
        <p:nvGrpSpPr>
          <p:cNvPr id="10" name="Group 9">
            <a:extLst>
              <a:ext uri="{FF2B5EF4-FFF2-40B4-BE49-F238E27FC236}">
                <a16:creationId xmlns:a16="http://schemas.microsoft.com/office/drawing/2014/main" id="{52BB2659-C385-439A-9AB1-0E5F60E2B8F2}"/>
              </a:ext>
            </a:extLst>
          </p:cNvPr>
          <p:cNvGrpSpPr/>
          <p:nvPr/>
        </p:nvGrpSpPr>
        <p:grpSpPr>
          <a:xfrm>
            <a:off x="5240721" y="2883066"/>
            <a:ext cx="3951323" cy="2326799"/>
            <a:chOff x="4953189" y="3154274"/>
            <a:chExt cx="3951323" cy="2326799"/>
          </a:xfrm>
        </p:grpSpPr>
        <p:sp>
          <p:nvSpPr>
            <p:cNvPr id="6" name="TextBox 5">
              <a:extLst>
                <a:ext uri="{FF2B5EF4-FFF2-40B4-BE49-F238E27FC236}">
                  <a16:creationId xmlns:a16="http://schemas.microsoft.com/office/drawing/2014/main" id="{296B1CAF-4151-42D5-BD89-07EA365DFAA3}"/>
                </a:ext>
              </a:extLst>
            </p:cNvPr>
            <p:cNvSpPr txBox="1"/>
            <p:nvPr/>
          </p:nvSpPr>
          <p:spPr>
            <a:xfrm>
              <a:off x="4953189" y="3154274"/>
              <a:ext cx="989045" cy="369332"/>
            </a:xfrm>
            <a:prstGeom prst="rect">
              <a:avLst/>
            </a:prstGeom>
            <a:noFill/>
          </p:spPr>
          <p:txBody>
            <a:bodyPr wrap="square" rtlCol="0">
              <a:spAutoFit/>
            </a:bodyPr>
            <a:lstStyle/>
            <a:p>
              <a:r>
                <a:rPr lang="en-US" dirty="0"/>
                <a:t>4%</a:t>
              </a:r>
            </a:p>
          </p:txBody>
        </p:sp>
        <p:sp>
          <p:nvSpPr>
            <p:cNvPr id="7" name="TextBox 6">
              <a:extLst>
                <a:ext uri="{FF2B5EF4-FFF2-40B4-BE49-F238E27FC236}">
                  <a16:creationId xmlns:a16="http://schemas.microsoft.com/office/drawing/2014/main" id="{B5BFA35F-0B2F-4866-B8E0-8C22B4D34206}"/>
                </a:ext>
              </a:extLst>
            </p:cNvPr>
            <p:cNvSpPr txBox="1"/>
            <p:nvPr/>
          </p:nvSpPr>
          <p:spPr>
            <a:xfrm>
              <a:off x="7532912" y="4120673"/>
              <a:ext cx="989045" cy="369332"/>
            </a:xfrm>
            <a:prstGeom prst="rect">
              <a:avLst/>
            </a:prstGeom>
            <a:noFill/>
          </p:spPr>
          <p:txBody>
            <a:bodyPr wrap="square" rtlCol="0">
              <a:spAutoFit/>
            </a:bodyPr>
            <a:lstStyle/>
            <a:p>
              <a:r>
                <a:rPr lang="en-US" dirty="0"/>
                <a:t>44%</a:t>
              </a:r>
            </a:p>
          </p:txBody>
        </p:sp>
        <p:sp>
          <p:nvSpPr>
            <p:cNvPr id="8" name="TextBox 7">
              <a:extLst>
                <a:ext uri="{FF2B5EF4-FFF2-40B4-BE49-F238E27FC236}">
                  <a16:creationId xmlns:a16="http://schemas.microsoft.com/office/drawing/2014/main" id="{B2563215-05E9-483C-A893-0B888F703757}"/>
                </a:ext>
              </a:extLst>
            </p:cNvPr>
            <p:cNvSpPr txBox="1"/>
            <p:nvPr/>
          </p:nvSpPr>
          <p:spPr>
            <a:xfrm>
              <a:off x="7915467" y="5111741"/>
              <a:ext cx="989045" cy="369332"/>
            </a:xfrm>
            <a:prstGeom prst="rect">
              <a:avLst/>
            </a:prstGeom>
            <a:noFill/>
          </p:spPr>
          <p:txBody>
            <a:bodyPr wrap="square" rtlCol="0">
              <a:spAutoFit/>
            </a:bodyPr>
            <a:lstStyle/>
            <a:p>
              <a:r>
                <a:rPr lang="en-US" dirty="0"/>
                <a:t>52%</a:t>
              </a:r>
            </a:p>
          </p:txBody>
        </p:sp>
      </p:grpSp>
      <p:pic>
        <p:nvPicPr>
          <p:cNvPr id="5" name="Picture 4">
            <a:extLst>
              <a:ext uri="{FF2B5EF4-FFF2-40B4-BE49-F238E27FC236}">
                <a16:creationId xmlns:a16="http://schemas.microsoft.com/office/drawing/2014/main" id="{F96D149C-BAAE-4E5F-A5AB-69ED767FAABE}"/>
              </a:ext>
            </a:extLst>
          </p:cNvPr>
          <p:cNvPicPr>
            <a:picLocks noChangeAspect="1"/>
          </p:cNvPicPr>
          <p:nvPr/>
        </p:nvPicPr>
        <p:blipFill>
          <a:blip r:embed="rId3"/>
          <a:stretch>
            <a:fillRect/>
          </a:stretch>
        </p:blipFill>
        <p:spPr>
          <a:xfrm>
            <a:off x="3654976" y="1271789"/>
            <a:ext cx="8410794" cy="1085850"/>
          </a:xfrm>
          <a:prstGeom prst="rect">
            <a:avLst/>
          </a:prstGeom>
        </p:spPr>
      </p:pic>
    </p:spTree>
    <p:extLst>
      <p:ext uri="{BB962C8B-B14F-4D97-AF65-F5344CB8AC3E}">
        <p14:creationId xmlns:p14="http://schemas.microsoft.com/office/powerpoint/2010/main" val="16424933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Q3</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8369" y="2447629"/>
            <a:ext cx="7356112" cy="4439493"/>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F4DEF271-1B36-4825-8174-D9F9ECC0C9AA}"/>
              </a:ext>
            </a:extLst>
          </p:cNvPr>
          <p:cNvPicPr>
            <a:picLocks noChangeAspect="1"/>
          </p:cNvPicPr>
          <p:nvPr/>
        </p:nvPicPr>
        <p:blipFill>
          <a:blip r:embed="rId3"/>
          <a:stretch>
            <a:fillRect/>
          </a:stretch>
        </p:blipFill>
        <p:spPr>
          <a:xfrm>
            <a:off x="4708369" y="1323629"/>
            <a:ext cx="7356112" cy="1619250"/>
          </a:xfrm>
          <a:prstGeom prst="rect">
            <a:avLst/>
          </a:prstGeom>
        </p:spPr>
      </p:pic>
    </p:spTree>
    <p:extLst>
      <p:ext uri="{BB962C8B-B14F-4D97-AF65-F5344CB8AC3E}">
        <p14:creationId xmlns:p14="http://schemas.microsoft.com/office/powerpoint/2010/main" val="406208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Q4</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pic>
        <p:nvPicPr>
          <p:cNvPr id="11" name="Picture 10">
            <a:extLst>
              <a:ext uri="{FF2B5EF4-FFF2-40B4-BE49-F238E27FC236}">
                <a16:creationId xmlns:a16="http://schemas.microsoft.com/office/drawing/2014/main" id="{24342FAD-B642-4F79-862A-CD0F6B46BF75}"/>
              </a:ext>
            </a:extLst>
          </p:cNvPr>
          <p:cNvPicPr>
            <a:picLocks noChangeAspect="1"/>
          </p:cNvPicPr>
          <p:nvPr/>
        </p:nvPicPr>
        <p:blipFill>
          <a:blip r:embed="rId2"/>
          <a:stretch>
            <a:fillRect/>
          </a:stretch>
        </p:blipFill>
        <p:spPr>
          <a:xfrm>
            <a:off x="5038531" y="1268964"/>
            <a:ext cx="6979298" cy="1073020"/>
          </a:xfrm>
          <a:prstGeom prst="rect">
            <a:avLst/>
          </a:prstGeom>
        </p:spPr>
      </p:pic>
      <p:pic>
        <p:nvPicPr>
          <p:cNvPr id="13" name="Picture 12">
            <a:extLst>
              <a:ext uri="{FF2B5EF4-FFF2-40B4-BE49-F238E27FC236}">
                <a16:creationId xmlns:a16="http://schemas.microsoft.com/office/drawing/2014/main" id="{AB0F583B-D998-4689-85A2-B54CDF7D799B}"/>
              </a:ext>
            </a:extLst>
          </p:cNvPr>
          <p:cNvPicPr>
            <a:picLocks noChangeAspect="1"/>
          </p:cNvPicPr>
          <p:nvPr/>
        </p:nvPicPr>
        <p:blipFill rotWithShape="1">
          <a:blip r:embed="rId3"/>
          <a:srcRect r="4549"/>
          <a:stretch/>
        </p:blipFill>
        <p:spPr>
          <a:xfrm>
            <a:off x="5038530" y="2355898"/>
            <a:ext cx="6979297" cy="4492771"/>
          </a:xfrm>
          <a:prstGeom prst="rect">
            <a:avLst/>
          </a:prstGeom>
        </p:spPr>
      </p:pic>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5 Barriers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452431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Lack of Range</a:t>
            </a:r>
          </a:p>
          <a:p>
            <a:pPr marL="342900" indent="-342900" algn="l">
              <a:buAutoNum type="arabicPeriod"/>
            </a:pPr>
            <a:r>
              <a:rPr lang="en-US" sz="3200" dirty="0">
                <a:solidFill>
                  <a:schemeClr val="bg1"/>
                </a:solidFill>
              </a:rPr>
              <a:t> Purchase Price</a:t>
            </a:r>
          </a:p>
          <a:p>
            <a:pPr marL="457200" indent="-457200" algn="l" defTabSz="228600">
              <a:buAutoNum type="arabicPeriod"/>
            </a:pPr>
            <a:r>
              <a:rPr lang="en-US" sz="3200" dirty="0">
                <a:solidFill>
                  <a:schemeClr val="bg1"/>
                </a:solidFill>
              </a:rPr>
              <a:t>Lack of Access   to Charging</a:t>
            </a:r>
          </a:p>
          <a:p>
            <a:pPr marL="342900" indent="-342900" algn="l">
              <a:buAutoNum type="arabicPeriod"/>
            </a:pPr>
            <a:r>
              <a:rPr lang="en-US" sz="3200" dirty="0">
                <a:solidFill>
                  <a:schemeClr val="bg1"/>
                </a:solidFill>
              </a:rPr>
              <a:t> Charging Time</a:t>
            </a:r>
          </a:p>
          <a:p>
            <a:pPr marL="457200" indent="-457200" algn="l" defTabSz="457200">
              <a:buAutoNum type="arabicPeriod"/>
            </a:pPr>
            <a:r>
              <a:rPr lang="en-US" sz="3200" dirty="0">
                <a:solidFill>
                  <a:schemeClr val="bg1"/>
                </a:solidFill>
              </a:rPr>
              <a:t>Unproven Technology</a:t>
            </a:r>
          </a:p>
        </p:txBody>
      </p:sp>
      <p:sp>
        <p:nvSpPr>
          <p:cNvPr id="16" name="TextBox 15">
            <a:extLst>
              <a:ext uri="{FF2B5EF4-FFF2-40B4-BE49-F238E27FC236}">
                <a16:creationId xmlns:a16="http://schemas.microsoft.com/office/drawing/2014/main" id="{B82FC711-5F4F-4F02-AD42-AAC533646651}"/>
              </a:ext>
            </a:extLst>
          </p:cNvPr>
          <p:cNvSpPr txBox="1"/>
          <p:nvPr/>
        </p:nvSpPr>
        <p:spPr>
          <a:xfrm>
            <a:off x="7791058" y="5857679"/>
            <a:ext cx="989045" cy="369332"/>
          </a:xfrm>
          <a:prstGeom prst="rect">
            <a:avLst/>
          </a:prstGeom>
          <a:noFill/>
        </p:spPr>
        <p:txBody>
          <a:bodyPr wrap="square" rtlCol="0">
            <a:spAutoFit/>
          </a:bodyPr>
          <a:lstStyle/>
          <a:p>
            <a:r>
              <a:rPr lang="en-US" dirty="0"/>
              <a:t>28%</a:t>
            </a:r>
          </a:p>
        </p:txBody>
      </p:sp>
      <p:sp>
        <p:nvSpPr>
          <p:cNvPr id="17" name="TextBox 16">
            <a:extLst>
              <a:ext uri="{FF2B5EF4-FFF2-40B4-BE49-F238E27FC236}">
                <a16:creationId xmlns:a16="http://schemas.microsoft.com/office/drawing/2014/main" id="{211FA55B-6C6B-4292-83E8-8C80F2EE0AA4}"/>
              </a:ext>
            </a:extLst>
          </p:cNvPr>
          <p:cNvSpPr txBox="1"/>
          <p:nvPr/>
        </p:nvSpPr>
        <p:spPr>
          <a:xfrm>
            <a:off x="6330466" y="5367046"/>
            <a:ext cx="989045" cy="369332"/>
          </a:xfrm>
          <a:prstGeom prst="rect">
            <a:avLst/>
          </a:prstGeom>
          <a:noFill/>
        </p:spPr>
        <p:txBody>
          <a:bodyPr wrap="square" rtlCol="0">
            <a:spAutoFit/>
          </a:bodyPr>
          <a:lstStyle/>
          <a:p>
            <a:r>
              <a:rPr lang="en-US" dirty="0"/>
              <a:t>1%</a:t>
            </a:r>
          </a:p>
        </p:txBody>
      </p:sp>
      <p:sp>
        <p:nvSpPr>
          <p:cNvPr id="18" name="TextBox 17">
            <a:extLst>
              <a:ext uri="{FF2B5EF4-FFF2-40B4-BE49-F238E27FC236}">
                <a16:creationId xmlns:a16="http://schemas.microsoft.com/office/drawing/2014/main" id="{A441AAE7-8E1D-4B89-9A86-2B5F6223632C}"/>
              </a:ext>
            </a:extLst>
          </p:cNvPr>
          <p:cNvSpPr txBox="1"/>
          <p:nvPr/>
        </p:nvSpPr>
        <p:spPr>
          <a:xfrm>
            <a:off x="8439538" y="4908872"/>
            <a:ext cx="989045" cy="369332"/>
          </a:xfrm>
          <a:prstGeom prst="rect">
            <a:avLst/>
          </a:prstGeom>
          <a:noFill/>
        </p:spPr>
        <p:txBody>
          <a:bodyPr wrap="square" rtlCol="0">
            <a:spAutoFit/>
          </a:bodyPr>
          <a:lstStyle/>
          <a:p>
            <a:r>
              <a:rPr lang="en-US" dirty="0"/>
              <a:t>41%</a:t>
            </a:r>
          </a:p>
        </p:txBody>
      </p:sp>
      <p:sp>
        <p:nvSpPr>
          <p:cNvPr id="19" name="TextBox 18">
            <a:extLst>
              <a:ext uri="{FF2B5EF4-FFF2-40B4-BE49-F238E27FC236}">
                <a16:creationId xmlns:a16="http://schemas.microsoft.com/office/drawing/2014/main" id="{5DFAD575-C2D0-473D-9A4A-D85FE449171F}"/>
              </a:ext>
            </a:extLst>
          </p:cNvPr>
          <p:cNvSpPr txBox="1"/>
          <p:nvPr/>
        </p:nvSpPr>
        <p:spPr>
          <a:xfrm>
            <a:off x="9140887" y="4453690"/>
            <a:ext cx="989045" cy="369332"/>
          </a:xfrm>
          <a:prstGeom prst="rect">
            <a:avLst/>
          </a:prstGeom>
          <a:noFill/>
        </p:spPr>
        <p:txBody>
          <a:bodyPr wrap="square" rtlCol="0">
            <a:spAutoFit/>
          </a:bodyPr>
          <a:lstStyle/>
          <a:p>
            <a:r>
              <a:rPr lang="en-US" dirty="0"/>
              <a:t>54%</a:t>
            </a:r>
          </a:p>
        </p:txBody>
      </p:sp>
      <p:sp>
        <p:nvSpPr>
          <p:cNvPr id="20" name="TextBox 19">
            <a:extLst>
              <a:ext uri="{FF2B5EF4-FFF2-40B4-BE49-F238E27FC236}">
                <a16:creationId xmlns:a16="http://schemas.microsoft.com/office/drawing/2014/main" id="{B9D0ACA1-73FE-4E86-B6AF-C004E738EA0B}"/>
              </a:ext>
            </a:extLst>
          </p:cNvPr>
          <p:cNvSpPr txBox="1"/>
          <p:nvPr/>
        </p:nvSpPr>
        <p:spPr>
          <a:xfrm>
            <a:off x="10055284" y="3988365"/>
            <a:ext cx="989045" cy="369332"/>
          </a:xfrm>
          <a:prstGeom prst="rect">
            <a:avLst/>
          </a:prstGeom>
          <a:noFill/>
        </p:spPr>
        <p:txBody>
          <a:bodyPr wrap="square" rtlCol="0">
            <a:spAutoFit/>
          </a:bodyPr>
          <a:lstStyle/>
          <a:p>
            <a:r>
              <a:rPr lang="en-US" dirty="0"/>
              <a:t>72%</a:t>
            </a:r>
          </a:p>
        </p:txBody>
      </p:sp>
      <p:sp>
        <p:nvSpPr>
          <p:cNvPr id="21" name="TextBox 20">
            <a:extLst>
              <a:ext uri="{FF2B5EF4-FFF2-40B4-BE49-F238E27FC236}">
                <a16:creationId xmlns:a16="http://schemas.microsoft.com/office/drawing/2014/main" id="{A4DDD1C8-DD84-4E89-A33E-05AB6D138832}"/>
              </a:ext>
            </a:extLst>
          </p:cNvPr>
          <p:cNvSpPr txBox="1"/>
          <p:nvPr/>
        </p:nvSpPr>
        <p:spPr>
          <a:xfrm>
            <a:off x="9654073" y="3520165"/>
            <a:ext cx="989045" cy="369332"/>
          </a:xfrm>
          <a:prstGeom prst="rect">
            <a:avLst/>
          </a:prstGeom>
          <a:noFill/>
        </p:spPr>
        <p:txBody>
          <a:bodyPr wrap="square" rtlCol="0">
            <a:spAutoFit/>
          </a:bodyPr>
          <a:lstStyle/>
          <a:p>
            <a:r>
              <a:rPr lang="en-US" dirty="0"/>
              <a:t>63%</a:t>
            </a:r>
          </a:p>
        </p:txBody>
      </p:sp>
      <p:sp>
        <p:nvSpPr>
          <p:cNvPr id="22" name="TextBox 21">
            <a:extLst>
              <a:ext uri="{FF2B5EF4-FFF2-40B4-BE49-F238E27FC236}">
                <a16:creationId xmlns:a16="http://schemas.microsoft.com/office/drawing/2014/main" id="{79971B36-18DD-40BF-BDBD-30214B389D73}"/>
              </a:ext>
            </a:extLst>
          </p:cNvPr>
          <p:cNvSpPr txBox="1"/>
          <p:nvPr/>
        </p:nvSpPr>
        <p:spPr>
          <a:xfrm>
            <a:off x="9974423" y="3049483"/>
            <a:ext cx="989045" cy="369332"/>
          </a:xfrm>
          <a:prstGeom prst="rect">
            <a:avLst/>
          </a:prstGeom>
          <a:noFill/>
        </p:spPr>
        <p:txBody>
          <a:bodyPr wrap="square" rtlCol="0">
            <a:spAutoFit/>
          </a:bodyPr>
          <a:lstStyle/>
          <a:p>
            <a:r>
              <a:rPr lang="en-US" dirty="0"/>
              <a:t>70%</a:t>
            </a:r>
          </a:p>
        </p:txBody>
      </p:sp>
      <p:sp>
        <p:nvSpPr>
          <p:cNvPr id="23" name="TextBox 22">
            <a:extLst>
              <a:ext uri="{FF2B5EF4-FFF2-40B4-BE49-F238E27FC236}">
                <a16:creationId xmlns:a16="http://schemas.microsoft.com/office/drawing/2014/main" id="{06AA4A32-9142-4059-B82E-218B7AE6B4A2}"/>
              </a:ext>
            </a:extLst>
          </p:cNvPr>
          <p:cNvSpPr txBox="1"/>
          <p:nvPr/>
        </p:nvSpPr>
        <p:spPr>
          <a:xfrm>
            <a:off x="6759674" y="2558925"/>
            <a:ext cx="989045"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311648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Q5</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1881" y="2415929"/>
            <a:ext cx="7356112" cy="4439493"/>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760A1ACE-E1AA-4A98-89E1-0792B92D1630}"/>
              </a:ext>
            </a:extLst>
          </p:cNvPr>
          <p:cNvPicPr>
            <a:picLocks noChangeAspect="1"/>
          </p:cNvPicPr>
          <p:nvPr/>
        </p:nvPicPr>
        <p:blipFill>
          <a:blip r:embed="rId3"/>
          <a:stretch>
            <a:fillRect/>
          </a:stretch>
        </p:blipFill>
        <p:spPr>
          <a:xfrm>
            <a:off x="4701881" y="1291979"/>
            <a:ext cx="7362599" cy="1123950"/>
          </a:xfrm>
          <a:prstGeom prst="rect">
            <a:avLst/>
          </a:prstGeom>
        </p:spPr>
      </p:pic>
    </p:spTree>
    <p:extLst>
      <p:ext uri="{BB962C8B-B14F-4D97-AF65-F5344CB8AC3E}">
        <p14:creationId xmlns:p14="http://schemas.microsoft.com/office/powerpoint/2010/main" val="2624700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Q6</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5" name="Picture 4">
            <a:extLst>
              <a:ext uri="{FF2B5EF4-FFF2-40B4-BE49-F238E27FC236}">
                <a16:creationId xmlns:a16="http://schemas.microsoft.com/office/drawing/2014/main" id="{E9479F4A-9C7E-4A0D-AE7B-57A5C99CE0F0}"/>
              </a:ext>
            </a:extLst>
          </p:cNvPr>
          <p:cNvPicPr>
            <a:picLocks noChangeAspect="1"/>
          </p:cNvPicPr>
          <p:nvPr/>
        </p:nvPicPr>
        <p:blipFill>
          <a:blip r:embed="rId2"/>
          <a:stretch>
            <a:fillRect/>
          </a:stretch>
        </p:blipFill>
        <p:spPr>
          <a:xfrm>
            <a:off x="4708368" y="1268964"/>
            <a:ext cx="7356113" cy="1178665"/>
          </a:xfrm>
          <a:prstGeom prst="rect">
            <a:avLst/>
          </a:prstGeom>
        </p:spPr>
      </p:pic>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3"/>
          <a:stretch>
            <a:fillRect/>
          </a:stretch>
        </p:blipFill>
        <p:spPr>
          <a:xfrm>
            <a:off x="4708368" y="2447629"/>
            <a:ext cx="7356112" cy="4439493"/>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spTree>
    <p:extLst>
      <p:ext uri="{BB962C8B-B14F-4D97-AF65-F5344CB8AC3E}">
        <p14:creationId xmlns:p14="http://schemas.microsoft.com/office/powerpoint/2010/main" val="1100770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Q7</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8368" y="2256242"/>
            <a:ext cx="7356112" cy="4630881"/>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sp>
        <p:nvSpPr>
          <p:cNvPr id="10" name="TextBox 9">
            <a:extLst>
              <a:ext uri="{FF2B5EF4-FFF2-40B4-BE49-F238E27FC236}">
                <a16:creationId xmlns:a16="http://schemas.microsoft.com/office/drawing/2014/main" id="{45A0421B-DD26-40A5-BC2B-8F1EFB6DC14F}"/>
              </a:ext>
            </a:extLst>
          </p:cNvPr>
          <p:cNvSpPr txBox="1"/>
          <p:nvPr/>
        </p:nvSpPr>
        <p:spPr>
          <a:xfrm>
            <a:off x="4703348" y="1332912"/>
            <a:ext cx="7356112" cy="923330"/>
          </a:xfrm>
          <a:prstGeom prst="rect">
            <a:avLst/>
          </a:prstGeom>
          <a:solidFill>
            <a:schemeClr val="bg1"/>
          </a:solidFill>
        </p:spPr>
        <p:txBody>
          <a:bodyPr wrap="square" rtlCol="0">
            <a:spAutoFit/>
          </a:bodyPr>
          <a:lstStyle/>
          <a:p>
            <a:pPr algn="just"/>
            <a:r>
              <a:rPr lang="en-US" dirty="0">
                <a:latin typeface="Calibri" panose="020F0502020204030204" pitchFamily="34" charset="0"/>
                <a:cs typeface="Calibri" panose="020F0502020204030204" pitchFamily="34" charset="0"/>
              </a:rPr>
              <a:t>If you owned an EV and your employer or school offered free charging, would that encourage you to do the majority of your EV charging on days you drive in?</a:t>
            </a:r>
          </a:p>
        </p:txBody>
      </p:sp>
    </p:spTree>
    <p:extLst>
      <p:ext uri="{BB962C8B-B14F-4D97-AF65-F5344CB8AC3E}">
        <p14:creationId xmlns:p14="http://schemas.microsoft.com/office/powerpoint/2010/main" val="21597469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6F63"/>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12192000" cy="3016221"/>
            <a:chOff x="0" y="0"/>
            <a:chExt cx="25696780" cy="8536686"/>
          </a:xfrm>
        </p:grpSpPr>
        <p:pic>
          <p:nvPicPr>
            <p:cNvPr id="3" name="Picture 3"/>
            <p:cNvPicPr>
              <a:picLocks noChangeAspect="1"/>
            </p:cNvPicPr>
            <p:nvPr/>
          </p:nvPicPr>
          <p:blipFill>
            <a:blip r:embed="rId3">
              <a:alphaModFix amt="27000"/>
            </a:blip>
            <a:srcRect t="120" b="120"/>
            <a:stretch>
              <a:fillRect/>
            </a:stretch>
          </p:blipFill>
          <p:spPr>
            <a:xfrm>
              <a:off x="0" y="0"/>
              <a:ext cx="25696780" cy="8536686"/>
            </a:xfrm>
            <a:prstGeom prst="rect">
              <a:avLst/>
            </a:prstGeom>
          </p:spPr>
        </p:pic>
      </p:grpSp>
      <p:grpSp>
        <p:nvGrpSpPr>
          <p:cNvPr id="4" name="Group 4"/>
          <p:cNvGrpSpPr>
            <a:grpSpLocks noChangeAspect="1"/>
          </p:cNvGrpSpPr>
          <p:nvPr/>
        </p:nvGrpSpPr>
        <p:grpSpPr>
          <a:xfrm>
            <a:off x="2734653" y="3429000"/>
            <a:ext cx="1757320" cy="1757313"/>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859" r="-24859"/>
              </a:stretch>
            </a:blipFill>
          </p:spPr>
        </p:sp>
      </p:grpSp>
      <p:grpSp>
        <p:nvGrpSpPr>
          <p:cNvPr id="6" name="Group 6"/>
          <p:cNvGrpSpPr>
            <a:grpSpLocks noChangeAspect="1"/>
          </p:cNvGrpSpPr>
          <p:nvPr/>
        </p:nvGrpSpPr>
        <p:grpSpPr>
          <a:xfrm>
            <a:off x="7700481" y="3429000"/>
            <a:ext cx="1757320" cy="1757313"/>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grpSp>
        <p:nvGrpSpPr>
          <p:cNvPr id="8" name="Group 8"/>
          <p:cNvGrpSpPr>
            <a:grpSpLocks noChangeAspect="1"/>
          </p:cNvGrpSpPr>
          <p:nvPr/>
        </p:nvGrpSpPr>
        <p:grpSpPr>
          <a:xfrm>
            <a:off x="5277289" y="3429000"/>
            <a:ext cx="1757320" cy="175731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grpSp>
        <p:nvGrpSpPr>
          <p:cNvPr id="10" name="Group 10"/>
          <p:cNvGrpSpPr>
            <a:grpSpLocks noChangeAspect="1"/>
          </p:cNvGrpSpPr>
          <p:nvPr/>
        </p:nvGrpSpPr>
        <p:grpSpPr>
          <a:xfrm>
            <a:off x="10142409" y="3429000"/>
            <a:ext cx="1757320" cy="1757313"/>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5464" t="-37286" b="-16666"/>
              </a:stretch>
            </a:blipFill>
          </p:spPr>
        </p:sp>
      </p:grpSp>
      <p:grpSp>
        <p:nvGrpSpPr>
          <p:cNvPr id="12" name="Group 12"/>
          <p:cNvGrpSpPr>
            <a:grpSpLocks noChangeAspect="1"/>
          </p:cNvGrpSpPr>
          <p:nvPr/>
        </p:nvGrpSpPr>
        <p:grpSpPr>
          <a:xfrm>
            <a:off x="289152" y="3429000"/>
            <a:ext cx="1757320" cy="1757313"/>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a:stretch>
            </a:blipFill>
          </p:spPr>
        </p:sp>
      </p:grpSp>
      <p:sp>
        <p:nvSpPr>
          <p:cNvPr id="14" name="TextBox 14"/>
          <p:cNvSpPr txBox="1"/>
          <p:nvPr/>
        </p:nvSpPr>
        <p:spPr>
          <a:xfrm>
            <a:off x="3613313" y="1026584"/>
            <a:ext cx="4965375" cy="980718"/>
          </a:xfrm>
          <a:prstGeom prst="rect">
            <a:avLst/>
          </a:prstGeom>
        </p:spPr>
        <p:txBody>
          <a:bodyPr lIns="0" tIns="0" rIns="0" bIns="0" rtlCol="0" anchor="t">
            <a:spAutoFit/>
          </a:bodyPr>
          <a:lstStyle/>
          <a:p>
            <a:pPr algn="l" defTabSz="609630" fontAlgn="auto">
              <a:lnSpc>
                <a:spcPts val="7384"/>
              </a:lnSpc>
              <a:spcBef>
                <a:spcPts val="0"/>
              </a:spcBef>
              <a:spcAft>
                <a:spcPts val="0"/>
              </a:spcAft>
            </a:pPr>
            <a:r>
              <a:rPr lang="en-US" sz="8391" b="0" spc="-167">
                <a:solidFill>
                  <a:srgbClr val="14110F"/>
                </a:solidFill>
                <a:latin typeface="Roboto Bold"/>
              </a:rPr>
              <a:t>Our Team </a:t>
            </a:r>
          </a:p>
        </p:txBody>
      </p:sp>
      <p:sp>
        <p:nvSpPr>
          <p:cNvPr id="15" name="TextBox 15"/>
          <p:cNvSpPr txBox="1"/>
          <p:nvPr/>
        </p:nvSpPr>
        <p:spPr>
          <a:xfrm>
            <a:off x="2353414" y="5614228"/>
            <a:ext cx="2519797" cy="565924"/>
          </a:xfrm>
          <a:prstGeom prst="rect">
            <a:avLst/>
          </a:prstGeom>
        </p:spPr>
        <p:txBody>
          <a:bodyPr lIns="0" tIns="0" rIns="0" bIns="0" rtlCol="0" anchor="t">
            <a:spAutoFit/>
          </a:bodyPr>
          <a:lstStyle/>
          <a:p>
            <a:pPr defTabSz="609630" fontAlgn="auto">
              <a:lnSpc>
                <a:spcPts val="2197"/>
              </a:lnSpc>
              <a:spcBef>
                <a:spcPts val="0"/>
              </a:spcBef>
              <a:spcAft>
                <a:spcPts val="0"/>
              </a:spcAft>
            </a:pPr>
            <a:r>
              <a:rPr lang="en-US" sz="2133" b="0" spc="181">
                <a:solidFill>
                  <a:srgbClr val="000000"/>
                </a:solidFill>
                <a:latin typeface="Arimo Bold"/>
              </a:rPr>
              <a:t>Stephanie </a:t>
            </a:r>
          </a:p>
          <a:p>
            <a:pPr defTabSz="609630" fontAlgn="auto">
              <a:lnSpc>
                <a:spcPts val="2197"/>
              </a:lnSpc>
              <a:spcBef>
                <a:spcPct val="0"/>
              </a:spcBef>
              <a:spcAft>
                <a:spcPts val="0"/>
              </a:spcAft>
            </a:pPr>
            <a:r>
              <a:rPr lang="en-US" sz="2133" b="0" spc="181">
                <a:solidFill>
                  <a:srgbClr val="000000"/>
                </a:solidFill>
                <a:latin typeface="Arimo Bold"/>
              </a:rPr>
              <a:t>Davis</a:t>
            </a:r>
          </a:p>
        </p:txBody>
      </p:sp>
      <p:sp>
        <p:nvSpPr>
          <p:cNvPr id="16" name="TextBox 16"/>
          <p:cNvSpPr txBox="1"/>
          <p:nvPr/>
        </p:nvSpPr>
        <p:spPr>
          <a:xfrm>
            <a:off x="7700481" y="5614228"/>
            <a:ext cx="1756412" cy="565924"/>
          </a:xfrm>
          <a:prstGeom prst="rect">
            <a:avLst/>
          </a:prstGeom>
        </p:spPr>
        <p:txBody>
          <a:bodyPr lIns="0" tIns="0" rIns="0" bIns="0" rtlCol="0" anchor="t">
            <a:spAutoFit/>
          </a:bodyPr>
          <a:lstStyle/>
          <a:p>
            <a:pPr defTabSz="609630" fontAlgn="auto">
              <a:lnSpc>
                <a:spcPts val="2197"/>
              </a:lnSpc>
              <a:spcBef>
                <a:spcPts val="0"/>
              </a:spcBef>
              <a:spcAft>
                <a:spcPts val="0"/>
              </a:spcAft>
            </a:pPr>
            <a:r>
              <a:rPr lang="en-US" sz="2133" b="0" spc="181">
                <a:solidFill>
                  <a:srgbClr val="000000"/>
                </a:solidFill>
                <a:latin typeface="Arimo Bold"/>
              </a:rPr>
              <a:t>Adrian</a:t>
            </a:r>
          </a:p>
          <a:p>
            <a:pPr defTabSz="609630" fontAlgn="auto">
              <a:lnSpc>
                <a:spcPts val="2197"/>
              </a:lnSpc>
              <a:spcBef>
                <a:spcPct val="0"/>
              </a:spcBef>
              <a:spcAft>
                <a:spcPts val="0"/>
              </a:spcAft>
            </a:pPr>
            <a:r>
              <a:rPr lang="en-US" sz="2133" b="0" spc="181">
                <a:solidFill>
                  <a:srgbClr val="000000"/>
                </a:solidFill>
                <a:latin typeface="Arimo Bold"/>
              </a:rPr>
              <a:t>Keller</a:t>
            </a:r>
          </a:p>
        </p:txBody>
      </p:sp>
      <p:sp>
        <p:nvSpPr>
          <p:cNvPr id="17" name="TextBox 17"/>
          <p:cNvSpPr txBox="1"/>
          <p:nvPr/>
        </p:nvSpPr>
        <p:spPr>
          <a:xfrm>
            <a:off x="4896050" y="5627370"/>
            <a:ext cx="2519797" cy="565924"/>
          </a:xfrm>
          <a:prstGeom prst="rect">
            <a:avLst/>
          </a:prstGeom>
        </p:spPr>
        <p:txBody>
          <a:bodyPr lIns="0" tIns="0" rIns="0" bIns="0" rtlCol="0" anchor="t">
            <a:spAutoFit/>
          </a:bodyPr>
          <a:lstStyle/>
          <a:p>
            <a:pPr defTabSz="609630" fontAlgn="auto">
              <a:lnSpc>
                <a:spcPts val="2197"/>
              </a:lnSpc>
              <a:spcBef>
                <a:spcPts val="0"/>
              </a:spcBef>
              <a:spcAft>
                <a:spcPts val="0"/>
              </a:spcAft>
            </a:pPr>
            <a:r>
              <a:rPr lang="en-US" sz="2133" b="0" spc="181">
                <a:solidFill>
                  <a:srgbClr val="000000"/>
                </a:solidFill>
                <a:latin typeface="Arimo Bold"/>
              </a:rPr>
              <a:t>Izzy</a:t>
            </a:r>
          </a:p>
          <a:p>
            <a:pPr defTabSz="609630" fontAlgn="auto">
              <a:lnSpc>
                <a:spcPts val="2197"/>
              </a:lnSpc>
              <a:spcBef>
                <a:spcPct val="0"/>
              </a:spcBef>
              <a:spcAft>
                <a:spcPts val="0"/>
              </a:spcAft>
            </a:pPr>
            <a:r>
              <a:rPr lang="en-US" sz="2133" b="0" spc="181">
                <a:solidFill>
                  <a:srgbClr val="000000"/>
                </a:solidFill>
                <a:latin typeface="Arimo Bold"/>
              </a:rPr>
              <a:t>Tsark</a:t>
            </a:r>
          </a:p>
        </p:txBody>
      </p:sp>
      <p:sp>
        <p:nvSpPr>
          <p:cNvPr id="18" name="TextBox 18"/>
          <p:cNvSpPr txBox="1"/>
          <p:nvPr/>
        </p:nvSpPr>
        <p:spPr>
          <a:xfrm>
            <a:off x="9850137" y="5614228"/>
            <a:ext cx="2341863" cy="565924"/>
          </a:xfrm>
          <a:prstGeom prst="rect">
            <a:avLst/>
          </a:prstGeom>
        </p:spPr>
        <p:txBody>
          <a:bodyPr lIns="0" tIns="0" rIns="0" bIns="0" rtlCol="0" anchor="t">
            <a:spAutoFit/>
          </a:bodyPr>
          <a:lstStyle/>
          <a:p>
            <a:pPr defTabSz="609630" fontAlgn="auto">
              <a:lnSpc>
                <a:spcPts val="2197"/>
              </a:lnSpc>
              <a:spcBef>
                <a:spcPts val="0"/>
              </a:spcBef>
              <a:spcAft>
                <a:spcPts val="0"/>
              </a:spcAft>
            </a:pPr>
            <a:r>
              <a:rPr lang="en-US" sz="2133" b="0" spc="181">
                <a:solidFill>
                  <a:srgbClr val="000000"/>
                </a:solidFill>
                <a:latin typeface="Arimo Bold"/>
              </a:rPr>
              <a:t>Sam</a:t>
            </a:r>
          </a:p>
          <a:p>
            <a:pPr defTabSz="609630" fontAlgn="auto">
              <a:lnSpc>
                <a:spcPts val="2197"/>
              </a:lnSpc>
              <a:spcBef>
                <a:spcPct val="0"/>
              </a:spcBef>
              <a:spcAft>
                <a:spcPts val="0"/>
              </a:spcAft>
            </a:pPr>
            <a:r>
              <a:rPr lang="en-US" sz="2133" b="0" spc="181">
                <a:solidFill>
                  <a:srgbClr val="000000"/>
                </a:solidFill>
                <a:latin typeface="Arimo Bold"/>
              </a:rPr>
              <a:t>Dent</a:t>
            </a:r>
          </a:p>
        </p:txBody>
      </p:sp>
      <p:sp>
        <p:nvSpPr>
          <p:cNvPr id="19" name="TextBox 19"/>
          <p:cNvSpPr txBox="1"/>
          <p:nvPr/>
        </p:nvSpPr>
        <p:spPr>
          <a:xfrm>
            <a:off x="-92087" y="5599091"/>
            <a:ext cx="2519797" cy="565924"/>
          </a:xfrm>
          <a:prstGeom prst="rect">
            <a:avLst/>
          </a:prstGeom>
        </p:spPr>
        <p:txBody>
          <a:bodyPr lIns="0" tIns="0" rIns="0" bIns="0" rtlCol="0" anchor="t">
            <a:spAutoFit/>
          </a:bodyPr>
          <a:lstStyle/>
          <a:p>
            <a:pPr defTabSz="609630" fontAlgn="auto">
              <a:lnSpc>
                <a:spcPts val="2197"/>
              </a:lnSpc>
              <a:spcBef>
                <a:spcPts val="0"/>
              </a:spcBef>
              <a:spcAft>
                <a:spcPts val="0"/>
              </a:spcAft>
            </a:pPr>
            <a:r>
              <a:rPr lang="en-US" sz="2133" b="0" spc="181">
                <a:solidFill>
                  <a:srgbClr val="000000"/>
                </a:solidFill>
                <a:latin typeface="Arimo Bold"/>
              </a:rPr>
              <a:t>Stephanie</a:t>
            </a:r>
          </a:p>
          <a:p>
            <a:pPr defTabSz="609630" fontAlgn="auto">
              <a:lnSpc>
                <a:spcPts val="2197"/>
              </a:lnSpc>
              <a:spcBef>
                <a:spcPct val="0"/>
              </a:spcBef>
              <a:spcAft>
                <a:spcPts val="0"/>
              </a:spcAft>
            </a:pPr>
            <a:r>
              <a:rPr lang="en-US" sz="2133" b="0" spc="181">
                <a:solidFill>
                  <a:srgbClr val="000000"/>
                </a:solidFill>
                <a:latin typeface="Arimo Bold"/>
              </a:rPr>
              <a:t>Georgiou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Q8</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8368" y="2447629"/>
            <a:ext cx="7356112" cy="4439493"/>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359C3C78-AC46-4606-AB02-6FD26A75DE2A}"/>
              </a:ext>
            </a:extLst>
          </p:cNvPr>
          <p:cNvPicPr>
            <a:picLocks noChangeAspect="1"/>
          </p:cNvPicPr>
          <p:nvPr/>
        </p:nvPicPr>
        <p:blipFill>
          <a:blip r:embed="rId3"/>
          <a:stretch>
            <a:fillRect/>
          </a:stretch>
        </p:blipFill>
        <p:spPr>
          <a:xfrm>
            <a:off x="4708367" y="1253210"/>
            <a:ext cx="7356112" cy="1600200"/>
          </a:xfrm>
          <a:prstGeom prst="rect">
            <a:avLst/>
          </a:prstGeom>
        </p:spPr>
      </p:pic>
    </p:spTree>
    <p:extLst>
      <p:ext uri="{BB962C8B-B14F-4D97-AF65-F5344CB8AC3E}">
        <p14:creationId xmlns:p14="http://schemas.microsoft.com/office/powerpoint/2010/main" val="42719919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Q9</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8368" y="2522277"/>
            <a:ext cx="7356112" cy="4439493"/>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6BE5029E-E4AD-4734-9D89-35ECE22CE93A}"/>
              </a:ext>
            </a:extLst>
          </p:cNvPr>
          <p:cNvPicPr>
            <a:picLocks noChangeAspect="1"/>
          </p:cNvPicPr>
          <p:nvPr/>
        </p:nvPicPr>
        <p:blipFill>
          <a:blip r:embed="rId3"/>
          <a:stretch>
            <a:fillRect/>
          </a:stretch>
        </p:blipFill>
        <p:spPr>
          <a:xfrm>
            <a:off x="4708367" y="1286416"/>
            <a:ext cx="7356112" cy="1847850"/>
          </a:xfrm>
          <a:prstGeom prst="rect">
            <a:avLst/>
          </a:prstGeom>
        </p:spPr>
      </p:pic>
    </p:spTree>
    <p:extLst>
      <p:ext uri="{BB962C8B-B14F-4D97-AF65-F5344CB8AC3E}">
        <p14:creationId xmlns:p14="http://schemas.microsoft.com/office/powerpoint/2010/main" val="25358748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Q10</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8368" y="2484953"/>
            <a:ext cx="7356112" cy="4439493"/>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615551BB-3376-4938-908B-35BCF6BAC3A4}"/>
              </a:ext>
            </a:extLst>
          </p:cNvPr>
          <p:cNvPicPr>
            <a:picLocks noChangeAspect="1"/>
          </p:cNvPicPr>
          <p:nvPr/>
        </p:nvPicPr>
        <p:blipFill>
          <a:blip r:embed="rId3"/>
          <a:stretch>
            <a:fillRect/>
          </a:stretch>
        </p:blipFill>
        <p:spPr>
          <a:xfrm>
            <a:off x="4708367" y="1274566"/>
            <a:ext cx="7356112" cy="1771650"/>
          </a:xfrm>
          <a:prstGeom prst="rect">
            <a:avLst/>
          </a:prstGeom>
        </p:spPr>
      </p:pic>
    </p:spTree>
    <p:extLst>
      <p:ext uri="{BB962C8B-B14F-4D97-AF65-F5344CB8AC3E}">
        <p14:creationId xmlns:p14="http://schemas.microsoft.com/office/powerpoint/2010/main" val="9219153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Q11</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8368" y="2447629"/>
            <a:ext cx="7356112" cy="4439493"/>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AFD7984E-92D8-4FB9-B2B4-BD344F27861E}"/>
              </a:ext>
            </a:extLst>
          </p:cNvPr>
          <p:cNvPicPr>
            <a:picLocks noChangeAspect="1"/>
          </p:cNvPicPr>
          <p:nvPr/>
        </p:nvPicPr>
        <p:blipFill>
          <a:blip r:embed="rId3"/>
          <a:stretch>
            <a:fillRect/>
          </a:stretch>
        </p:blipFill>
        <p:spPr>
          <a:xfrm>
            <a:off x="4708367" y="1268964"/>
            <a:ext cx="7356112" cy="1762125"/>
          </a:xfrm>
          <a:prstGeom prst="rect">
            <a:avLst/>
          </a:prstGeom>
        </p:spPr>
      </p:pic>
    </p:spTree>
    <p:extLst>
      <p:ext uri="{BB962C8B-B14F-4D97-AF65-F5344CB8AC3E}">
        <p14:creationId xmlns:p14="http://schemas.microsoft.com/office/powerpoint/2010/main" val="18560801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Q12</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8368" y="2142865"/>
            <a:ext cx="7356112" cy="4744257"/>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50A00B2A-E1D7-4AB9-AE99-9F4B29B9CAD6}"/>
              </a:ext>
            </a:extLst>
          </p:cNvPr>
          <p:cNvPicPr>
            <a:picLocks noChangeAspect="1"/>
          </p:cNvPicPr>
          <p:nvPr/>
        </p:nvPicPr>
        <p:blipFill>
          <a:blip r:embed="rId3"/>
          <a:stretch>
            <a:fillRect/>
          </a:stretch>
        </p:blipFill>
        <p:spPr>
          <a:xfrm>
            <a:off x="4708368" y="1399915"/>
            <a:ext cx="7356112" cy="742950"/>
          </a:xfrm>
          <a:prstGeom prst="rect">
            <a:avLst/>
          </a:prstGeom>
        </p:spPr>
      </p:pic>
    </p:spTree>
    <p:extLst>
      <p:ext uri="{BB962C8B-B14F-4D97-AF65-F5344CB8AC3E}">
        <p14:creationId xmlns:p14="http://schemas.microsoft.com/office/powerpoint/2010/main" val="30219964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Q13</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6" name="Picture 5">
            <a:extLst>
              <a:ext uri="{FF2B5EF4-FFF2-40B4-BE49-F238E27FC236}">
                <a16:creationId xmlns:a16="http://schemas.microsoft.com/office/drawing/2014/main" id="{0BD9C6B1-D90C-463A-BC55-5AF14C9BDE21}"/>
              </a:ext>
            </a:extLst>
          </p:cNvPr>
          <p:cNvPicPr>
            <a:picLocks noChangeAspect="1"/>
          </p:cNvPicPr>
          <p:nvPr/>
        </p:nvPicPr>
        <p:blipFill>
          <a:blip r:embed="rId2"/>
          <a:stretch>
            <a:fillRect/>
          </a:stretch>
        </p:blipFill>
        <p:spPr>
          <a:xfrm>
            <a:off x="5295511" y="1609916"/>
            <a:ext cx="6657003" cy="666750"/>
          </a:xfrm>
          <a:prstGeom prst="rect">
            <a:avLst/>
          </a:prstGeom>
        </p:spPr>
      </p:pic>
    </p:spTree>
    <p:extLst>
      <p:ext uri="{BB962C8B-B14F-4D97-AF65-F5344CB8AC3E}">
        <p14:creationId xmlns:p14="http://schemas.microsoft.com/office/powerpoint/2010/main" val="9213648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Q14</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8368" y="2134905"/>
            <a:ext cx="7356112" cy="4752218"/>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7FA5F72E-3CD4-4C4F-B344-621659B2E26E}"/>
              </a:ext>
            </a:extLst>
          </p:cNvPr>
          <p:cNvPicPr>
            <a:picLocks noChangeAspect="1"/>
          </p:cNvPicPr>
          <p:nvPr/>
        </p:nvPicPr>
        <p:blipFill>
          <a:blip r:embed="rId3"/>
          <a:stretch>
            <a:fillRect/>
          </a:stretch>
        </p:blipFill>
        <p:spPr>
          <a:xfrm>
            <a:off x="4708368" y="1353854"/>
            <a:ext cx="7356112" cy="781050"/>
          </a:xfrm>
          <a:prstGeom prst="rect">
            <a:avLst/>
          </a:prstGeom>
        </p:spPr>
      </p:pic>
    </p:spTree>
    <p:extLst>
      <p:ext uri="{BB962C8B-B14F-4D97-AF65-F5344CB8AC3E}">
        <p14:creationId xmlns:p14="http://schemas.microsoft.com/office/powerpoint/2010/main" val="39870691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Q15</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178911"/>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7" name="Picture 6">
            <a:extLst>
              <a:ext uri="{FF2B5EF4-FFF2-40B4-BE49-F238E27FC236}">
                <a16:creationId xmlns:a16="http://schemas.microsoft.com/office/drawing/2014/main" id="{11B1AAEA-7556-4A4C-A720-79C479CB3765}"/>
              </a:ext>
            </a:extLst>
          </p:cNvPr>
          <p:cNvPicPr>
            <a:picLocks noChangeAspect="1"/>
          </p:cNvPicPr>
          <p:nvPr/>
        </p:nvPicPr>
        <p:blipFill>
          <a:blip r:embed="rId2"/>
          <a:stretch>
            <a:fillRect/>
          </a:stretch>
        </p:blipFill>
        <p:spPr>
          <a:xfrm>
            <a:off x="4708368" y="1976251"/>
            <a:ext cx="7356112" cy="4910871"/>
          </a:xfrm>
          <a:prstGeom prst="rect">
            <a:avLst/>
          </a:prstGeom>
        </p:spPr>
      </p:pic>
      <p:sp>
        <p:nvSpPr>
          <p:cNvPr id="24" name="TextBox 23">
            <a:extLst>
              <a:ext uri="{FF2B5EF4-FFF2-40B4-BE49-F238E27FC236}">
                <a16:creationId xmlns:a16="http://schemas.microsoft.com/office/drawing/2014/main" id="{D952FC0F-D009-4991-BBED-3650AB0DEF3D}"/>
              </a:ext>
            </a:extLst>
          </p:cNvPr>
          <p:cNvSpPr txBox="1"/>
          <p:nvPr/>
        </p:nvSpPr>
        <p:spPr>
          <a:xfrm>
            <a:off x="8508328" y="3134266"/>
            <a:ext cx="989045" cy="369332"/>
          </a:xfrm>
          <a:prstGeom prst="rect">
            <a:avLst/>
          </a:prstGeom>
          <a:noFill/>
        </p:spPr>
        <p:txBody>
          <a:bodyPr wrap="square" rtlCol="0">
            <a:spAutoFit/>
          </a:bodyPr>
          <a:lstStyle/>
          <a:p>
            <a:r>
              <a:rPr lang="en-US" dirty="0"/>
              <a:t>45%</a:t>
            </a:r>
          </a:p>
        </p:txBody>
      </p:sp>
      <p:sp>
        <p:nvSpPr>
          <p:cNvPr id="25" name="TextBox 24">
            <a:extLst>
              <a:ext uri="{FF2B5EF4-FFF2-40B4-BE49-F238E27FC236}">
                <a16:creationId xmlns:a16="http://schemas.microsoft.com/office/drawing/2014/main" id="{72BCC881-E85B-4724-BA27-4A4C26C689A3}"/>
              </a:ext>
            </a:extLst>
          </p:cNvPr>
          <p:cNvSpPr txBox="1"/>
          <p:nvPr/>
        </p:nvSpPr>
        <p:spPr>
          <a:xfrm>
            <a:off x="8243241" y="3694985"/>
            <a:ext cx="989045" cy="369332"/>
          </a:xfrm>
          <a:prstGeom prst="rect">
            <a:avLst/>
          </a:prstGeom>
          <a:noFill/>
        </p:spPr>
        <p:txBody>
          <a:bodyPr wrap="square" rtlCol="0">
            <a:spAutoFit/>
          </a:bodyPr>
          <a:lstStyle/>
          <a:p>
            <a:r>
              <a:rPr lang="en-US" dirty="0"/>
              <a:t>40%</a:t>
            </a:r>
          </a:p>
        </p:txBody>
      </p:sp>
      <p:sp>
        <p:nvSpPr>
          <p:cNvPr id="26" name="TextBox 25">
            <a:extLst>
              <a:ext uri="{FF2B5EF4-FFF2-40B4-BE49-F238E27FC236}">
                <a16:creationId xmlns:a16="http://schemas.microsoft.com/office/drawing/2014/main" id="{616E2134-D918-476B-85E3-B43DE969A2CB}"/>
              </a:ext>
            </a:extLst>
          </p:cNvPr>
          <p:cNvSpPr txBox="1"/>
          <p:nvPr/>
        </p:nvSpPr>
        <p:spPr>
          <a:xfrm>
            <a:off x="10156017" y="4314426"/>
            <a:ext cx="989045" cy="369332"/>
          </a:xfrm>
          <a:prstGeom prst="rect">
            <a:avLst/>
          </a:prstGeom>
          <a:noFill/>
        </p:spPr>
        <p:txBody>
          <a:bodyPr wrap="square" rtlCol="0">
            <a:spAutoFit/>
          </a:bodyPr>
          <a:lstStyle/>
          <a:p>
            <a:r>
              <a:rPr lang="en-US" dirty="0"/>
              <a:t>74%</a:t>
            </a:r>
          </a:p>
        </p:txBody>
      </p:sp>
      <p:sp>
        <p:nvSpPr>
          <p:cNvPr id="27" name="TextBox 26">
            <a:extLst>
              <a:ext uri="{FF2B5EF4-FFF2-40B4-BE49-F238E27FC236}">
                <a16:creationId xmlns:a16="http://schemas.microsoft.com/office/drawing/2014/main" id="{2A0FD6A0-3B38-4025-A21B-EEEF5B543A99}"/>
              </a:ext>
            </a:extLst>
          </p:cNvPr>
          <p:cNvSpPr txBox="1"/>
          <p:nvPr/>
        </p:nvSpPr>
        <p:spPr>
          <a:xfrm>
            <a:off x="9754800" y="4928900"/>
            <a:ext cx="989045" cy="369332"/>
          </a:xfrm>
          <a:prstGeom prst="rect">
            <a:avLst/>
          </a:prstGeom>
          <a:noFill/>
        </p:spPr>
        <p:txBody>
          <a:bodyPr wrap="square" rtlCol="0">
            <a:spAutoFit/>
          </a:bodyPr>
          <a:lstStyle/>
          <a:p>
            <a:r>
              <a:rPr lang="en-US" dirty="0"/>
              <a:t>67%</a:t>
            </a:r>
          </a:p>
        </p:txBody>
      </p:sp>
      <p:sp>
        <p:nvSpPr>
          <p:cNvPr id="28" name="TextBox 27">
            <a:extLst>
              <a:ext uri="{FF2B5EF4-FFF2-40B4-BE49-F238E27FC236}">
                <a16:creationId xmlns:a16="http://schemas.microsoft.com/office/drawing/2014/main" id="{4290557E-5464-4828-836B-28C1AEFB5700}"/>
              </a:ext>
            </a:extLst>
          </p:cNvPr>
          <p:cNvSpPr txBox="1"/>
          <p:nvPr/>
        </p:nvSpPr>
        <p:spPr>
          <a:xfrm>
            <a:off x="8103283" y="5470076"/>
            <a:ext cx="989045" cy="369332"/>
          </a:xfrm>
          <a:prstGeom prst="rect">
            <a:avLst/>
          </a:prstGeom>
          <a:noFill/>
        </p:spPr>
        <p:txBody>
          <a:bodyPr wrap="square" rtlCol="0">
            <a:spAutoFit/>
          </a:bodyPr>
          <a:lstStyle/>
          <a:p>
            <a:r>
              <a:rPr lang="en-US" dirty="0"/>
              <a:t>38%</a:t>
            </a:r>
          </a:p>
        </p:txBody>
      </p:sp>
      <p:sp>
        <p:nvSpPr>
          <p:cNvPr id="29" name="TextBox 28">
            <a:extLst>
              <a:ext uri="{FF2B5EF4-FFF2-40B4-BE49-F238E27FC236}">
                <a16:creationId xmlns:a16="http://schemas.microsoft.com/office/drawing/2014/main" id="{FDD0DE26-7528-4750-AC53-2DD74D258BFE}"/>
              </a:ext>
            </a:extLst>
          </p:cNvPr>
          <p:cNvSpPr txBox="1"/>
          <p:nvPr/>
        </p:nvSpPr>
        <p:spPr>
          <a:xfrm>
            <a:off x="7519283" y="6080762"/>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0C1DC487-64D8-4C76-9689-5B38EE4CBE35}"/>
              </a:ext>
            </a:extLst>
          </p:cNvPr>
          <p:cNvPicPr>
            <a:picLocks noChangeAspect="1"/>
          </p:cNvPicPr>
          <p:nvPr/>
        </p:nvPicPr>
        <p:blipFill>
          <a:blip r:embed="rId3"/>
          <a:stretch>
            <a:fillRect/>
          </a:stretch>
        </p:blipFill>
        <p:spPr>
          <a:xfrm>
            <a:off x="4708369" y="1309501"/>
            <a:ext cx="7356112" cy="666750"/>
          </a:xfrm>
          <a:prstGeom prst="rect">
            <a:avLst/>
          </a:prstGeom>
        </p:spPr>
      </p:pic>
    </p:spTree>
    <p:extLst>
      <p:ext uri="{BB962C8B-B14F-4D97-AF65-F5344CB8AC3E}">
        <p14:creationId xmlns:p14="http://schemas.microsoft.com/office/powerpoint/2010/main" val="17927486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Q16</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sp>
        <p:nvSpPr>
          <p:cNvPr id="29" name="TextBox 28">
            <a:extLst>
              <a:ext uri="{FF2B5EF4-FFF2-40B4-BE49-F238E27FC236}">
                <a16:creationId xmlns:a16="http://schemas.microsoft.com/office/drawing/2014/main" id="{FDD0DE26-7528-4750-AC53-2DD74D258BFE}"/>
              </a:ext>
            </a:extLst>
          </p:cNvPr>
          <p:cNvSpPr txBox="1"/>
          <p:nvPr/>
        </p:nvSpPr>
        <p:spPr>
          <a:xfrm>
            <a:off x="10951027" y="5334366"/>
            <a:ext cx="989045" cy="369332"/>
          </a:xfrm>
          <a:prstGeom prst="rect">
            <a:avLst/>
          </a:prstGeom>
          <a:noFill/>
        </p:spPr>
        <p:txBody>
          <a:bodyPr wrap="square" rtlCol="0">
            <a:spAutoFit/>
          </a:bodyPr>
          <a:lstStyle/>
          <a:p>
            <a:r>
              <a:rPr lang="en-US" dirty="0"/>
              <a:t>27%</a:t>
            </a:r>
          </a:p>
        </p:txBody>
      </p:sp>
      <p:pic>
        <p:nvPicPr>
          <p:cNvPr id="6" name="Picture 5">
            <a:extLst>
              <a:ext uri="{FF2B5EF4-FFF2-40B4-BE49-F238E27FC236}">
                <a16:creationId xmlns:a16="http://schemas.microsoft.com/office/drawing/2014/main" id="{EC47BC7D-886C-4345-B715-0E0D0C9DA2FA}"/>
              </a:ext>
            </a:extLst>
          </p:cNvPr>
          <p:cNvPicPr>
            <a:picLocks noChangeAspect="1"/>
          </p:cNvPicPr>
          <p:nvPr/>
        </p:nvPicPr>
        <p:blipFill>
          <a:blip r:embed="rId2"/>
          <a:stretch>
            <a:fillRect/>
          </a:stretch>
        </p:blipFill>
        <p:spPr>
          <a:xfrm>
            <a:off x="4907645" y="1338968"/>
            <a:ext cx="7147506" cy="1905000"/>
          </a:xfrm>
          <a:prstGeom prst="rect">
            <a:avLst/>
          </a:prstGeom>
        </p:spPr>
      </p:pic>
    </p:spTree>
    <p:extLst>
      <p:ext uri="{BB962C8B-B14F-4D97-AF65-F5344CB8AC3E}">
        <p14:creationId xmlns:p14="http://schemas.microsoft.com/office/powerpoint/2010/main" val="4657263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202640" y="173563"/>
            <a:ext cx="1074838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EV Survey – Results Overview – Q17</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68964"/>
            <a:ext cx="12192000" cy="5770811"/>
          </a:xfrm>
          <a:prstGeom prst="rect">
            <a:avLst/>
          </a:prstGeom>
          <a:solidFill>
            <a:srgbClr val="003860"/>
          </a:solidFill>
        </p:spPr>
        <p:txBody>
          <a:bodyPr wrap="square" rtlCol="0">
            <a:spAutoFit/>
          </a:bodyPr>
          <a:lstStyle/>
          <a:p>
            <a:pPr algn="l"/>
            <a:endParaRPr lang="en-US" sz="1800" dirty="0">
              <a:solidFill>
                <a:schemeClr val="bg1"/>
              </a:solidFill>
            </a:endParaRPr>
          </a:p>
          <a:p>
            <a:pPr marL="457200" algn="l"/>
            <a:endParaRPr lang="en-US" sz="1800"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dirty="0">
              <a:solidFill>
                <a:schemeClr val="bg1"/>
              </a:solidFill>
            </a:endParaRPr>
          </a:p>
          <a:p>
            <a:pPr algn="l"/>
            <a:endParaRPr lang="en-US" sz="1800" dirty="0">
              <a:solidFill>
                <a:schemeClr val="bg1"/>
              </a:solidFill>
            </a:endParaRPr>
          </a:p>
          <a:p>
            <a:pPr algn="l"/>
            <a:endParaRPr lang="en-US" sz="1800" dirty="0">
              <a:solidFill>
                <a:schemeClr val="bg1"/>
              </a:solidFill>
            </a:endParaRPr>
          </a:p>
        </p:txBody>
      </p:sp>
      <p:sp>
        <p:nvSpPr>
          <p:cNvPr id="14" name="TextBox 13">
            <a:extLst>
              <a:ext uri="{FF2B5EF4-FFF2-40B4-BE49-F238E27FC236}">
                <a16:creationId xmlns:a16="http://schemas.microsoft.com/office/drawing/2014/main" id="{43AA4488-CD39-4316-97AD-E85F58E9940D}"/>
              </a:ext>
            </a:extLst>
          </p:cNvPr>
          <p:cNvSpPr txBox="1"/>
          <p:nvPr/>
        </p:nvSpPr>
        <p:spPr>
          <a:xfrm>
            <a:off x="413888" y="1528961"/>
            <a:ext cx="3880594" cy="584775"/>
          </a:xfrm>
          <a:prstGeom prst="rect">
            <a:avLst/>
          </a:prstGeom>
          <a:solidFill>
            <a:schemeClr val="bg1"/>
          </a:solidFill>
        </p:spPr>
        <p:txBody>
          <a:bodyPr wrap="square" rtlCol="0">
            <a:spAutoFit/>
          </a:bodyPr>
          <a:lstStyle/>
          <a:p>
            <a:r>
              <a:rPr lang="en-US" sz="3200" dirty="0">
                <a:solidFill>
                  <a:srgbClr val="FFC000"/>
                </a:solidFill>
              </a:rPr>
              <a:t>Top 3 Locations</a:t>
            </a:r>
          </a:p>
        </p:txBody>
      </p:sp>
      <p:sp>
        <p:nvSpPr>
          <p:cNvPr id="15" name="TextBox 14">
            <a:extLst>
              <a:ext uri="{FF2B5EF4-FFF2-40B4-BE49-F238E27FC236}">
                <a16:creationId xmlns:a16="http://schemas.microsoft.com/office/drawing/2014/main" id="{668DD87E-E6E0-4502-B59D-B1009259AF2F}"/>
              </a:ext>
            </a:extLst>
          </p:cNvPr>
          <p:cNvSpPr txBox="1"/>
          <p:nvPr/>
        </p:nvSpPr>
        <p:spPr>
          <a:xfrm>
            <a:off x="413888" y="2276666"/>
            <a:ext cx="3880595" cy="2554545"/>
          </a:xfrm>
          <a:prstGeom prst="rect">
            <a:avLst/>
          </a:prstGeom>
          <a:solidFill>
            <a:srgbClr val="2789C9"/>
          </a:solidFill>
        </p:spPr>
        <p:txBody>
          <a:bodyPr wrap="square" rtlCol="0">
            <a:spAutoFit/>
          </a:bodyPr>
          <a:lstStyle/>
          <a:p>
            <a:pPr marL="342900" indent="-342900" algn="l">
              <a:buAutoNum type="arabicPeriod"/>
            </a:pPr>
            <a:r>
              <a:rPr lang="en-US" sz="3200" dirty="0">
                <a:solidFill>
                  <a:schemeClr val="bg1"/>
                </a:solidFill>
              </a:rPr>
              <a:t> Shopping Areas</a:t>
            </a:r>
          </a:p>
          <a:p>
            <a:pPr marL="342900" indent="-342900" algn="l">
              <a:buAutoNum type="arabicPeriod"/>
            </a:pPr>
            <a:r>
              <a:rPr lang="en-US" sz="3200" dirty="0">
                <a:solidFill>
                  <a:schemeClr val="bg1"/>
                </a:solidFill>
              </a:rPr>
              <a:t> Workplace</a:t>
            </a:r>
          </a:p>
          <a:p>
            <a:pPr marL="512763" indent="-512763" algn="l">
              <a:buAutoNum type="arabicPeriod"/>
              <a:tabLst>
                <a:tab pos="512763" algn="l"/>
              </a:tabLst>
            </a:pPr>
            <a:r>
              <a:rPr lang="en-US" sz="3200" dirty="0">
                <a:solidFill>
                  <a:schemeClr val="bg1"/>
                </a:solidFill>
              </a:rPr>
              <a:t>Downtown Phoenix</a:t>
            </a:r>
          </a:p>
        </p:txBody>
      </p:sp>
      <p:pic>
        <p:nvPicPr>
          <p:cNvPr id="6" name="Picture 5">
            <a:extLst>
              <a:ext uri="{FF2B5EF4-FFF2-40B4-BE49-F238E27FC236}">
                <a16:creationId xmlns:a16="http://schemas.microsoft.com/office/drawing/2014/main" id="{E967AC62-FE15-4EC9-BF8B-1A3631A8EA38}"/>
              </a:ext>
            </a:extLst>
          </p:cNvPr>
          <p:cNvPicPr>
            <a:picLocks noChangeAspect="1"/>
          </p:cNvPicPr>
          <p:nvPr/>
        </p:nvPicPr>
        <p:blipFill>
          <a:blip r:embed="rId2"/>
          <a:stretch>
            <a:fillRect/>
          </a:stretch>
        </p:blipFill>
        <p:spPr>
          <a:xfrm>
            <a:off x="4818167" y="1418411"/>
            <a:ext cx="7292968" cy="695325"/>
          </a:xfrm>
          <a:prstGeom prst="rect">
            <a:avLst/>
          </a:prstGeom>
        </p:spPr>
      </p:pic>
    </p:spTree>
    <p:extLst>
      <p:ext uri="{BB962C8B-B14F-4D97-AF65-F5344CB8AC3E}">
        <p14:creationId xmlns:p14="http://schemas.microsoft.com/office/powerpoint/2010/main" val="41765046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4E3"/>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89727" y="2177334"/>
            <a:ext cx="2503343" cy="2503333"/>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grpSp>
        <p:nvGrpSpPr>
          <p:cNvPr id="4" name="Group 4"/>
          <p:cNvGrpSpPr>
            <a:grpSpLocks noChangeAspect="1"/>
          </p:cNvGrpSpPr>
          <p:nvPr/>
        </p:nvGrpSpPr>
        <p:grpSpPr>
          <a:xfrm>
            <a:off x="4844329" y="2177334"/>
            <a:ext cx="2503343" cy="2503333"/>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grpSp>
        <p:nvGrpSpPr>
          <p:cNvPr id="6" name="Group 6"/>
          <p:cNvGrpSpPr>
            <a:grpSpLocks noChangeAspect="1"/>
          </p:cNvGrpSpPr>
          <p:nvPr/>
        </p:nvGrpSpPr>
        <p:grpSpPr>
          <a:xfrm>
            <a:off x="8798931" y="2177334"/>
            <a:ext cx="2503343" cy="2503333"/>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1934" r="-405" b="-11436"/>
              </a:stretch>
            </a:blipFill>
          </p:spPr>
        </p:sp>
      </p:grpSp>
      <p:sp>
        <p:nvSpPr>
          <p:cNvPr id="8" name="TextBox 8"/>
          <p:cNvSpPr txBox="1"/>
          <p:nvPr/>
        </p:nvSpPr>
        <p:spPr>
          <a:xfrm>
            <a:off x="2141398" y="933450"/>
            <a:ext cx="7909204" cy="980718"/>
          </a:xfrm>
          <a:prstGeom prst="rect">
            <a:avLst/>
          </a:prstGeom>
        </p:spPr>
        <p:txBody>
          <a:bodyPr lIns="0" tIns="0" rIns="0" bIns="0" rtlCol="0" anchor="t">
            <a:spAutoFit/>
          </a:bodyPr>
          <a:lstStyle/>
          <a:p>
            <a:pPr algn="l" defTabSz="609630" fontAlgn="auto">
              <a:lnSpc>
                <a:spcPts val="7384"/>
              </a:lnSpc>
              <a:spcBef>
                <a:spcPts val="0"/>
              </a:spcBef>
              <a:spcAft>
                <a:spcPts val="0"/>
              </a:spcAft>
            </a:pPr>
            <a:r>
              <a:rPr lang="en-US" sz="8391" b="0" spc="-167">
                <a:solidFill>
                  <a:srgbClr val="14110F"/>
                </a:solidFill>
                <a:latin typeface="Roboto Bold"/>
              </a:rPr>
              <a:t>Project Partners </a:t>
            </a:r>
          </a:p>
        </p:txBody>
      </p:sp>
      <p:sp>
        <p:nvSpPr>
          <p:cNvPr id="9" name="TextBox 9"/>
          <p:cNvSpPr txBox="1"/>
          <p:nvPr/>
        </p:nvSpPr>
        <p:spPr>
          <a:xfrm>
            <a:off x="296975" y="4975868"/>
            <a:ext cx="3688846" cy="1182760"/>
          </a:xfrm>
          <a:prstGeom prst="rect">
            <a:avLst/>
          </a:prstGeom>
        </p:spPr>
        <p:txBody>
          <a:bodyPr lIns="0" tIns="0" rIns="0" bIns="0" rtlCol="0" anchor="t">
            <a:spAutoFit/>
          </a:bodyPr>
          <a:lstStyle/>
          <a:p>
            <a:pPr defTabSz="609630" fontAlgn="auto">
              <a:lnSpc>
                <a:spcPts val="2334"/>
              </a:lnSpc>
              <a:spcBef>
                <a:spcPts val="0"/>
              </a:spcBef>
              <a:spcAft>
                <a:spcPts val="0"/>
              </a:spcAft>
            </a:pPr>
            <a:r>
              <a:rPr lang="en-US" sz="2266" b="0" spc="192">
                <a:solidFill>
                  <a:srgbClr val="000000"/>
                </a:solidFill>
                <a:latin typeface="Arimo Bold"/>
              </a:rPr>
              <a:t>Karen Apple </a:t>
            </a:r>
          </a:p>
          <a:p>
            <a:pPr defTabSz="609630" fontAlgn="auto">
              <a:lnSpc>
                <a:spcPts val="2334"/>
              </a:lnSpc>
              <a:spcBef>
                <a:spcPts val="0"/>
              </a:spcBef>
              <a:spcAft>
                <a:spcPts val="0"/>
              </a:spcAft>
            </a:pPr>
            <a:r>
              <a:rPr lang="en-US" sz="2266" b="0" spc="192">
                <a:solidFill>
                  <a:srgbClr val="000000"/>
                </a:solidFill>
                <a:latin typeface="Arimo Bold"/>
              </a:rPr>
              <a:t>City of Phoenix </a:t>
            </a:r>
          </a:p>
          <a:p>
            <a:pPr defTabSz="609630" fontAlgn="auto">
              <a:lnSpc>
                <a:spcPts val="2334"/>
              </a:lnSpc>
              <a:spcBef>
                <a:spcPts val="0"/>
              </a:spcBef>
              <a:spcAft>
                <a:spcPts val="0"/>
              </a:spcAft>
            </a:pPr>
            <a:endParaRPr lang="en-US" sz="2266" b="0" spc="192">
              <a:solidFill>
                <a:srgbClr val="000000"/>
              </a:solidFill>
              <a:latin typeface="Arimo Bold"/>
            </a:endParaRPr>
          </a:p>
          <a:p>
            <a:pPr defTabSz="609630" fontAlgn="auto">
              <a:lnSpc>
                <a:spcPts val="2334"/>
              </a:lnSpc>
              <a:spcBef>
                <a:spcPct val="0"/>
              </a:spcBef>
              <a:spcAft>
                <a:spcPts val="0"/>
              </a:spcAft>
            </a:pPr>
            <a:r>
              <a:rPr lang="en-US" sz="2266" b="0" spc="192">
                <a:solidFill>
                  <a:srgbClr val="000000"/>
                </a:solidFill>
                <a:latin typeface="Arimo Bold"/>
              </a:rPr>
              <a:t>EV Program Manager</a:t>
            </a:r>
          </a:p>
        </p:txBody>
      </p:sp>
      <p:sp>
        <p:nvSpPr>
          <p:cNvPr id="10" name="TextBox 10"/>
          <p:cNvSpPr txBox="1"/>
          <p:nvPr/>
        </p:nvSpPr>
        <p:spPr>
          <a:xfrm>
            <a:off x="4251577" y="4975868"/>
            <a:ext cx="3688846" cy="1772665"/>
          </a:xfrm>
          <a:prstGeom prst="rect">
            <a:avLst/>
          </a:prstGeom>
        </p:spPr>
        <p:txBody>
          <a:bodyPr lIns="0" tIns="0" rIns="0" bIns="0" rtlCol="0" anchor="t">
            <a:spAutoFit/>
          </a:bodyPr>
          <a:lstStyle/>
          <a:p>
            <a:pPr defTabSz="609630" fontAlgn="auto">
              <a:lnSpc>
                <a:spcPts val="2334"/>
              </a:lnSpc>
              <a:spcBef>
                <a:spcPts val="0"/>
              </a:spcBef>
              <a:spcAft>
                <a:spcPts val="0"/>
              </a:spcAft>
            </a:pPr>
            <a:r>
              <a:rPr lang="en-US" sz="2266" b="0" spc="192">
                <a:solidFill>
                  <a:srgbClr val="000000"/>
                </a:solidFill>
                <a:latin typeface="Arimo Bold"/>
              </a:rPr>
              <a:t>Mindy Davis </a:t>
            </a:r>
          </a:p>
          <a:p>
            <a:pPr defTabSz="609630" fontAlgn="auto">
              <a:lnSpc>
                <a:spcPts val="2334"/>
              </a:lnSpc>
              <a:spcBef>
                <a:spcPts val="0"/>
              </a:spcBef>
              <a:spcAft>
                <a:spcPts val="0"/>
              </a:spcAft>
            </a:pPr>
            <a:r>
              <a:rPr lang="en-US" sz="2266" b="0" spc="192">
                <a:solidFill>
                  <a:srgbClr val="000000"/>
                </a:solidFill>
                <a:latin typeface="Arimo Bold"/>
              </a:rPr>
              <a:t>City of Surprise</a:t>
            </a:r>
          </a:p>
          <a:p>
            <a:pPr defTabSz="609630" fontAlgn="auto">
              <a:lnSpc>
                <a:spcPts val="2334"/>
              </a:lnSpc>
              <a:spcBef>
                <a:spcPts val="0"/>
              </a:spcBef>
              <a:spcAft>
                <a:spcPts val="0"/>
              </a:spcAft>
            </a:pPr>
            <a:endParaRPr lang="en-US" sz="2266" b="0" spc="192">
              <a:solidFill>
                <a:srgbClr val="000000"/>
              </a:solidFill>
              <a:latin typeface="Arimo Bold"/>
            </a:endParaRPr>
          </a:p>
          <a:p>
            <a:pPr defTabSz="609630" fontAlgn="auto">
              <a:lnSpc>
                <a:spcPts val="2334"/>
              </a:lnSpc>
              <a:spcBef>
                <a:spcPts val="0"/>
              </a:spcBef>
              <a:spcAft>
                <a:spcPts val="0"/>
              </a:spcAft>
            </a:pPr>
            <a:r>
              <a:rPr lang="en-US" sz="2266" b="0" spc="192">
                <a:solidFill>
                  <a:srgbClr val="000000"/>
                </a:solidFill>
                <a:latin typeface="Arimo Bold"/>
              </a:rPr>
              <a:t>Code Enforcement Supervisor </a:t>
            </a:r>
          </a:p>
          <a:p>
            <a:pPr defTabSz="609630" fontAlgn="auto">
              <a:lnSpc>
                <a:spcPts val="2334"/>
              </a:lnSpc>
              <a:spcBef>
                <a:spcPct val="0"/>
              </a:spcBef>
              <a:spcAft>
                <a:spcPts val="0"/>
              </a:spcAft>
            </a:pPr>
            <a:r>
              <a:rPr lang="en-US" sz="2266" b="0" spc="192">
                <a:solidFill>
                  <a:srgbClr val="000000"/>
                </a:solidFill>
                <a:latin typeface="Arimo Bold"/>
              </a:rPr>
              <a:t> </a:t>
            </a:r>
          </a:p>
        </p:txBody>
      </p:sp>
      <p:sp>
        <p:nvSpPr>
          <p:cNvPr id="11" name="TextBox 11"/>
          <p:cNvSpPr txBox="1"/>
          <p:nvPr/>
        </p:nvSpPr>
        <p:spPr>
          <a:xfrm>
            <a:off x="8206179" y="4975868"/>
            <a:ext cx="3688846" cy="1772665"/>
          </a:xfrm>
          <a:prstGeom prst="rect">
            <a:avLst/>
          </a:prstGeom>
        </p:spPr>
        <p:txBody>
          <a:bodyPr lIns="0" tIns="0" rIns="0" bIns="0" rtlCol="0" anchor="t">
            <a:spAutoFit/>
          </a:bodyPr>
          <a:lstStyle/>
          <a:p>
            <a:pPr defTabSz="609630" fontAlgn="auto">
              <a:lnSpc>
                <a:spcPts val="2334"/>
              </a:lnSpc>
              <a:spcBef>
                <a:spcPts val="0"/>
              </a:spcBef>
              <a:spcAft>
                <a:spcPts val="0"/>
              </a:spcAft>
            </a:pPr>
            <a:r>
              <a:rPr lang="en-US" sz="2266" b="0" spc="192">
                <a:solidFill>
                  <a:srgbClr val="000000"/>
                </a:solidFill>
                <a:latin typeface="Arimo Bold"/>
              </a:rPr>
              <a:t>Courtney Anderson </a:t>
            </a:r>
          </a:p>
          <a:p>
            <a:pPr defTabSz="609630" fontAlgn="auto">
              <a:lnSpc>
                <a:spcPts val="2334"/>
              </a:lnSpc>
              <a:spcBef>
                <a:spcPts val="0"/>
              </a:spcBef>
              <a:spcAft>
                <a:spcPts val="0"/>
              </a:spcAft>
            </a:pPr>
            <a:r>
              <a:rPr lang="en-US" sz="2266" b="0" spc="192">
                <a:solidFill>
                  <a:srgbClr val="000000"/>
                </a:solidFill>
                <a:latin typeface="Arimo Bold"/>
              </a:rPr>
              <a:t>City of Phoenix</a:t>
            </a:r>
          </a:p>
          <a:p>
            <a:pPr defTabSz="609630" fontAlgn="auto">
              <a:lnSpc>
                <a:spcPts val="2334"/>
              </a:lnSpc>
              <a:spcBef>
                <a:spcPts val="0"/>
              </a:spcBef>
              <a:spcAft>
                <a:spcPts val="0"/>
              </a:spcAft>
            </a:pPr>
            <a:endParaRPr lang="en-US" sz="2266" b="0" spc="192">
              <a:solidFill>
                <a:srgbClr val="000000"/>
              </a:solidFill>
              <a:latin typeface="Arimo Bold"/>
            </a:endParaRPr>
          </a:p>
          <a:p>
            <a:pPr defTabSz="609630" fontAlgn="auto">
              <a:lnSpc>
                <a:spcPts val="2334"/>
              </a:lnSpc>
              <a:spcBef>
                <a:spcPts val="0"/>
              </a:spcBef>
              <a:spcAft>
                <a:spcPts val="0"/>
              </a:spcAft>
            </a:pPr>
            <a:r>
              <a:rPr lang="en-US" sz="2266" b="0" spc="192">
                <a:solidFill>
                  <a:srgbClr val="000000"/>
                </a:solidFill>
                <a:latin typeface="Arimo Bold"/>
              </a:rPr>
              <a:t>Community Engagement Manager </a:t>
            </a:r>
          </a:p>
          <a:p>
            <a:pPr defTabSz="609630" fontAlgn="auto">
              <a:lnSpc>
                <a:spcPts val="2334"/>
              </a:lnSpc>
              <a:spcBef>
                <a:spcPct val="0"/>
              </a:spcBef>
              <a:spcAft>
                <a:spcPts val="0"/>
              </a:spcAft>
            </a:pPr>
            <a:r>
              <a:rPr lang="en-US" sz="2266" b="0" spc="192">
                <a:solidFill>
                  <a:srgbClr val="000000"/>
                </a:solidFill>
                <a:latin typeface="Arimo Bold"/>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E4B40A3-2D80-4CDB-9ACD-CADB874A0C7A}"/>
              </a:ext>
            </a:extLst>
          </p:cNvPr>
          <p:cNvSpPr txBox="1">
            <a:spLocks noChangeArrowheads="1"/>
          </p:cNvSpPr>
          <p:nvPr/>
        </p:nvSpPr>
        <p:spPr>
          <a:xfrm>
            <a:off x="474784" y="173563"/>
            <a:ext cx="6728449"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800" dirty="0">
                <a:solidFill>
                  <a:srgbClr val="FFFFFF"/>
                </a:solidFill>
                <a:latin typeface="Calibri" panose="020F0502020204030204" pitchFamily="34" charset="0"/>
                <a:cs typeface="Calibri" panose="020F0502020204030204" pitchFamily="34" charset="0"/>
              </a:rPr>
              <a:t>Timeline: April to June</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3" name="TextBox 2">
            <a:extLst>
              <a:ext uri="{FF2B5EF4-FFF2-40B4-BE49-F238E27FC236}">
                <a16:creationId xmlns:a16="http://schemas.microsoft.com/office/drawing/2014/main" id="{C058A21C-AB62-446E-9A40-215088E8CE91}"/>
              </a:ext>
            </a:extLst>
          </p:cNvPr>
          <p:cNvSpPr txBox="1"/>
          <p:nvPr/>
        </p:nvSpPr>
        <p:spPr>
          <a:xfrm>
            <a:off x="0" y="1278294"/>
            <a:ext cx="12192000" cy="5770811"/>
          </a:xfrm>
          <a:prstGeom prst="rect">
            <a:avLst/>
          </a:prstGeom>
          <a:solidFill>
            <a:srgbClr val="003860"/>
          </a:solidFill>
        </p:spPr>
        <p:txBody>
          <a:bodyPr wrap="square" rtlCol="0">
            <a:spAutoFit/>
          </a:bodyPr>
          <a:lstStyle/>
          <a:p>
            <a:pPr marL="746125" indent="-285750" algn="l">
              <a:buFont typeface="Arial" panose="020B0604020202020204" pitchFamily="34" charset="0"/>
              <a:buChar char="•"/>
            </a:pPr>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pPr algn="l"/>
            <a:endParaRPr lang="en-US" dirty="0"/>
          </a:p>
        </p:txBody>
      </p:sp>
      <p:graphicFrame>
        <p:nvGraphicFramePr>
          <p:cNvPr id="4" name="Diagram 3">
            <a:extLst>
              <a:ext uri="{FF2B5EF4-FFF2-40B4-BE49-F238E27FC236}">
                <a16:creationId xmlns:a16="http://schemas.microsoft.com/office/drawing/2014/main" id="{A0D38B46-59EE-4D71-A304-7E309D844289}"/>
              </a:ext>
            </a:extLst>
          </p:cNvPr>
          <p:cNvGraphicFramePr/>
          <p:nvPr>
            <p:extLst>
              <p:ext uri="{D42A27DB-BD31-4B8C-83A1-F6EECF244321}">
                <p14:modId xmlns:p14="http://schemas.microsoft.com/office/powerpoint/2010/main" val="2975942125"/>
              </p:ext>
            </p:extLst>
          </p:nvPr>
        </p:nvGraphicFramePr>
        <p:xfrm>
          <a:off x="166874" y="1278294"/>
          <a:ext cx="1184162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45DA3E9-B409-4BC7-9086-4173AEEAA6C0}"/>
              </a:ext>
            </a:extLst>
          </p:cNvPr>
          <p:cNvSpPr txBox="1"/>
          <p:nvPr/>
        </p:nvSpPr>
        <p:spPr>
          <a:xfrm>
            <a:off x="755779" y="4179168"/>
            <a:ext cx="1642188" cy="369332"/>
          </a:xfrm>
          <a:prstGeom prst="rect">
            <a:avLst/>
          </a:prstGeom>
          <a:noFill/>
        </p:spPr>
        <p:txBody>
          <a:bodyPr wrap="square" rtlCol="0">
            <a:spAutoFit/>
          </a:bodyPr>
          <a:lstStyle/>
          <a:p>
            <a:r>
              <a:rPr lang="en-US" dirty="0"/>
              <a:t>April - May</a:t>
            </a:r>
          </a:p>
        </p:txBody>
      </p:sp>
      <p:sp>
        <p:nvSpPr>
          <p:cNvPr id="8" name="TextBox 7">
            <a:extLst>
              <a:ext uri="{FF2B5EF4-FFF2-40B4-BE49-F238E27FC236}">
                <a16:creationId xmlns:a16="http://schemas.microsoft.com/office/drawing/2014/main" id="{410A2E8C-A1CF-4FC4-8381-A3F5D2ABC8BB}"/>
              </a:ext>
            </a:extLst>
          </p:cNvPr>
          <p:cNvSpPr txBox="1"/>
          <p:nvPr/>
        </p:nvSpPr>
        <p:spPr>
          <a:xfrm>
            <a:off x="3502088" y="4213598"/>
            <a:ext cx="2040295" cy="369332"/>
          </a:xfrm>
          <a:prstGeom prst="rect">
            <a:avLst/>
          </a:prstGeom>
          <a:noFill/>
        </p:spPr>
        <p:txBody>
          <a:bodyPr wrap="square" rtlCol="0">
            <a:spAutoFit/>
          </a:bodyPr>
          <a:lstStyle/>
          <a:p>
            <a:r>
              <a:rPr lang="en-US" dirty="0"/>
              <a:t>Early – Mid May</a:t>
            </a:r>
          </a:p>
        </p:txBody>
      </p:sp>
      <p:sp>
        <p:nvSpPr>
          <p:cNvPr id="9" name="TextBox 8">
            <a:extLst>
              <a:ext uri="{FF2B5EF4-FFF2-40B4-BE49-F238E27FC236}">
                <a16:creationId xmlns:a16="http://schemas.microsoft.com/office/drawing/2014/main" id="{C5BEFD3C-3495-4387-92F2-ABBE48BDD4F8}"/>
              </a:ext>
            </a:extLst>
          </p:cNvPr>
          <p:cNvSpPr txBox="1"/>
          <p:nvPr/>
        </p:nvSpPr>
        <p:spPr>
          <a:xfrm>
            <a:off x="6268134" y="4213598"/>
            <a:ext cx="2609463" cy="369332"/>
          </a:xfrm>
          <a:prstGeom prst="rect">
            <a:avLst/>
          </a:prstGeom>
          <a:noFill/>
        </p:spPr>
        <p:txBody>
          <a:bodyPr wrap="square" rtlCol="0">
            <a:spAutoFit/>
          </a:bodyPr>
          <a:lstStyle/>
          <a:p>
            <a:r>
              <a:rPr lang="en-US" dirty="0"/>
              <a:t>Late May – Early June</a:t>
            </a:r>
          </a:p>
        </p:txBody>
      </p:sp>
      <p:sp>
        <p:nvSpPr>
          <p:cNvPr id="10" name="TextBox 9">
            <a:extLst>
              <a:ext uri="{FF2B5EF4-FFF2-40B4-BE49-F238E27FC236}">
                <a16:creationId xmlns:a16="http://schemas.microsoft.com/office/drawing/2014/main" id="{881D0DA7-558C-4A7A-99AD-712724CE51A2}"/>
              </a:ext>
            </a:extLst>
          </p:cNvPr>
          <p:cNvSpPr txBox="1"/>
          <p:nvPr/>
        </p:nvSpPr>
        <p:spPr>
          <a:xfrm>
            <a:off x="9330612" y="4213598"/>
            <a:ext cx="1389242" cy="369332"/>
          </a:xfrm>
          <a:prstGeom prst="rect">
            <a:avLst/>
          </a:prstGeom>
          <a:noFill/>
        </p:spPr>
        <p:txBody>
          <a:bodyPr wrap="square" rtlCol="0">
            <a:spAutoFit/>
          </a:bodyPr>
          <a:lstStyle/>
          <a:p>
            <a:r>
              <a:rPr lang="en-US" dirty="0"/>
              <a:t>Late June</a:t>
            </a:r>
          </a:p>
        </p:txBody>
      </p:sp>
      <p:cxnSp>
        <p:nvCxnSpPr>
          <p:cNvPr id="12" name="Straight Connector 11">
            <a:extLst>
              <a:ext uri="{FF2B5EF4-FFF2-40B4-BE49-F238E27FC236}">
                <a16:creationId xmlns:a16="http://schemas.microsoft.com/office/drawing/2014/main" id="{D0A02A4A-7727-4F26-8351-8EBEAAD74F7F}"/>
              </a:ext>
            </a:extLst>
          </p:cNvPr>
          <p:cNvCxnSpPr/>
          <p:nvPr/>
        </p:nvCxnSpPr>
        <p:spPr bwMode="auto">
          <a:xfrm>
            <a:off x="1576873" y="2336846"/>
            <a:ext cx="0" cy="156335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2BAF5E7-CBF5-4E65-93AE-5ABF415F2922}"/>
              </a:ext>
            </a:extLst>
          </p:cNvPr>
          <p:cNvCxnSpPr/>
          <p:nvPr/>
        </p:nvCxnSpPr>
        <p:spPr bwMode="auto">
          <a:xfrm>
            <a:off x="4360506" y="2336846"/>
            <a:ext cx="0" cy="156335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F07C958-9975-45AB-8F97-4A2840670A76}"/>
              </a:ext>
            </a:extLst>
          </p:cNvPr>
          <p:cNvCxnSpPr/>
          <p:nvPr/>
        </p:nvCxnSpPr>
        <p:spPr bwMode="auto">
          <a:xfrm>
            <a:off x="7452049" y="2336846"/>
            <a:ext cx="0" cy="156335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32A54B3-4D7C-409C-848D-0130FE1CE20E}"/>
              </a:ext>
            </a:extLst>
          </p:cNvPr>
          <p:cNvCxnSpPr/>
          <p:nvPr/>
        </p:nvCxnSpPr>
        <p:spPr bwMode="auto">
          <a:xfrm>
            <a:off x="10025233" y="2336846"/>
            <a:ext cx="0" cy="156335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47F3C2A-8342-4AA7-A061-AA8891BDAB15}"/>
              </a:ext>
            </a:extLst>
          </p:cNvPr>
          <p:cNvSpPr txBox="1"/>
          <p:nvPr/>
        </p:nvSpPr>
        <p:spPr>
          <a:xfrm>
            <a:off x="474784" y="1734708"/>
            <a:ext cx="2323321" cy="646331"/>
          </a:xfrm>
          <a:prstGeom prst="rect">
            <a:avLst/>
          </a:prstGeom>
          <a:solidFill>
            <a:srgbClr val="CBEFBB"/>
          </a:solidFill>
        </p:spPr>
        <p:txBody>
          <a:bodyPr wrap="square" rtlCol="0">
            <a:spAutoFit/>
          </a:bodyPr>
          <a:lstStyle/>
          <a:p>
            <a:r>
              <a:rPr lang="en-US" dirty="0"/>
              <a:t>EV Roadmap Outreach Activities</a:t>
            </a:r>
          </a:p>
        </p:txBody>
      </p:sp>
      <p:sp>
        <p:nvSpPr>
          <p:cNvPr id="19" name="TextBox 18">
            <a:extLst>
              <a:ext uri="{FF2B5EF4-FFF2-40B4-BE49-F238E27FC236}">
                <a16:creationId xmlns:a16="http://schemas.microsoft.com/office/drawing/2014/main" id="{9725A01F-EDBA-41DE-9B00-D933BB083171}"/>
              </a:ext>
            </a:extLst>
          </p:cNvPr>
          <p:cNvSpPr txBox="1"/>
          <p:nvPr/>
        </p:nvSpPr>
        <p:spPr>
          <a:xfrm>
            <a:off x="6087686" y="1758988"/>
            <a:ext cx="2323321" cy="923330"/>
          </a:xfrm>
          <a:prstGeom prst="rect">
            <a:avLst/>
          </a:prstGeom>
          <a:solidFill>
            <a:srgbClr val="CBEFBB"/>
          </a:solidFill>
        </p:spPr>
        <p:txBody>
          <a:bodyPr wrap="square" rtlCol="0">
            <a:spAutoFit/>
          </a:bodyPr>
          <a:lstStyle/>
          <a:p>
            <a:r>
              <a:rPr lang="en-US" dirty="0"/>
              <a:t>Spanish Translation of EVRM</a:t>
            </a:r>
          </a:p>
        </p:txBody>
      </p:sp>
      <p:sp>
        <p:nvSpPr>
          <p:cNvPr id="20" name="TextBox 19">
            <a:extLst>
              <a:ext uri="{FF2B5EF4-FFF2-40B4-BE49-F238E27FC236}">
                <a16:creationId xmlns:a16="http://schemas.microsoft.com/office/drawing/2014/main" id="{3A5B61B9-CD89-4FD2-BC7B-F3A9680A3C4E}"/>
              </a:ext>
            </a:extLst>
          </p:cNvPr>
          <p:cNvSpPr txBox="1"/>
          <p:nvPr/>
        </p:nvSpPr>
        <p:spPr>
          <a:xfrm>
            <a:off x="3304053" y="1734707"/>
            <a:ext cx="2323321" cy="923330"/>
          </a:xfrm>
          <a:prstGeom prst="rect">
            <a:avLst/>
          </a:prstGeom>
          <a:solidFill>
            <a:srgbClr val="CBEFBB"/>
          </a:solidFill>
        </p:spPr>
        <p:txBody>
          <a:bodyPr wrap="square" rtlCol="0">
            <a:spAutoFit/>
          </a:bodyPr>
          <a:lstStyle/>
          <a:p>
            <a:r>
              <a:rPr lang="en-US" dirty="0"/>
              <a:t>Comment Review and Consolidation – Revise EV RM</a:t>
            </a:r>
          </a:p>
        </p:txBody>
      </p:sp>
      <p:sp>
        <p:nvSpPr>
          <p:cNvPr id="21" name="TextBox 20">
            <a:extLst>
              <a:ext uri="{FF2B5EF4-FFF2-40B4-BE49-F238E27FC236}">
                <a16:creationId xmlns:a16="http://schemas.microsoft.com/office/drawing/2014/main" id="{6368BA30-463E-4FAC-A094-193BF4CA43DF}"/>
              </a:ext>
            </a:extLst>
          </p:cNvPr>
          <p:cNvSpPr txBox="1"/>
          <p:nvPr/>
        </p:nvSpPr>
        <p:spPr>
          <a:xfrm>
            <a:off x="8877597" y="1776401"/>
            <a:ext cx="2323321" cy="1061829"/>
          </a:xfrm>
          <a:prstGeom prst="rect">
            <a:avLst/>
          </a:prstGeom>
          <a:solidFill>
            <a:srgbClr val="CBEFBB"/>
          </a:solidFill>
        </p:spPr>
        <p:txBody>
          <a:bodyPr wrap="square" rtlCol="0">
            <a:spAutoFit/>
          </a:bodyPr>
          <a:lstStyle/>
          <a:p>
            <a:r>
              <a:rPr lang="en-US" dirty="0"/>
              <a:t>City Council Mtg</a:t>
            </a:r>
          </a:p>
          <a:p>
            <a:r>
              <a:rPr lang="en-US" dirty="0"/>
              <a:t>Post Final EVRM and Survey Results</a:t>
            </a:r>
          </a:p>
        </p:txBody>
      </p:sp>
    </p:spTree>
    <p:extLst>
      <p:ext uri="{BB962C8B-B14F-4D97-AF65-F5344CB8AC3E}">
        <p14:creationId xmlns:p14="http://schemas.microsoft.com/office/powerpoint/2010/main" val="2438116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3647" b="5994"/>
          <a:stretch>
            <a:fillRect/>
          </a:stretch>
        </p:blipFill>
        <p:spPr>
          <a:xfrm>
            <a:off x="0" y="0"/>
            <a:ext cx="12192000" cy="6858000"/>
          </a:xfrm>
          <a:prstGeom prst="rect">
            <a:avLst/>
          </a:prstGeom>
        </p:spPr>
      </p:pic>
      <p:sp>
        <p:nvSpPr>
          <p:cNvPr id="3" name="AutoShape 3"/>
          <p:cNvSpPr/>
          <p:nvPr/>
        </p:nvSpPr>
        <p:spPr>
          <a:xfrm>
            <a:off x="185057" y="1637900"/>
            <a:ext cx="11811000" cy="5078130"/>
          </a:xfrm>
          <a:prstGeom prst="rect">
            <a:avLst/>
          </a:prstGeom>
          <a:solidFill>
            <a:srgbClr val="136F63">
              <a:alpha val="72941"/>
            </a:srgbClr>
          </a:solidFill>
        </p:spPr>
      </p:sp>
      <p:pic>
        <p:nvPicPr>
          <p:cNvPr id="4" name="Picture 4"/>
          <p:cNvPicPr>
            <a:picLocks noChangeAspect="1"/>
          </p:cNvPicPr>
          <p:nvPr/>
        </p:nvPicPr>
        <p:blipFill>
          <a:blip r:embed="rId4"/>
          <a:srcRect/>
          <a:stretch>
            <a:fillRect/>
          </a:stretch>
        </p:blipFill>
        <p:spPr>
          <a:xfrm>
            <a:off x="185057" y="1637900"/>
            <a:ext cx="3555291" cy="5078130"/>
          </a:xfrm>
          <a:prstGeom prst="rect">
            <a:avLst/>
          </a:prstGeom>
        </p:spPr>
      </p:pic>
      <p:sp>
        <p:nvSpPr>
          <p:cNvPr id="5" name="TextBox 5"/>
          <p:cNvSpPr txBox="1"/>
          <p:nvPr/>
        </p:nvSpPr>
        <p:spPr>
          <a:xfrm>
            <a:off x="3905371" y="1672949"/>
            <a:ext cx="8090687" cy="5047344"/>
          </a:xfrm>
          <a:prstGeom prst="rect">
            <a:avLst/>
          </a:prstGeom>
        </p:spPr>
        <p:txBody>
          <a:bodyPr lIns="0" tIns="0" rIns="0" bIns="0" rtlCol="0" anchor="t">
            <a:spAutoFit/>
          </a:bodyPr>
          <a:lstStyle/>
          <a:p>
            <a:pPr algn="l" defTabSz="609630" fontAlgn="auto">
              <a:lnSpc>
                <a:spcPts val="3267"/>
              </a:lnSpc>
              <a:spcBef>
                <a:spcPts val="0"/>
              </a:spcBef>
              <a:spcAft>
                <a:spcPts val="0"/>
              </a:spcAft>
            </a:pPr>
            <a:r>
              <a:rPr lang="en-US" sz="2333" b="0">
                <a:solidFill>
                  <a:srgbClr val="FFFFFF"/>
                </a:solidFill>
                <a:latin typeface="Roboto Bold"/>
              </a:rPr>
              <a:t>Edison-Eastlake Community (EEC):</a:t>
            </a:r>
            <a:r>
              <a:rPr lang="en-US" sz="2333" b="0">
                <a:solidFill>
                  <a:srgbClr val="FFFFFF"/>
                </a:solidFill>
                <a:latin typeface="Arimo Bold"/>
              </a:rPr>
              <a:t> </a:t>
            </a:r>
          </a:p>
          <a:p>
            <a:pPr marL="503793" lvl="1" indent="-251896" algn="l" defTabSz="609630" fontAlgn="auto">
              <a:lnSpc>
                <a:spcPts val="3267"/>
              </a:lnSpc>
              <a:spcBef>
                <a:spcPts val="0"/>
              </a:spcBef>
              <a:spcAft>
                <a:spcPts val="0"/>
              </a:spcAft>
              <a:buFont typeface="Arial"/>
              <a:buChar char="•"/>
            </a:pPr>
            <a:r>
              <a:rPr lang="en-US" sz="2333" b="0">
                <a:solidFill>
                  <a:srgbClr val="FFFFFF"/>
                </a:solidFill>
                <a:latin typeface="Arimo Bold"/>
              </a:rPr>
              <a:t>Noise pollution, urban heat island, limited shading, no light rail stops, etc. </a:t>
            </a:r>
          </a:p>
          <a:p>
            <a:pPr marL="503793" lvl="1" indent="-251896" algn="l" defTabSz="609630" fontAlgn="auto">
              <a:lnSpc>
                <a:spcPts val="3267"/>
              </a:lnSpc>
              <a:spcBef>
                <a:spcPts val="0"/>
              </a:spcBef>
              <a:spcAft>
                <a:spcPts val="0"/>
              </a:spcAft>
              <a:buFont typeface="Arial"/>
              <a:buChar char="•"/>
            </a:pPr>
            <a:r>
              <a:rPr lang="en-US" sz="2333" b="0">
                <a:solidFill>
                  <a:srgbClr val="FFFFFF"/>
                </a:solidFill>
                <a:latin typeface="Arimo Bold"/>
              </a:rPr>
              <a:t>1 in 5 children have asthma</a:t>
            </a:r>
          </a:p>
          <a:p>
            <a:pPr marL="503793" lvl="1" indent="-251896" algn="l" defTabSz="609630" fontAlgn="auto">
              <a:lnSpc>
                <a:spcPts val="3267"/>
              </a:lnSpc>
              <a:spcBef>
                <a:spcPts val="0"/>
              </a:spcBef>
              <a:spcAft>
                <a:spcPts val="0"/>
              </a:spcAft>
              <a:buFont typeface="Arial"/>
              <a:buChar char="•"/>
            </a:pPr>
            <a:r>
              <a:rPr lang="en-US" sz="2333" b="0">
                <a:solidFill>
                  <a:srgbClr val="FFFFFF"/>
                </a:solidFill>
                <a:latin typeface="Arimo Bold"/>
              </a:rPr>
              <a:t>50% car ownership</a:t>
            </a:r>
          </a:p>
          <a:p>
            <a:pPr marL="503793" lvl="1" indent="-251896" algn="l" defTabSz="609630" fontAlgn="auto">
              <a:lnSpc>
                <a:spcPts val="3267"/>
              </a:lnSpc>
              <a:spcBef>
                <a:spcPts val="0"/>
              </a:spcBef>
              <a:spcAft>
                <a:spcPts val="0"/>
              </a:spcAft>
              <a:buFont typeface="Arial"/>
              <a:buChar char="•"/>
            </a:pPr>
            <a:r>
              <a:rPr lang="en-US" sz="2333" b="0">
                <a:solidFill>
                  <a:srgbClr val="FFFFFF"/>
                </a:solidFill>
                <a:latin typeface="Roboto Bold"/>
              </a:rPr>
              <a:t>Transportation accounts for 47% of Phoenix emissions </a:t>
            </a:r>
          </a:p>
          <a:p>
            <a:pPr algn="l" defTabSz="609630" fontAlgn="auto">
              <a:lnSpc>
                <a:spcPts val="3267"/>
              </a:lnSpc>
              <a:spcBef>
                <a:spcPts val="0"/>
              </a:spcBef>
              <a:spcAft>
                <a:spcPts val="0"/>
              </a:spcAft>
            </a:pPr>
            <a:endParaRPr lang="en-US" sz="2333" b="0">
              <a:solidFill>
                <a:srgbClr val="FFFFFF"/>
              </a:solidFill>
              <a:latin typeface="Roboto Bold"/>
            </a:endParaRPr>
          </a:p>
          <a:p>
            <a:pPr algn="l" defTabSz="609630" fontAlgn="auto">
              <a:lnSpc>
                <a:spcPts val="3267"/>
              </a:lnSpc>
              <a:spcBef>
                <a:spcPts val="0"/>
              </a:spcBef>
              <a:spcAft>
                <a:spcPts val="0"/>
              </a:spcAft>
            </a:pPr>
            <a:r>
              <a:rPr lang="en-US" sz="2333" b="0">
                <a:solidFill>
                  <a:srgbClr val="FFFFFF"/>
                </a:solidFill>
                <a:latin typeface="Roboto Bold"/>
              </a:rPr>
              <a:t>Electric Vehicles (EV's): Any fully electric mode of transportation - electric bikes, cars, scooters, etc. </a:t>
            </a:r>
          </a:p>
          <a:p>
            <a:pPr algn="l" defTabSz="609630" fontAlgn="auto">
              <a:lnSpc>
                <a:spcPts val="3267"/>
              </a:lnSpc>
              <a:spcBef>
                <a:spcPts val="0"/>
              </a:spcBef>
              <a:spcAft>
                <a:spcPts val="0"/>
              </a:spcAft>
            </a:pPr>
            <a:endParaRPr lang="en-US" sz="2333" b="0">
              <a:solidFill>
                <a:srgbClr val="FFFFFF"/>
              </a:solidFill>
              <a:latin typeface="Roboto Bold"/>
            </a:endParaRPr>
          </a:p>
          <a:p>
            <a:pPr algn="l" defTabSz="609630" fontAlgn="auto">
              <a:lnSpc>
                <a:spcPts val="3267"/>
              </a:lnSpc>
              <a:spcBef>
                <a:spcPts val="0"/>
              </a:spcBef>
              <a:spcAft>
                <a:spcPts val="0"/>
              </a:spcAft>
            </a:pPr>
            <a:r>
              <a:rPr lang="en-US" sz="2333" b="0">
                <a:solidFill>
                  <a:srgbClr val="FFFFFF"/>
                </a:solidFill>
                <a:latin typeface="Roboto Bold"/>
              </a:rPr>
              <a:t>EV Equity: Distribution of EV products and services in a way that meets the diverse needs of our communities.  </a:t>
            </a:r>
          </a:p>
        </p:txBody>
      </p:sp>
      <p:sp>
        <p:nvSpPr>
          <p:cNvPr id="6" name="TextBox 6"/>
          <p:cNvSpPr txBox="1"/>
          <p:nvPr/>
        </p:nvSpPr>
        <p:spPr>
          <a:xfrm>
            <a:off x="629696" y="495205"/>
            <a:ext cx="10932609" cy="1088952"/>
          </a:xfrm>
          <a:prstGeom prst="rect">
            <a:avLst/>
          </a:prstGeom>
        </p:spPr>
        <p:txBody>
          <a:bodyPr lIns="0" tIns="0" rIns="0" bIns="0" rtlCol="0" anchor="t">
            <a:spAutoFit/>
          </a:bodyPr>
          <a:lstStyle/>
          <a:p>
            <a:pPr defTabSz="609630" fontAlgn="auto">
              <a:lnSpc>
                <a:spcPts val="8244"/>
              </a:lnSpc>
              <a:spcBef>
                <a:spcPts val="0"/>
              </a:spcBef>
              <a:spcAft>
                <a:spcPts val="0"/>
              </a:spcAft>
            </a:pPr>
            <a:r>
              <a:rPr lang="en-US" sz="9368" b="0" spc="-187">
                <a:solidFill>
                  <a:srgbClr val="000000"/>
                </a:solidFill>
                <a:latin typeface="Roboto Bold"/>
              </a:rPr>
              <a:t>Project Context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3000"/>
          </a:blip>
          <a:srcRect t="9885" b="5155"/>
          <a:stretch>
            <a:fillRect/>
          </a:stretch>
        </p:blipFill>
        <p:spPr>
          <a:xfrm>
            <a:off x="0" y="0"/>
            <a:ext cx="12192000" cy="6858000"/>
          </a:xfrm>
          <a:prstGeom prst="rect">
            <a:avLst/>
          </a:prstGeom>
        </p:spPr>
      </p:pic>
      <p:sp>
        <p:nvSpPr>
          <p:cNvPr id="3" name="AutoShape 3"/>
          <p:cNvSpPr/>
          <p:nvPr/>
        </p:nvSpPr>
        <p:spPr>
          <a:xfrm>
            <a:off x="503211" y="334305"/>
            <a:ext cx="11185579" cy="6189390"/>
          </a:xfrm>
          <a:prstGeom prst="rect">
            <a:avLst/>
          </a:prstGeom>
          <a:solidFill>
            <a:srgbClr val="032B43">
              <a:alpha val="66667"/>
            </a:srgbClr>
          </a:solidFill>
        </p:spPr>
      </p:sp>
      <p:sp>
        <p:nvSpPr>
          <p:cNvPr id="4" name="TextBox 4"/>
          <p:cNvSpPr txBox="1"/>
          <p:nvPr/>
        </p:nvSpPr>
        <p:spPr>
          <a:xfrm>
            <a:off x="759288" y="821821"/>
            <a:ext cx="10673426" cy="5377882"/>
          </a:xfrm>
          <a:prstGeom prst="rect">
            <a:avLst/>
          </a:prstGeom>
        </p:spPr>
        <p:txBody>
          <a:bodyPr lIns="0" tIns="0" rIns="0" bIns="0" rtlCol="0" anchor="t">
            <a:spAutoFit/>
          </a:bodyPr>
          <a:lstStyle/>
          <a:p>
            <a:pPr defTabSz="609630" fontAlgn="auto">
              <a:lnSpc>
                <a:spcPts val="4118"/>
              </a:lnSpc>
              <a:spcBef>
                <a:spcPts val="0"/>
              </a:spcBef>
              <a:spcAft>
                <a:spcPts val="0"/>
              </a:spcAft>
            </a:pPr>
            <a:r>
              <a:rPr lang="en-US" sz="4680" b="0" spc="-93">
                <a:solidFill>
                  <a:srgbClr val="EFEFEF"/>
                </a:solidFill>
                <a:latin typeface="Roboto Bold"/>
              </a:rPr>
              <a:t>Our Mission: </a:t>
            </a:r>
          </a:p>
          <a:p>
            <a:pPr defTabSz="609630" fontAlgn="auto">
              <a:lnSpc>
                <a:spcPts val="3734"/>
              </a:lnSpc>
              <a:spcBef>
                <a:spcPts val="0"/>
              </a:spcBef>
              <a:spcAft>
                <a:spcPts val="0"/>
              </a:spcAft>
            </a:pPr>
            <a:r>
              <a:rPr lang="en-US" sz="4243" b="0" spc="-85">
                <a:solidFill>
                  <a:srgbClr val="EFEFEF"/>
                </a:solidFill>
                <a:latin typeface="Roboto"/>
              </a:rPr>
              <a:t>To understand and communicate transportation needs of the Edison-Eastlake Community in order to provide equitable electric mobility options. </a:t>
            </a:r>
          </a:p>
          <a:p>
            <a:pPr defTabSz="609630" fontAlgn="auto">
              <a:lnSpc>
                <a:spcPts val="4000"/>
              </a:lnSpc>
              <a:spcBef>
                <a:spcPts val="0"/>
              </a:spcBef>
              <a:spcAft>
                <a:spcPts val="0"/>
              </a:spcAft>
            </a:pPr>
            <a:r>
              <a:rPr lang="en-US" sz="4546" b="0" spc="-91">
                <a:solidFill>
                  <a:srgbClr val="EFEFEF"/>
                </a:solidFill>
                <a:latin typeface="Roboto"/>
              </a:rPr>
              <a:t> </a:t>
            </a:r>
          </a:p>
          <a:p>
            <a:pPr defTabSz="609630" fontAlgn="auto">
              <a:lnSpc>
                <a:spcPts val="4118"/>
              </a:lnSpc>
              <a:spcBef>
                <a:spcPts val="0"/>
              </a:spcBef>
              <a:spcAft>
                <a:spcPts val="0"/>
              </a:spcAft>
            </a:pPr>
            <a:r>
              <a:rPr lang="en-US" sz="4680" b="0" spc="-93">
                <a:solidFill>
                  <a:srgbClr val="EFEFEF"/>
                </a:solidFill>
                <a:latin typeface="Roboto Bold"/>
              </a:rPr>
              <a:t>Our Vision:  </a:t>
            </a:r>
          </a:p>
          <a:p>
            <a:pPr defTabSz="609630" fontAlgn="auto">
              <a:lnSpc>
                <a:spcPts val="3734"/>
              </a:lnSpc>
              <a:spcBef>
                <a:spcPts val="0"/>
              </a:spcBef>
              <a:spcAft>
                <a:spcPts val="0"/>
              </a:spcAft>
            </a:pPr>
            <a:r>
              <a:rPr lang="en-US" sz="4243" b="0" spc="-85">
                <a:solidFill>
                  <a:srgbClr val="EFEFEF"/>
                </a:solidFill>
                <a:latin typeface="Roboto"/>
              </a:rPr>
              <a:t>Fostering equitable access to electric transportation throughout the City of Phoenix in order to improve air quality, community health, and achieve carbon neutrality.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EE4"/>
        </a:solidFill>
        <a:effectLst/>
      </p:bgPr>
    </p:bg>
    <p:spTree>
      <p:nvGrpSpPr>
        <p:cNvPr id="1" name=""/>
        <p:cNvGrpSpPr/>
        <p:nvPr/>
      </p:nvGrpSpPr>
      <p:grpSpPr>
        <a:xfrm>
          <a:off x="0" y="0"/>
          <a:ext cx="0" cy="0"/>
          <a:chOff x="0" y="0"/>
          <a:chExt cx="0" cy="0"/>
        </a:xfrm>
      </p:grpSpPr>
      <p:sp>
        <p:nvSpPr>
          <p:cNvPr id="2" name="AutoShape 2"/>
          <p:cNvSpPr/>
          <p:nvPr/>
        </p:nvSpPr>
        <p:spPr>
          <a:xfrm>
            <a:off x="4546392" y="1568017"/>
            <a:ext cx="3099217" cy="0"/>
          </a:xfrm>
          <a:prstGeom prst="line">
            <a:avLst/>
          </a:prstGeom>
          <a:ln w="47625" cap="rnd">
            <a:solidFill>
              <a:srgbClr val="FF8C42"/>
            </a:solidFill>
            <a:prstDash val="solid"/>
            <a:headEnd type="none" w="sm" len="sm"/>
            <a:tailEnd type="none" w="sm" len="sm"/>
          </a:ln>
        </p:spPr>
      </p:sp>
      <p:pic>
        <p:nvPicPr>
          <p:cNvPr id="3" name="Picture 3"/>
          <p:cNvPicPr>
            <a:picLocks noChangeAspect="1"/>
          </p:cNvPicPr>
          <p:nvPr/>
        </p:nvPicPr>
        <p:blipFill>
          <a:blip r:embed="rId3"/>
          <a:srcRect l="25878" t="38047" r="27853" b="36305"/>
          <a:stretch>
            <a:fillRect/>
          </a:stretch>
        </p:blipFill>
        <p:spPr>
          <a:xfrm>
            <a:off x="4102926" y="1937629"/>
            <a:ext cx="2152319" cy="1491371"/>
          </a:xfrm>
          <a:prstGeom prst="rect">
            <a:avLst/>
          </a:prstGeom>
        </p:spPr>
      </p:pic>
      <p:pic>
        <p:nvPicPr>
          <p:cNvPr id="4" name="Picture 4"/>
          <p:cNvPicPr>
            <a:picLocks noChangeAspect="1"/>
          </p:cNvPicPr>
          <p:nvPr/>
        </p:nvPicPr>
        <p:blipFill>
          <a:blip r:embed="rId4"/>
          <a:srcRect l="26808" r="30390" b="33219"/>
          <a:stretch>
            <a:fillRect/>
          </a:stretch>
        </p:blipFill>
        <p:spPr>
          <a:xfrm>
            <a:off x="0" y="4714070"/>
            <a:ext cx="2348829" cy="1612507"/>
          </a:xfrm>
          <a:prstGeom prst="rect">
            <a:avLst/>
          </a:prstGeom>
        </p:spPr>
      </p:pic>
      <p:pic>
        <p:nvPicPr>
          <p:cNvPr id="5" name="Picture 5"/>
          <p:cNvPicPr>
            <a:picLocks noChangeAspect="1"/>
          </p:cNvPicPr>
          <p:nvPr/>
        </p:nvPicPr>
        <p:blipFill>
          <a:blip r:embed="rId5"/>
          <a:srcRect/>
          <a:stretch>
            <a:fillRect/>
          </a:stretch>
        </p:blipFill>
        <p:spPr>
          <a:xfrm>
            <a:off x="2541481" y="3740628"/>
            <a:ext cx="3713765" cy="2785323"/>
          </a:xfrm>
          <a:prstGeom prst="rect">
            <a:avLst/>
          </a:prstGeom>
        </p:spPr>
      </p:pic>
      <p:pic>
        <p:nvPicPr>
          <p:cNvPr id="6" name="Picture 6"/>
          <p:cNvPicPr>
            <a:picLocks noChangeAspect="1"/>
          </p:cNvPicPr>
          <p:nvPr/>
        </p:nvPicPr>
        <p:blipFill>
          <a:blip r:embed="rId6"/>
          <a:srcRect/>
          <a:stretch>
            <a:fillRect/>
          </a:stretch>
        </p:blipFill>
        <p:spPr>
          <a:xfrm>
            <a:off x="247314" y="1599767"/>
            <a:ext cx="3574043" cy="2680532"/>
          </a:xfrm>
          <a:prstGeom prst="rect">
            <a:avLst/>
          </a:prstGeom>
        </p:spPr>
      </p:pic>
      <p:sp>
        <p:nvSpPr>
          <p:cNvPr id="7" name="TextBox 7"/>
          <p:cNvSpPr txBox="1"/>
          <p:nvPr/>
        </p:nvSpPr>
        <p:spPr>
          <a:xfrm>
            <a:off x="1710436" y="425322"/>
            <a:ext cx="8771129" cy="1088952"/>
          </a:xfrm>
          <a:prstGeom prst="rect">
            <a:avLst/>
          </a:prstGeom>
        </p:spPr>
        <p:txBody>
          <a:bodyPr lIns="0" tIns="0" rIns="0" bIns="0" rtlCol="0" anchor="t">
            <a:spAutoFit/>
          </a:bodyPr>
          <a:lstStyle/>
          <a:p>
            <a:pPr defTabSz="609630" fontAlgn="auto">
              <a:lnSpc>
                <a:spcPts val="8244"/>
              </a:lnSpc>
              <a:spcBef>
                <a:spcPts val="0"/>
              </a:spcBef>
              <a:spcAft>
                <a:spcPts val="0"/>
              </a:spcAft>
            </a:pPr>
            <a:r>
              <a:rPr lang="en-US" sz="9368" b="0" spc="-187">
                <a:solidFill>
                  <a:srgbClr val="14110F"/>
                </a:solidFill>
                <a:latin typeface="Roboto Bold"/>
              </a:rPr>
              <a:t>Project Overview</a:t>
            </a:r>
          </a:p>
        </p:txBody>
      </p:sp>
      <p:sp>
        <p:nvSpPr>
          <p:cNvPr id="8" name="TextBox 8"/>
          <p:cNvSpPr txBox="1"/>
          <p:nvPr/>
        </p:nvSpPr>
        <p:spPr>
          <a:xfrm>
            <a:off x="6255245" y="1344367"/>
            <a:ext cx="5936755" cy="5326266"/>
          </a:xfrm>
          <a:prstGeom prst="rect">
            <a:avLst/>
          </a:prstGeom>
        </p:spPr>
        <p:txBody>
          <a:bodyPr lIns="0" tIns="0" rIns="0" bIns="0" rtlCol="0" anchor="t">
            <a:spAutoFit/>
          </a:bodyPr>
          <a:lstStyle/>
          <a:p>
            <a:pPr algn="l" defTabSz="609630" fontAlgn="auto">
              <a:lnSpc>
                <a:spcPts val="3826"/>
              </a:lnSpc>
              <a:spcBef>
                <a:spcPts val="0"/>
              </a:spcBef>
              <a:spcAft>
                <a:spcPts val="0"/>
              </a:spcAft>
            </a:pPr>
            <a:endParaRPr sz="1200" b="0">
              <a:solidFill>
                <a:prstClr val="black"/>
              </a:solidFill>
              <a:latin typeface="Calibri"/>
            </a:endParaRPr>
          </a:p>
          <a:p>
            <a:pPr marL="590154" lvl="1" indent="-295077" algn="l" defTabSz="609630" fontAlgn="auto">
              <a:lnSpc>
                <a:spcPts val="3826"/>
              </a:lnSpc>
              <a:spcBef>
                <a:spcPts val="0"/>
              </a:spcBef>
              <a:spcAft>
                <a:spcPts val="0"/>
              </a:spcAft>
              <a:buFont typeface="Arial"/>
              <a:buChar char="•"/>
            </a:pPr>
            <a:r>
              <a:rPr lang="en-US" sz="2733" b="0">
                <a:solidFill>
                  <a:srgbClr val="000000"/>
                </a:solidFill>
                <a:latin typeface="Roboto"/>
              </a:rPr>
              <a:t>Distributed EV &amp; Transportation survey and held a listening session</a:t>
            </a:r>
          </a:p>
          <a:p>
            <a:pPr marL="590154" lvl="1" indent="-295077" algn="l" defTabSz="609630" fontAlgn="auto">
              <a:lnSpc>
                <a:spcPts val="3826"/>
              </a:lnSpc>
              <a:spcBef>
                <a:spcPts val="0"/>
              </a:spcBef>
              <a:spcAft>
                <a:spcPts val="0"/>
              </a:spcAft>
              <a:buFont typeface="Arial"/>
              <a:buChar char="•"/>
            </a:pPr>
            <a:r>
              <a:rPr lang="en-US" sz="2733" b="0">
                <a:solidFill>
                  <a:srgbClr val="000000"/>
                </a:solidFill>
                <a:latin typeface="Roboto"/>
              </a:rPr>
              <a:t>Analyzed survey data to make recommendations for City of Phoenix </a:t>
            </a:r>
          </a:p>
          <a:p>
            <a:pPr marL="590154" lvl="1" indent="-295077" algn="l" defTabSz="609630" fontAlgn="auto">
              <a:lnSpc>
                <a:spcPts val="3826"/>
              </a:lnSpc>
              <a:spcBef>
                <a:spcPts val="0"/>
              </a:spcBef>
              <a:spcAft>
                <a:spcPts val="0"/>
              </a:spcAft>
              <a:buFont typeface="Arial"/>
              <a:buChar char="•"/>
            </a:pPr>
            <a:r>
              <a:rPr lang="en-US" sz="2733" b="0">
                <a:solidFill>
                  <a:srgbClr val="000000"/>
                </a:solidFill>
                <a:latin typeface="Roboto"/>
              </a:rPr>
              <a:t>Conducted cost analysis and comparative city analysis</a:t>
            </a:r>
          </a:p>
          <a:p>
            <a:pPr marL="590154" lvl="1" indent="-295077" algn="l" defTabSz="609630" fontAlgn="auto">
              <a:lnSpc>
                <a:spcPts val="3826"/>
              </a:lnSpc>
              <a:spcBef>
                <a:spcPts val="0"/>
              </a:spcBef>
              <a:spcAft>
                <a:spcPts val="0"/>
              </a:spcAft>
              <a:buFont typeface="Arial"/>
              <a:buChar char="•"/>
            </a:pPr>
            <a:r>
              <a:rPr lang="en-US" sz="2733" b="0">
                <a:solidFill>
                  <a:srgbClr val="000000"/>
                </a:solidFill>
                <a:latin typeface="Roboto"/>
              </a:rPr>
              <a:t>Presenting recommendations to EV Ad Hoc Committee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AutoShape 2"/>
          <p:cNvSpPr/>
          <p:nvPr/>
        </p:nvSpPr>
        <p:spPr>
          <a:xfrm>
            <a:off x="315896" y="1506256"/>
            <a:ext cx="3099217" cy="0"/>
          </a:xfrm>
          <a:prstGeom prst="line">
            <a:avLst/>
          </a:prstGeom>
          <a:ln w="47625" cap="rnd">
            <a:solidFill>
              <a:srgbClr val="F8862C"/>
            </a:solidFill>
            <a:prstDash val="solid"/>
            <a:headEnd type="none" w="sm" len="sm"/>
            <a:tailEnd type="none" w="sm" len="sm"/>
          </a:ln>
        </p:spPr>
      </p:sp>
      <p:sp>
        <p:nvSpPr>
          <p:cNvPr id="3" name="TextBox 3"/>
          <p:cNvSpPr txBox="1"/>
          <p:nvPr/>
        </p:nvSpPr>
        <p:spPr>
          <a:xfrm>
            <a:off x="315896" y="767116"/>
            <a:ext cx="8771129" cy="702115"/>
          </a:xfrm>
          <a:prstGeom prst="rect">
            <a:avLst/>
          </a:prstGeom>
        </p:spPr>
        <p:txBody>
          <a:bodyPr lIns="0" tIns="0" rIns="0" bIns="0" rtlCol="0" anchor="t">
            <a:spAutoFit/>
          </a:bodyPr>
          <a:lstStyle/>
          <a:p>
            <a:pPr algn="l" defTabSz="609630" fontAlgn="auto">
              <a:lnSpc>
                <a:spcPts val="5280"/>
              </a:lnSpc>
              <a:spcBef>
                <a:spcPts val="0"/>
              </a:spcBef>
              <a:spcAft>
                <a:spcPts val="0"/>
              </a:spcAft>
            </a:pPr>
            <a:r>
              <a:rPr lang="en-US" sz="6000" b="0" spc="-119">
                <a:solidFill>
                  <a:srgbClr val="14110F"/>
                </a:solidFill>
                <a:latin typeface="Roboto Bold"/>
              </a:rPr>
              <a:t>Cost Analysis</a:t>
            </a:r>
          </a:p>
        </p:txBody>
      </p:sp>
      <p:graphicFrame>
        <p:nvGraphicFramePr>
          <p:cNvPr id="4" name="Table 4"/>
          <p:cNvGraphicFramePr>
            <a:graphicFrameLocks noGrp="1"/>
          </p:cNvGraphicFramePr>
          <p:nvPr/>
        </p:nvGraphicFramePr>
        <p:xfrm>
          <a:off x="5036469" y="896584"/>
          <a:ext cx="6994397" cy="5761116"/>
        </p:xfrm>
        <a:graphic>
          <a:graphicData uri="http://schemas.openxmlformats.org/drawingml/2006/table">
            <a:tbl>
              <a:tblPr/>
              <a:tblGrid>
                <a:gridCol w="3497199">
                  <a:extLst>
                    <a:ext uri="{9D8B030D-6E8A-4147-A177-3AD203B41FA5}">
                      <a16:colId xmlns:a16="http://schemas.microsoft.com/office/drawing/2014/main" val="20000"/>
                    </a:ext>
                  </a:extLst>
                </a:gridCol>
                <a:gridCol w="3497199">
                  <a:extLst>
                    <a:ext uri="{9D8B030D-6E8A-4147-A177-3AD203B41FA5}">
                      <a16:colId xmlns:a16="http://schemas.microsoft.com/office/drawing/2014/main" val="20001"/>
                    </a:ext>
                  </a:extLst>
                </a:gridCol>
              </a:tblGrid>
              <a:tr h="495359">
                <a:tc>
                  <a:txBody>
                    <a:bodyPr/>
                    <a:lstStyle/>
                    <a:p>
                      <a:pPr algn="ctr">
                        <a:defRPr/>
                      </a:pPr>
                      <a:r>
                        <a:rPr lang="en-US" sz="2100" b="1" dirty="0">
                          <a:solidFill>
                            <a:srgbClr val="000000"/>
                          </a:solidFill>
                          <a:latin typeface="Libre Baskerville" panose="02000000000000000000" pitchFamily="2" charset="0"/>
                        </a:rPr>
                        <a:t>Program Feature</a:t>
                      </a:r>
                      <a:endParaRPr lang="en-US" sz="2100" b="1" dirty="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defRPr/>
                      </a:pPr>
                      <a:r>
                        <a:rPr lang="en-US" sz="2100" b="1" dirty="0">
                          <a:solidFill>
                            <a:srgbClr val="000000"/>
                          </a:solidFill>
                          <a:latin typeface="Libre Baskerville" panose="02000000000000000000" pitchFamily="2" charset="0"/>
                        </a:rPr>
                        <a:t>Approximate Cost</a:t>
                      </a:r>
                      <a:endParaRPr lang="en-US" sz="2100" b="1" dirty="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495359">
                <a:tc>
                  <a:txBody>
                    <a:bodyPr/>
                    <a:lstStyle/>
                    <a:p>
                      <a:pPr algn="ctr">
                        <a:defRPr/>
                      </a:pPr>
                      <a:r>
                        <a:rPr lang="en-US" sz="1600" b="1" dirty="0">
                          <a:solidFill>
                            <a:srgbClr val="000000"/>
                          </a:solidFill>
                          <a:latin typeface="Libre Baskerville" panose="02000000000000000000" pitchFamily="2" charset="0"/>
                        </a:rPr>
                        <a:t>Cost per e-bike</a:t>
                      </a:r>
                      <a:endParaRPr lang="en-US" sz="1600" b="1" dirty="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ctr">
                        <a:defRPr/>
                      </a:pPr>
                      <a:r>
                        <a:rPr lang="en-US" sz="1600" dirty="0">
                          <a:solidFill>
                            <a:srgbClr val="000000"/>
                          </a:solidFill>
                          <a:latin typeface="Libre Baskerville" panose="02000000000000000000" pitchFamily="2" charset="0"/>
                        </a:rPr>
                        <a:t>$1,500 - $2,400</a:t>
                      </a:r>
                      <a:endParaRPr lang="en-US" sz="1600" dirty="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161494">
                <a:tc>
                  <a:txBody>
                    <a:bodyPr/>
                    <a:lstStyle/>
                    <a:p>
                      <a:pPr algn="ctr">
                        <a:defRPr/>
                      </a:pPr>
                      <a:r>
                        <a:rPr lang="en-US" sz="1600" b="1">
                          <a:latin typeface="Libre Baskerville" panose="02000000000000000000" pitchFamily="2" charset="0"/>
                        </a:rPr>
                        <a:t>Cost per e-bike docking station</a:t>
                      </a:r>
                    </a:p>
                    <a:p>
                      <a:pPr algn="ctr"/>
                      <a:r>
                        <a:rPr lang="en-US" sz="1600" b="1">
                          <a:solidFill>
                            <a:srgbClr val="000000"/>
                          </a:solidFill>
                          <a:latin typeface="Libre Baskerville" panose="02000000000000000000" pitchFamily="2" charset="0"/>
                        </a:rPr>
                        <a:t>(15-19 bikes)</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ctr">
                        <a:defRPr/>
                      </a:pPr>
                      <a:r>
                        <a:rPr lang="en-US" sz="1600">
                          <a:solidFill>
                            <a:srgbClr val="000000"/>
                          </a:solidFill>
                          <a:latin typeface="Libre Baskerville" panose="02000000000000000000" pitchFamily="2" charset="0"/>
                        </a:rPr>
                        <a:t>$40,000 - $50,000</a:t>
                      </a:r>
                      <a:endParaRPr lang="en-US" sz="160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828427">
                <a:tc>
                  <a:txBody>
                    <a:bodyPr/>
                    <a:lstStyle/>
                    <a:p>
                      <a:pPr algn="ctr">
                        <a:defRPr/>
                      </a:pPr>
                      <a:r>
                        <a:rPr lang="en-US" sz="1600" b="1" dirty="0">
                          <a:latin typeface="Libre Baskerville" panose="02000000000000000000" pitchFamily="2" charset="0"/>
                        </a:rPr>
                        <a:t>Operating cost per e-bike</a:t>
                      </a:r>
                    </a:p>
                    <a:p>
                      <a:pPr algn="ctr"/>
                      <a:r>
                        <a:rPr lang="en-US" sz="1600" b="1" dirty="0">
                          <a:solidFill>
                            <a:srgbClr val="000000"/>
                          </a:solidFill>
                          <a:latin typeface="Libre Baskerville" panose="02000000000000000000" pitchFamily="2" charset="0"/>
                        </a:rPr>
                        <a:t>(Admin, Labor, Technology)</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ctr">
                        <a:defRPr/>
                      </a:pPr>
                      <a:r>
                        <a:rPr lang="en-US" sz="1600">
                          <a:solidFill>
                            <a:srgbClr val="000000"/>
                          </a:solidFill>
                          <a:latin typeface="Libre Baskerville" panose="02000000000000000000" pitchFamily="2" charset="0"/>
                        </a:rPr>
                        <a:t>$900-$3,500 annually</a:t>
                      </a:r>
                      <a:endParaRPr lang="en-US" sz="160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828427">
                <a:tc>
                  <a:txBody>
                    <a:bodyPr/>
                    <a:lstStyle/>
                    <a:p>
                      <a:pPr algn="ctr">
                        <a:defRPr/>
                      </a:pPr>
                      <a:r>
                        <a:rPr lang="en-US" sz="1600" b="1">
                          <a:solidFill>
                            <a:srgbClr val="000000"/>
                          </a:solidFill>
                          <a:latin typeface="Libre Baskerville" panose="02000000000000000000" pitchFamily="2" charset="0"/>
                        </a:rPr>
                        <a:t>Operating cost per docking station</a:t>
                      </a:r>
                      <a:endParaRPr lang="en-US" sz="1600" b="1">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ctr">
                        <a:defRPr/>
                      </a:pPr>
                      <a:r>
                        <a:rPr lang="en-US" sz="1600">
                          <a:solidFill>
                            <a:srgbClr val="000000"/>
                          </a:solidFill>
                          <a:latin typeface="Libre Baskerville" panose="02000000000000000000" pitchFamily="2" charset="0"/>
                        </a:rPr>
                        <a:t>$1,730 annually</a:t>
                      </a:r>
                      <a:endParaRPr lang="en-US" sz="160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r h="495359">
                <a:tc>
                  <a:txBody>
                    <a:bodyPr/>
                    <a:lstStyle/>
                    <a:p>
                      <a:pPr algn="ctr">
                        <a:defRPr/>
                      </a:pPr>
                      <a:r>
                        <a:rPr lang="en-US" sz="1600" b="1">
                          <a:solidFill>
                            <a:srgbClr val="000000"/>
                          </a:solidFill>
                          <a:latin typeface="Libre Baskerville" panose="02000000000000000000" pitchFamily="2" charset="0"/>
                        </a:rPr>
                        <a:t>Kiosk and solar array</a:t>
                      </a:r>
                      <a:endParaRPr lang="en-US" sz="1600" b="1">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ctr">
                        <a:defRPr/>
                      </a:pPr>
                      <a:r>
                        <a:rPr lang="en-US" sz="1600">
                          <a:solidFill>
                            <a:srgbClr val="000000"/>
                          </a:solidFill>
                          <a:latin typeface="Libre Baskerville" panose="02000000000000000000" pitchFamily="2" charset="0"/>
                        </a:rPr>
                        <a:t>$12,000 per station</a:t>
                      </a:r>
                      <a:endParaRPr lang="en-US" sz="160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5"/>
                  </a:ext>
                </a:extLst>
              </a:tr>
              <a:tr h="495359">
                <a:tc>
                  <a:txBody>
                    <a:bodyPr/>
                    <a:lstStyle/>
                    <a:p>
                      <a:pPr algn="ctr">
                        <a:defRPr/>
                      </a:pPr>
                      <a:r>
                        <a:rPr lang="en-US" sz="1600" b="1">
                          <a:solidFill>
                            <a:srgbClr val="000000"/>
                          </a:solidFill>
                          <a:latin typeface="Libre Baskerville" panose="02000000000000000000" pitchFamily="2" charset="0"/>
                        </a:rPr>
                        <a:t>Cost per e-scooter</a:t>
                      </a:r>
                      <a:endParaRPr lang="en-US" sz="1600" b="1">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ctr">
                        <a:defRPr/>
                      </a:pPr>
                      <a:r>
                        <a:rPr lang="en-US" sz="1600">
                          <a:solidFill>
                            <a:srgbClr val="000000"/>
                          </a:solidFill>
                          <a:latin typeface="Libre Baskerville" panose="02000000000000000000" pitchFamily="2" charset="0"/>
                        </a:rPr>
                        <a:t>$1,000</a:t>
                      </a:r>
                      <a:endParaRPr lang="en-US" sz="160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6"/>
                  </a:ext>
                </a:extLst>
              </a:tr>
              <a:tr h="961334">
                <a:tc>
                  <a:txBody>
                    <a:bodyPr/>
                    <a:lstStyle/>
                    <a:p>
                      <a:pPr algn="ctr">
                        <a:defRPr/>
                      </a:pPr>
                      <a:r>
                        <a:rPr lang="en-US" sz="1600" b="1" dirty="0">
                          <a:solidFill>
                            <a:srgbClr val="000000"/>
                          </a:solidFill>
                          <a:latin typeface="Libre Baskerville" panose="02000000000000000000" pitchFamily="2" charset="0"/>
                        </a:rPr>
                        <a:t>Operating cost per e-scooter</a:t>
                      </a:r>
                      <a:endParaRPr lang="en-US" sz="1600" b="1" dirty="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ctr">
                        <a:defRPr/>
                      </a:pPr>
                      <a:r>
                        <a:rPr lang="en-US" sz="1600" dirty="0">
                          <a:solidFill>
                            <a:srgbClr val="000000"/>
                          </a:solidFill>
                          <a:latin typeface="Libre Baskerville" panose="02000000000000000000" pitchFamily="2" charset="0"/>
                        </a:rPr>
                        <a:t>$2,000 annually</a:t>
                      </a:r>
                      <a:endParaRPr lang="en-US" sz="1600" dirty="0">
                        <a:latin typeface="Libre Baskerville" panose="02000000000000000000" pitchFamily="2"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07"/>
                  </a:ext>
                </a:extLst>
              </a:tr>
            </a:tbl>
          </a:graphicData>
        </a:graphic>
      </p:graphicFrame>
      <p:pic>
        <p:nvPicPr>
          <p:cNvPr id="5" name="Picture 5"/>
          <p:cNvPicPr>
            <a:picLocks noChangeAspect="1"/>
          </p:cNvPicPr>
          <p:nvPr/>
        </p:nvPicPr>
        <p:blipFill>
          <a:blip r:embed="rId3"/>
          <a:srcRect/>
          <a:stretch>
            <a:fillRect/>
          </a:stretch>
        </p:blipFill>
        <p:spPr>
          <a:xfrm>
            <a:off x="685801" y="1946139"/>
            <a:ext cx="1537579" cy="840177"/>
          </a:xfrm>
          <a:prstGeom prst="rect">
            <a:avLst/>
          </a:prstGeom>
        </p:spPr>
      </p:pic>
      <p:pic>
        <p:nvPicPr>
          <p:cNvPr id="6" name="Picture 6"/>
          <p:cNvPicPr>
            <a:picLocks noChangeAspect="1"/>
          </p:cNvPicPr>
          <p:nvPr/>
        </p:nvPicPr>
        <p:blipFill>
          <a:blip r:embed="rId4"/>
          <a:srcRect/>
          <a:stretch>
            <a:fillRect/>
          </a:stretch>
        </p:blipFill>
        <p:spPr>
          <a:xfrm>
            <a:off x="2971648" y="1628140"/>
            <a:ext cx="1482861" cy="1482861"/>
          </a:xfrm>
          <a:prstGeom prst="rect">
            <a:avLst/>
          </a:prstGeom>
        </p:spPr>
      </p:pic>
      <p:pic>
        <p:nvPicPr>
          <p:cNvPr id="7" name="Picture 7"/>
          <p:cNvPicPr>
            <a:picLocks noChangeAspect="1"/>
          </p:cNvPicPr>
          <p:nvPr/>
        </p:nvPicPr>
        <p:blipFill>
          <a:blip r:embed="rId5"/>
          <a:srcRect t="2437" b="2437"/>
          <a:stretch>
            <a:fillRect/>
          </a:stretch>
        </p:blipFill>
        <p:spPr>
          <a:xfrm>
            <a:off x="315896" y="3309848"/>
            <a:ext cx="4513569" cy="28623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9000"/>
          </a:blip>
          <a:srcRect r="1476" b="3617"/>
          <a:stretch>
            <a:fillRect/>
          </a:stretch>
        </p:blipFill>
        <p:spPr>
          <a:xfrm>
            <a:off x="0" y="0"/>
            <a:ext cx="12192000" cy="6858000"/>
          </a:xfrm>
          <a:prstGeom prst="rect">
            <a:avLst/>
          </a:prstGeom>
        </p:spPr>
      </p:pic>
      <p:grpSp>
        <p:nvGrpSpPr>
          <p:cNvPr id="3" name="Group 3"/>
          <p:cNvGrpSpPr/>
          <p:nvPr/>
        </p:nvGrpSpPr>
        <p:grpSpPr>
          <a:xfrm>
            <a:off x="685801" y="685800"/>
            <a:ext cx="4141283" cy="5486400"/>
            <a:chOff x="0" y="0"/>
            <a:chExt cx="2266127" cy="3002180"/>
          </a:xfrm>
        </p:grpSpPr>
        <p:sp>
          <p:nvSpPr>
            <p:cNvPr id="4" name="Freeform 4"/>
            <p:cNvSpPr/>
            <p:nvPr/>
          </p:nvSpPr>
          <p:spPr>
            <a:xfrm>
              <a:off x="0" y="0"/>
              <a:ext cx="2266127" cy="3002180"/>
            </a:xfrm>
            <a:custGeom>
              <a:avLst/>
              <a:gdLst/>
              <a:ahLst/>
              <a:cxnLst/>
              <a:rect l="l" t="t" r="r" b="b"/>
              <a:pathLst>
                <a:path w="2266127" h="3002180">
                  <a:moveTo>
                    <a:pt x="0" y="0"/>
                  </a:moveTo>
                  <a:lnTo>
                    <a:pt x="2266127" y="0"/>
                  </a:lnTo>
                  <a:lnTo>
                    <a:pt x="2266127" y="3002180"/>
                  </a:lnTo>
                  <a:lnTo>
                    <a:pt x="0" y="3002180"/>
                  </a:lnTo>
                  <a:close/>
                </a:path>
              </a:pathLst>
            </a:custGeom>
            <a:solidFill>
              <a:srgbClr val="FFFFFF">
                <a:alpha val="49804"/>
              </a:srgbClr>
            </a:solidFill>
          </p:spPr>
        </p:sp>
      </p:grpSp>
      <p:sp>
        <p:nvSpPr>
          <p:cNvPr id="5" name="AutoShape 5"/>
          <p:cNvSpPr/>
          <p:nvPr/>
        </p:nvSpPr>
        <p:spPr>
          <a:xfrm>
            <a:off x="685801" y="685801"/>
            <a:ext cx="4141283" cy="644683"/>
          </a:xfrm>
          <a:prstGeom prst="rect">
            <a:avLst/>
          </a:prstGeom>
          <a:solidFill>
            <a:srgbClr val="F8862C"/>
          </a:solidFill>
        </p:spPr>
      </p:sp>
      <p:sp>
        <p:nvSpPr>
          <p:cNvPr id="6" name="AutoShape 6"/>
          <p:cNvSpPr/>
          <p:nvPr/>
        </p:nvSpPr>
        <p:spPr>
          <a:xfrm>
            <a:off x="685801" y="2387303"/>
            <a:ext cx="4141283" cy="644683"/>
          </a:xfrm>
          <a:prstGeom prst="rect">
            <a:avLst/>
          </a:prstGeom>
          <a:solidFill>
            <a:srgbClr val="032B43"/>
          </a:solidFill>
        </p:spPr>
      </p:sp>
      <p:sp>
        <p:nvSpPr>
          <p:cNvPr id="7" name="AutoShape 7"/>
          <p:cNvSpPr/>
          <p:nvPr/>
        </p:nvSpPr>
        <p:spPr>
          <a:xfrm>
            <a:off x="685801" y="4182617"/>
            <a:ext cx="4141283" cy="644683"/>
          </a:xfrm>
          <a:prstGeom prst="rect">
            <a:avLst/>
          </a:prstGeom>
          <a:solidFill>
            <a:srgbClr val="136F63"/>
          </a:solidFill>
        </p:spPr>
      </p:sp>
      <p:sp>
        <p:nvSpPr>
          <p:cNvPr id="8" name="AutoShape 8"/>
          <p:cNvSpPr/>
          <p:nvPr/>
        </p:nvSpPr>
        <p:spPr>
          <a:xfrm>
            <a:off x="6482264" y="4108620"/>
            <a:ext cx="4837832" cy="205839"/>
          </a:xfrm>
          <a:prstGeom prst="rect">
            <a:avLst/>
          </a:prstGeom>
          <a:solidFill>
            <a:srgbClr val="F8862C"/>
          </a:solidFill>
        </p:spPr>
      </p:sp>
      <p:sp>
        <p:nvSpPr>
          <p:cNvPr id="9" name="TextBox 9"/>
          <p:cNvSpPr txBox="1"/>
          <p:nvPr/>
        </p:nvSpPr>
        <p:spPr>
          <a:xfrm>
            <a:off x="4827083" y="2357169"/>
            <a:ext cx="6583867" cy="2035814"/>
          </a:xfrm>
          <a:prstGeom prst="rect">
            <a:avLst/>
          </a:prstGeom>
        </p:spPr>
        <p:txBody>
          <a:bodyPr lIns="0" tIns="0" rIns="0" bIns="0" rtlCol="0" anchor="t">
            <a:spAutoFit/>
          </a:bodyPr>
          <a:lstStyle/>
          <a:p>
            <a:pPr algn="r" defTabSz="609630" fontAlgn="auto">
              <a:lnSpc>
                <a:spcPts val="7833"/>
              </a:lnSpc>
              <a:spcBef>
                <a:spcPts val="0"/>
              </a:spcBef>
              <a:spcAft>
                <a:spcPts val="0"/>
              </a:spcAft>
            </a:pPr>
            <a:r>
              <a:rPr lang="en-US" sz="8901" b="0" spc="-178">
                <a:solidFill>
                  <a:srgbClr val="14110F"/>
                </a:solidFill>
                <a:latin typeface="Roboto Bold"/>
              </a:rPr>
              <a:t>Comparative City Analysis</a:t>
            </a:r>
          </a:p>
        </p:txBody>
      </p:sp>
      <p:sp>
        <p:nvSpPr>
          <p:cNvPr id="10" name="TextBox 10"/>
          <p:cNvSpPr txBox="1"/>
          <p:nvPr/>
        </p:nvSpPr>
        <p:spPr>
          <a:xfrm>
            <a:off x="897358" y="817642"/>
            <a:ext cx="3000081" cy="384721"/>
          </a:xfrm>
          <a:prstGeom prst="rect">
            <a:avLst/>
          </a:prstGeom>
        </p:spPr>
        <p:txBody>
          <a:bodyPr lIns="0" tIns="0" rIns="0" bIns="0" rtlCol="0" anchor="t">
            <a:spAutoFit/>
          </a:bodyPr>
          <a:lstStyle/>
          <a:p>
            <a:pPr algn="just" defTabSz="609630" fontAlgn="auto">
              <a:lnSpc>
                <a:spcPts val="3040"/>
              </a:lnSpc>
              <a:spcBef>
                <a:spcPts val="0"/>
              </a:spcBef>
              <a:spcAft>
                <a:spcPts val="0"/>
              </a:spcAft>
            </a:pPr>
            <a:r>
              <a:rPr lang="en-US" sz="2533" b="0">
                <a:solidFill>
                  <a:srgbClr val="FFFFFF"/>
                </a:solidFill>
                <a:latin typeface="Roboto Bold Italics"/>
              </a:rPr>
              <a:t>Los Angeles, CA</a:t>
            </a:r>
          </a:p>
        </p:txBody>
      </p:sp>
      <p:sp>
        <p:nvSpPr>
          <p:cNvPr id="11" name="TextBox 11"/>
          <p:cNvSpPr txBox="1"/>
          <p:nvPr/>
        </p:nvSpPr>
        <p:spPr>
          <a:xfrm>
            <a:off x="897358" y="2519144"/>
            <a:ext cx="2060337" cy="384721"/>
          </a:xfrm>
          <a:prstGeom prst="rect">
            <a:avLst/>
          </a:prstGeom>
        </p:spPr>
        <p:txBody>
          <a:bodyPr lIns="0" tIns="0" rIns="0" bIns="0" rtlCol="0" anchor="t">
            <a:spAutoFit/>
          </a:bodyPr>
          <a:lstStyle/>
          <a:p>
            <a:pPr algn="just" defTabSz="609630" fontAlgn="auto">
              <a:lnSpc>
                <a:spcPts val="3040"/>
              </a:lnSpc>
              <a:spcBef>
                <a:spcPts val="0"/>
              </a:spcBef>
              <a:spcAft>
                <a:spcPts val="0"/>
              </a:spcAft>
            </a:pPr>
            <a:r>
              <a:rPr lang="en-US" sz="2533" b="0">
                <a:solidFill>
                  <a:srgbClr val="FFFFFF"/>
                </a:solidFill>
                <a:latin typeface="Roboto Bold Italics"/>
              </a:rPr>
              <a:t>Seattle, WA</a:t>
            </a:r>
          </a:p>
        </p:txBody>
      </p:sp>
      <p:sp>
        <p:nvSpPr>
          <p:cNvPr id="12" name="TextBox 12"/>
          <p:cNvSpPr txBox="1"/>
          <p:nvPr/>
        </p:nvSpPr>
        <p:spPr>
          <a:xfrm>
            <a:off x="897358" y="4314459"/>
            <a:ext cx="3000081" cy="384721"/>
          </a:xfrm>
          <a:prstGeom prst="rect">
            <a:avLst/>
          </a:prstGeom>
        </p:spPr>
        <p:txBody>
          <a:bodyPr lIns="0" tIns="0" rIns="0" bIns="0" rtlCol="0" anchor="t">
            <a:spAutoFit/>
          </a:bodyPr>
          <a:lstStyle/>
          <a:p>
            <a:pPr algn="just" defTabSz="609630" fontAlgn="auto">
              <a:lnSpc>
                <a:spcPts val="3040"/>
              </a:lnSpc>
              <a:spcBef>
                <a:spcPts val="0"/>
              </a:spcBef>
              <a:spcAft>
                <a:spcPts val="0"/>
              </a:spcAft>
            </a:pPr>
            <a:r>
              <a:rPr lang="en-US" sz="2533" b="0">
                <a:solidFill>
                  <a:srgbClr val="FFFFFF"/>
                </a:solidFill>
                <a:latin typeface="Roboto Bold Italics"/>
              </a:rPr>
              <a:t>Austin, TX</a:t>
            </a:r>
          </a:p>
        </p:txBody>
      </p:sp>
      <p:sp>
        <p:nvSpPr>
          <p:cNvPr id="13" name="TextBox 13"/>
          <p:cNvSpPr txBox="1"/>
          <p:nvPr/>
        </p:nvSpPr>
        <p:spPr>
          <a:xfrm>
            <a:off x="863721" y="1418345"/>
            <a:ext cx="3666826" cy="815416"/>
          </a:xfrm>
          <a:prstGeom prst="rect">
            <a:avLst/>
          </a:prstGeom>
        </p:spPr>
        <p:txBody>
          <a:bodyPr lIns="0" tIns="0" rIns="0" bIns="0" rtlCol="0" anchor="t">
            <a:spAutoFit/>
          </a:bodyPr>
          <a:lstStyle/>
          <a:p>
            <a:pPr defTabSz="609630" fontAlgn="auto">
              <a:lnSpc>
                <a:spcPts val="3267"/>
              </a:lnSpc>
              <a:spcBef>
                <a:spcPts val="0"/>
              </a:spcBef>
              <a:spcAft>
                <a:spcPts val="0"/>
              </a:spcAft>
            </a:pPr>
            <a:r>
              <a:rPr lang="en-US" sz="2333" b="0" dirty="0" err="1">
                <a:solidFill>
                  <a:srgbClr val="14110F"/>
                </a:solidFill>
                <a:latin typeface="Roboto"/>
              </a:rPr>
              <a:t>BlueLA</a:t>
            </a:r>
            <a:r>
              <a:rPr lang="en-US" sz="2333" b="0" dirty="0">
                <a:solidFill>
                  <a:srgbClr val="14110F"/>
                </a:solidFill>
                <a:latin typeface="Roboto"/>
              </a:rPr>
              <a:t> EV car share </a:t>
            </a:r>
          </a:p>
          <a:p>
            <a:pPr defTabSz="609630" fontAlgn="auto">
              <a:lnSpc>
                <a:spcPts val="3267"/>
              </a:lnSpc>
              <a:spcBef>
                <a:spcPts val="0"/>
              </a:spcBef>
              <a:spcAft>
                <a:spcPts val="0"/>
              </a:spcAft>
            </a:pPr>
            <a:r>
              <a:rPr lang="en-US" sz="2333" b="0" dirty="0">
                <a:solidFill>
                  <a:srgbClr val="14110F"/>
                </a:solidFill>
                <a:latin typeface="Roboto"/>
              </a:rPr>
              <a:t>      - 40 Locations </a:t>
            </a:r>
          </a:p>
        </p:txBody>
      </p:sp>
      <p:sp>
        <p:nvSpPr>
          <p:cNvPr id="14" name="TextBox 14"/>
          <p:cNvSpPr txBox="1"/>
          <p:nvPr/>
        </p:nvSpPr>
        <p:spPr>
          <a:xfrm>
            <a:off x="685800" y="3002216"/>
            <a:ext cx="4022669" cy="1238609"/>
          </a:xfrm>
          <a:prstGeom prst="rect">
            <a:avLst/>
          </a:prstGeom>
        </p:spPr>
        <p:txBody>
          <a:bodyPr lIns="0" tIns="0" rIns="0" bIns="0" rtlCol="0" anchor="t">
            <a:spAutoFit/>
          </a:bodyPr>
          <a:lstStyle/>
          <a:p>
            <a:pPr defTabSz="609630" fontAlgn="auto">
              <a:lnSpc>
                <a:spcPts val="3267"/>
              </a:lnSpc>
              <a:spcBef>
                <a:spcPts val="0"/>
              </a:spcBef>
              <a:spcAft>
                <a:spcPts val="0"/>
              </a:spcAft>
            </a:pPr>
            <a:r>
              <a:rPr lang="en-US" sz="2333" b="0" dirty="0">
                <a:solidFill>
                  <a:srgbClr val="14110F"/>
                </a:solidFill>
                <a:latin typeface="Roboto"/>
              </a:rPr>
              <a:t>Prioritize dense, urban development and walkable communities.  </a:t>
            </a:r>
          </a:p>
        </p:txBody>
      </p:sp>
      <p:sp>
        <p:nvSpPr>
          <p:cNvPr id="15" name="TextBox 15"/>
          <p:cNvSpPr txBox="1"/>
          <p:nvPr/>
        </p:nvSpPr>
        <p:spPr>
          <a:xfrm>
            <a:off x="745107" y="4881683"/>
            <a:ext cx="4022669" cy="1238609"/>
          </a:xfrm>
          <a:prstGeom prst="rect">
            <a:avLst/>
          </a:prstGeom>
        </p:spPr>
        <p:txBody>
          <a:bodyPr lIns="0" tIns="0" rIns="0" bIns="0" rtlCol="0" anchor="t">
            <a:spAutoFit/>
          </a:bodyPr>
          <a:lstStyle/>
          <a:p>
            <a:pPr defTabSz="609630" fontAlgn="auto">
              <a:lnSpc>
                <a:spcPts val="3267"/>
              </a:lnSpc>
              <a:spcBef>
                <a:spcPts val="0"/>
              </a:spcBef>
              <a:spcAft>
                <a:spcPts val="0"/>
              </a:spcAft>
            </a:pPr>
            <a:r>
              <a:rPr lang="en-US" sz="2333" b="0" dirty="0">
                <a:solidFill>
                  <a:srgbClr val="14110F"/>
                </a:solidFill>
                <a:latin typeface="Roboto"/>
              </a:rPr>
              <a:t>Plug-In Austin: unlimited charging to city residents for $4.17/month</a:t>
            </a:r>
          </a:p>
        </p:txBody>
      </p:sp>
    </p:spTree>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ustom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0" cap="flat" cmpd="sng" algn="ctr">
          <a:solidFill>
            <a:srgbClr val="3E7FC6"/>
          </a:solidFill>
          <a:prstDash val="solid"/>
          <a:round/>
          <a:headEnd type="none" w="med" len="med"/>
          <a:tailEnd type="none" w="med" len="med"/>
        </a:ln>
        <a:effectLst/>
      </a:spPr>
      <a:bodyPr vert="horz" wrap="square" lIns="182880" tIns="137160" rIns="182880" bIns="137160" numCol="1" anchor="ctr" anchorCtr="0" compatLnSpc="1">
        <a:prstTxWarp prst="textNoShape">
          <a:avLst/>
        </a:prstTxWarp>
        <a:spAutoFit/>
      </a:bodyPr>
      <a:lstStyle>
        <a:defPPr marL="342900" marR="0" indent="-342900" algn="ctr" defTabSz="914400" rtl="0" eaLnBrk="1" fontAlgn="base" latinLnBrk="0" hangingPunct="1">
          <a:lnSpc>
            <a:spcPct val="80000"/>
          </a:lnSpc>
          <a:spcBef>
            <a:spcPct val="20000"/>
          </a:spcBef>
          <a:spcAft>
            <a:spcPct val="0"/>
          </a:spcAft>
          <a:buClrTx/>
          <a:buSzTx/>
          <a:buFontTx/>
          <a:buNone/>
          <a:tabLst/>
          <a:defRPr kumimoji="0" lang="en-US" sz="2000" b="0" i="1" u="none" strike="noStrike" cap="none" normalizeH="0" baseline="-25000">
            <a:ln>
              <a:noFill/>
            </a:ln>
            <a:solidFill>
              <a:srgbClr val="3E7FC6"/>
            </a:solidFill>
            <a:effectLst/>
            <a:latin typeface="Trebuchet MS" charset="0"/>
          </a:defRPr>
        </a:defPPr>
      </a:lstStyle>
    </a:spDef>
    <a:lnDef>
      <a:spPr bwMode="auto">
        <a:xfrm>
          <a:off x="0" y="0"/>
          <a:ext cx="1" cy="1"/>
        </a:xfrm>
        <a:custGeom>
          <a:avLst/>
          <a:gdLst/>
          <a:ahLst/>
          <a:cxnLst/>
          <a:rect l="0" t="0" r="0" b="0"/>
          <a:pathLst/>
        </a:custGeom>
        <a:noFill/>
        <a:ln w="31750" cap="flat" cmpd="sng" algn="ctr">
          <a:solidFill>
            <a:srgbClr val="3E7FC6"/>
          </a:solidFill>
          <a:prstDash val="solid"/>
          <a:round/>
          <a:headEnd type="none" w="med" len="med"/>
          <a:tailEnd type="none" w="med" len="med"/>
        </a:ln>
        <a:effectLst/>
      </a:spPr>
      <a:bodyPr vert="horz" wrap="square" lIns="182880" tIns="137160" rIns="182880" bIns="137160" numCol="1" anchor="ctr" anchorCtr="0" compatLnSpc="1">
        <a:prstTxWarp prst="textNoShape">
          <a:avLst/>
        </a:prstTxWarp>
        <a:spAutoFit/>
      </a:bodyPr>
      <a:lstStyle>
        <a:defPPr marL="342900" marR="0" indent="-342900" algn="ctr" defTabSz="914400" rtl="0" eaLnBrk="1" fontAlgn="base" latinLnBrk="0" hangingPunct="1">
          <a:lnSpc>
            <a:spcPct val="80000"/>
          </a:lnSpc>
          <a:spcBef>
            <a:spcPct val="20000"/>
          </a:spcBef>
          <a:spcAft>
            <a:spcPct val="0"/>
          </a:spcAft>
          <a:buClrTx/>
          <a:buSzTx/>
          <a:buFontTx/>
          <a:buNone/>
          <a:tabLst/>
          <a:defRPr kumimoji="0" lang="en-US" sz="2000" b="0" i="1" u="none" strike="noStrike" cap="none" normalizeH="0" baseline="-25000">
            <a:ln>
              <a:noFill/>
            </a:ln>
            <a:solidFill>
              <a:srgbClr val="3E7FC6"/>
            </a:solidFill>
            <a:effectLst/>
            <a:latin typeface="Trebuchet MS"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b49ba346-7f5b-4969-9f5f-062fcfc7fe07">
      <Terms xmlns="http://schemas.microsoft.com/office/infopath/2007/PartnerControls"/>
    </TaxKeywordTaxHTField>
    <TaxCatchAll xmlns="a0e9d492-aae1-42ec-9904-4fd688908c79"/>
    <Date_x0020_Due xmlns="a0e9d492-aae1-42ec-9904-4fd688908c79" xsi:nil="true"/>
    <PublishingExpirationDate xmlns="http://schemas.microsoft.com/sharepoint/v3" xsi:nil="true"/>
    <PublishingStartDate xmlns="http://schemas.microsoft.com/sharepoint/v3" xsi:nil="true"/>
    <HideMe xmlns="a0e9d492-aae1-42ec-9904-4fd688908c79">false</HideM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8251BA06842D4EAB9D9C84F4C2F6A2" ma:contentTypeVersion="8" ma:contentTypeDescription="Create a new document." ma:contentTypeScope="" ma:versionID="8dd2d8751e0cc084cefbc1851b41bb1e">
  <xsd:schema xmlns:xsd="http://www.w3.org/2001/XMLSchema" xmlns:xs="http://www.w3.org/2001/XMLSchema" xmlns:p="http://schemas.microsoft.com/office/2006/metadata/properties" xmlns:ns1="http://schemas.microsoft.com/sharepoint/v3" xmlns:ns2="a0e9d492-aae1-42ec-9904-4fd688908c79" xmlns:ns3="b49ba346-7f5b-4969-9f5f-062fcfc7fe07" targetNamespace="http://schemas.microsoft.com/office/2006/metadata/properties" ma:root="true" ma:fieldsID="f0c64cda67349c5ba7dc6ce1de1675f0" ns1:_="" ns2:_="" ns3:_="">
    <xsd:import namespace="http://schemas.microsoft.com/sharepoint/v3"/>
    <xsd:import namespace="a0e9d492-aae1-42ec-9904-4fd688908c79"/>
    <xsd:import namespace="b49ba346-7f5b-4969-9f5f-062fcfc7fe07"/>
    <xsd:element name="properties">
      <xsd:complexType>
        <xsd:sequence>
          <xsd:element name="documentManagement">
            <xsd:complexType>
              <xsd:all>
                <xsd:element ref="ns3:TaxKeywordTaxHTField" minOccurs="0"/>
                <xsd:element ref="ns2:TaxCatchAll" minOccurs="0"/>
                <xsd:element ref="ns2:TaxCatchAllLabel" minOccurs="0"/>
                <xsd:element ref="ns2:Date_x0020_Due" minOccurs="0"/>
                <xsd:element ref="ns1:PublishingStartDate" minOccurs="0"/>
                <xsd:element ref="ns1:PublishingExpirationDate" minOccurs="0"/>
                <xsd:element ref="ns2:SharedWithUsers" minOccurs="0"/>
                <xsd:element ref="ns2:Hide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5"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6"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e9d492-aae1-42ec-9904-4fd688908c79" elementFormDefault="qualified">
    <xsd:import namespace="http://schemas.microsoft.com/office/2006/documentManagement/types"/>
    <xsd:import namespace="http://schemas.microsoft.com/office/infopath/2007/PartnerControls"/>
    <xsd:element name="TaxCatchAll" ma:index="7" nillable="true" ma:displayName="Taxonomy Catch All Column" ma:description="" ma:hidden="true" ma:list="{a4a79f51-32ee-4d2f-b804-3e51363b6775}" ma:internalName="TaxCatchAll" ma:showField="CatchAllData" ma:web="a0e9d492-aae1-42ec-9904-4fd688908c79">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description="" ma:hidden="true" ma:list="{a4a79f51-32ee-4d2f-b804-3e51363b6775}" ma:internalName="TaxCatchAllLabel" ma:readOnly="true" ma:showField="CatchAllDataLabel" ma:web="a0e9d492-aae1-42ec-9904-4fd688908c79">
      <xsd:complexType>
        <xsd:complexContent>
          <xsd:extension base="dms:MultiChoiceLookup">
            <xsd:sequence>
              <xsd:element name="Value" type="dms:Lookup" maxOccurs="unbounded" minOccurs="0" nillable="true"/>
            </xsd:sequence>
          </xsd:extension>
        </xsd:complexContent>
      </xsd:complexType>
    </xsd:element>
    <xsd:element name="Date_x0020_Due" ma:index="14" nillable="true" ma:displayName="Date Due" ma:format="DateTime" ma:internalName="Date_x0020_Due">
      <xsd:simpleType>
        <xsd:restriction base="dms:DateTime"/>
      </xsd:simpleType>
    </xsd:element>
    <xsd:element name="SharedWithUsers" ma:index="1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HideMe" ma:index="18" nillable="true" ma:displayName="HideMe" ma:default="0" ma:description="Check yes to hide this item or document on the search results page." ma:internalName="Hide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49ba346-7f5b-4969-9f5f-062fcfc7fe07" elementFormDefault="qualified">
    <xsd:import namespace="http://schemas.microsoft.com/office/2006/documentManagement/types"/>
    <xsd:import namespace="http://schemas.microsoft.com/office/infopath/2007/PartnerControls"/>
    <xsd:element name="TaxKeywordTaxHTField" ma:index="6" nillable="true" ma:taxonomy="true" ma:internalName="TaxKeywordTaxHTField" ma:taxonomyFieldName="TaxKeyword" ma:displayName="Enterprise Keywords" ma:fieldId="{23f27201-bee3-471e-b2e7-b64fd8b7ca38}" ma:taxonomyMulti="true" ma:sspId="a454a14f-8e8a-49c8-9ea4-facf985401e3"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ma:index="12" ma:displayName="Comments"/>
        <xsd:element name="keywords" minOccurs="0" maxOccurs="1" type="xsd:string" ma:index="13"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49F46F-A98E-42BE-8BCE-641943ED0AF7}">
  <ds:schemaRefs>
    <ds:schemaRef ds:uri="2c41a6d8-f380-4b25-8266-40fd55739ea6"/>
    <ds:schemaRef ds:uri="http://purl.org/dc/dcmitype/"/>
    <ds:schemaRef ds:uri="http://schemas.microsoft.com/office/2006/documentManagement/types"/>
    <ds:schemaRef ds:uri="358ffdc4-ddff-4a1a-b3e3-43baa810e0b1"/>
    <ds:schemaRef ds:uri="http://purl.org/dc/elements/1.1/"/>
    <ds:schemaRef ds:uri="http://schemas.microsoft.com/sharepoint/v3"/>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C5DBE30-821E-4F6B-88CA-500E53C6C2E3}"/>
</file>

<file path=customXml/itemProps3.xml><?xml version="1.0" encoding="utf-8"?>
<ds:datastoreItem xmlns:ds="http://schemas.openxmlformats.org/officeDocument/2006/customXml" ds:itemID="{4A059D0D-D1C8-42F1-AD61-866A9457C8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81590</TotalTime>
  <Words>3906</Words>
  <Application>Microsoft Office PowerPoint</Application>
  <PresentationFormat>Widescreen</PresentationFormat>
  <Paragraphs>793</Paragraphs>
  <Slides>40</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40</vt:i4>
      </vt:variant>
    </vt:vector>
  </HeadingPairs>
  <TitlesOfParts>
    <vt:vector size="52" baseType="lpstr">
      <vt:lpstr>Arial</vt:lpstr>
      <vt:lpstr>Arimo Bold</vt:lpstr>
      <vt:lpstr>Arimo Bold Italics</vt:lpstr>
      <vt:lpstr>Calibri</vt:lpstr>
      <vt:lpstr>Libre Baskerville</vt:lpstr>
      <vt:lpstr>Roboto</vt:lpstr>
      <vt:lpstr>Roboto Bold</vt:lpstr>
      <vt:lpstr>Roboto Bold Italics</vt:lpstr>
      <vt:lpstr>Trebuchet MS</vt:lpstr>
      <vt:lpstr>1_Default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Vancouver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Greeenst City and Financial Tools</dc:title>
  <dc:creator>cctsd</dc:creator>
  <cp:lastModifiedBy>Karen J Apple</cp:lastModifiedBy>
  <cp:revision>1358</cp:revision>
  <cp:lastPrinted>2022-05-02T15:35:57Z</cp:lastPrinted>
  <dcterms:created xsi:type="dcterms:W3CDTF">2008-03-26T19:27:13Z</dcterms:created>
  <dcterms:modified xsi:type="dcterms:W3CDTF">2022-05-05T21:14:56Z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0x0101007C8251BA06842D4EAB9D9C84F4C2F6A2</vt:lpwstr>
  </property>
</Properties>
</file>