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s/slide16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5.xml" ContentType="application/vnd.openxmlformats-officedocument.presentationml.slide+xml"/>
  <Override PartName="/ppt/slides/slide12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3.xml" ContentType="application/vnd.openxmlformats-officedocument.presentationml.notesSlide+xml"/>
  <Override PartName="/ppt/slideMasters/slideMaster2.xml" ContentType="application/vnd.openxmlformats-officedocument.presentationml.slide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9"/>
  </p:notesMasterIdLst>
  <p:sldIdLst>
    <p:sldId id="444" r:id="rId3"/>
    <p:sldId id="3111" r:id="rId4"/>
    <p:sldId id="1356" r:id="rId5"/>
    <p:sldId id="3112" r:id="rId6"/>
    <p:sldId id="3113" r:id="rId7"/>
    <p:sldId id="3114" r:id="rId8"/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3115" r:id="rId18"/>
  </p:sldIdLst>
  <p:sldSz cx="18288000" cy="10287000"/>
  <p:notesSz cx="6858000" cy="9144000"/>
  <p:embeddedFontLst>
    <p:embeddedFont>
      <p:font typeface="Open Sauce Bold" panose="020B0604020202020204" charset="0"/>
      <p:regular r:id="rId20"/>
    </p:embeddedFont>
    <p:embeddedFont>
      <p:font typeface="Open Sauce" panose="020B0604020202020204" charset="0"/>
      <p:regular r:id="rId21"/>
    </p:embeddedFont>
    <p:embeddedFont>
      <p:font typeface="Open Sauce SemiBold" panose="020B0604020202020204" charset="0"/>
      <p:regular r:id="rId22"/>
    </p:embeddedFont>
    <p:embeddedFont>
      <p:font typeface="Arimo Bold" panose="020B0604020202020204" charset="0"/>
      <p:regular r:id="rId23"/>
    </p:embeddedFont>
    <p:embeddedFont>
      <p:font typeface="Trebuchet MS" panose="020B0603020202020204" pitchFamily="34" charset="0"/>
      <p:regular r:id="rId24"/>
      <p:bold r:id="rId25"/>
      <p:italic r:id="rId26"/>
      <p:boldItalic r:id="rId27"/>
    </p:embeddedFont>
    <p:embeddedFont>
      <p:font typeface="ＭＳ Ｐゴシック" panose="020B0600070205080204" pitchFamily="34" charset="-128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Open Sauce SemiBold Bold" panose="020B0604020202020204" charset="0"/>
      <p:regular r:id="rId33"/>
    </p:embeddedFont>
    <p:embeddedFont>
      <p:font typeface="Arimo" panose="020B0604020202020204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73" d="100"/>
          <a:sy n="73" d="100"/>
        </p:scale>
        <p:origin x="59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9" Type="http://schemas.openxmlformats.org/officeDocument/2006/relationships/customXml" Target="../customXml/item1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heme" Target="theme/theme1.xml"/><Relationship Id="rId40" Type="http://schemas.openxmlformats.org/officeDocument/2006/relationships/customXml" Target="../customXml/item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11C7E6-2670-434E-90B1-949A30C21E64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64607F-A6CC-4933-82CF-291A3847A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22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7600" cy="3486150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itchFamily="34" charset="0"/>
              <a:ea typeface="ＭＳ Ｐゴシック" pitchFamily="-6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98420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7600" cy="3486150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itchFamily="34" charset="0"/>
              <a:ea typeface="ＭＳ Ｐゴシック" pitchFamily="-6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9896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201138-DA97-4D10-8B12-9F5DC6B7B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312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B6660-9442-4D5B-8FE6-1CB0820601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671923"/>
      </p:ext>
    </p:extLst>
  </p:cSld>
  <p:clrMapOvr>
    <a:masterClrMapping/>
  </p:clrMapOvr>
  <p:transition spd="med"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E43E4-C9C2-4AEA-82C3-8E38F31FAC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846363"/>
      </p:ext>
    </p:extLst>
  </p:cSld>
  <p:clrMapOvr>
    <a:masterClrMapping/>
  </p:clrMapOvr>
  <p:transition spd="med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02"/>
            <a:ext cx="16459200" cy="6788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100" b="0"/>
            </a:lvl1pPr>
          </a:lstStyle>
          <a:p>
            <a:pPr algn="l">
              <a:spcBef>
                <a:spcPct val="0"/>
              </a:spcBef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2100" b="0"/>
            </a:lvl1pPr>
          </a:lstStyle>
          <a:p>
            <a:pPr>
              <a:spcBef>
                <a:spcPct val="0"/>
              </a:spcBef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100" b="0"/>
            </a:lvl1pPr>
          </a:lstStyle>
          <a:p>
            <a:pPr>
              <a:spcBef>
                <a:spcPct val="0"/>
              </a:spcBef>
              <a:defRPr/>
            </a:pPr>
            <a:fld id="{6B93275C-B3B7-42BA-BD71-925CD9A0922E}" type="slidenum">
              <a:rPr lang="en-US">
                <a:solidFill>
                  <a:srgbClr val="000000"/>
                </a:solidFill>
              </a:rPr>
              <a:pPr>
                <a:spcBef>
                  <a:spcPct val="0"/>
                </a:spcBef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" y="0"/>
            <a:ext cx="1828604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503" y="1833338"/>
            <a:ext cx="18439868" cy="86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2207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Char char="•"/>
        <a:defRPr sz="4800">
          <a:solidFill>
            <a:srgbClr val="002060"/>
          </a:solidFill>
          <a:latin typeface="+mn-lt"/>
          <a:ea typeface="+mn-ea"/>
          <a:cs typeface="+mn-cs"/>
        </a:defRPr>
      </a:lvl1pPr>
      <a:lvl2pPr marL="1114425" indent="-428625" algn="l" rtl="0" eaLnBrk="0" fontAlgn="base" hangingPunct="0">
        <a:spcBef>
          <a:spcPct val="20000"/>
        </a:spcBef>
        <a:spcAft>
          <a:spcPct val="0"/>
        </a:spcAft>
        <a:buChar char="–"/>
        <a:defRPr sz="4200">
          <a:solidFill>
            <a:srgbClr val="002060"/>
          </a:solidFill>
          <a:latin typeface="+mn-lt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rgbClr val="002060"/>
          </a:solidFill>
          <a:latin typeface="+mn-lt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rgbClr val="002060"/>
          </a:solidFill>
          <a:latin typeface="+mn-lt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Char char="»"/>
        <a:defRPr sz="3000">
          <a:solidFill>
            <a:srgbClr val="002060"/>
          </a:solidFill>
          <a:latin typeface="+mn-lt"/>
        </a:defRPr>
      </a:lvl5pPr>
      <a:lvl6pPr marL="37719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6pPr>
      <a:lvl7pPr marL="44577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7pPr>
      <a:lvl8pPr marL="51435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8pPr>
      <a:lvl9pPr marL="58293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hyperlink" Target="https://calstart.org/wp-content/uploads/2022/01/ZIO-Electric-School-Buses-2021-Edition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858607" y="368540"/>
            <a:ext cx="9577233" cy="117401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defTabSz="1371600"/>
            <a:endParaRPr lang="en-US" sz="54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24426" y="123268"/>
            <a:ext cx="18039146" cy="68579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algn="ctr" defTabSz="1371600"/>
            <a:r>
              <a:rPr lang="en-US" sz="5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Phoenix</a:t>
            </a:r>
          </a:p>
          <a:p>
            <a:pPr algn="ctr" defTabSz="1371600"/>
            <a:r>
              <a:rPr lang="en-US" sz="5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Electric Vehicle Ad Hoc Committee Meeting</a:t>
            </a:r>
            <a:endParaRPr lang="en-US" sz="54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205387-2DE4-4BDD-BC17-C146F14D8D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6" r="13536"/>
          <a:stretch/>
        </p:blipFill>
        <p:spPr>
          <a:xfrm>
            <a:off x="-3" y="1889063"/>
            <a:ext cx="18288003" cy="8465178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082090" y="1719248"/>
            <a:ext cx="9794631" cy="11865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algn="ctr" defTabSz="1371600"/>
            <a:r>
              <a:rPr lang="en-US" sz="4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February 4,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BBB9F3-9C7C-4177-91B8-5A344407DB41}"/>
              </a:ext>
            </a:extLst>
          </p:cNvPr>
          <p:cNvSpPr txBox="1"/>
          <p:nvPr/>
        </p:nvSpPr>
        <p:spPr>
          <a:xfrm>
            <a:off x="-3" y="8979155"/>
            <a:ext cx="111967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2022 Kia EV6 – Starting price of $40,900, 167 HP motor and 58 kWh battery pack delivering a 232-mile EPA range.  Eligible for full federal tax credit of $7500. Available in early spring 2022</a:t>
            </a:r>
          </a:p>
        </p:txBody>
      </p:sp>
    </p:spTree>
    <p:extLst>
      <p:ext uri="{BB962C8B-B14F-4D97-AF65-F5344CB8AC3E}">
        <p14:creationId xmlns:p14="http://schemas.microsoft.com/office/powerpoint/2010/main" val="186902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73663" y="2939685"/>
            <a:ext cx="3596322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60"/>
              </a:lnSpc>
            </a:pPr>
            <a:r>
              <a:rPr lang="en-US" sz="6400">
                <a:solidFill>
                  <a:srgbClr val="1A3B29"/>
                </a:solidFill>
                <a:latin typeface="Open Sauce SemiBold Bold"/>
              </a:rPr>
              <a:t>Year 1: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307406" y="1285382"/>
            <a:ext cx="9272101" cy="1490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 spc="43">
                <a:solidFill>
                  <a:srgbClr val="1A3B29"/>
                </a:solidFill>
                <a:latin typeface="Open Sauce"/>
              </a:rPr>
              <a:t>Identify frontline communities, existing disparities in Phoenix, and equity metrics; Just</a:t>
            </a:r>
            <a:r>
              <a:rPr lang="en-US" sz="2199" u="none" spc="43">
                <a:solidFill>
                  <a:srgbClr val="1A3B29"/>
                </a:solidFill>
                <a:latin typeface="Open Sauce"/>
              </a:rPr>
              <a:t>ice 40 should correct historical oppression and lack of resources. </a:t>
            </a:r>
            <a:r>
              <a:rPr lang="en-US" sz="2199" u="none" spc="43">
                <a:solidFill>
                  <a:srgbClr val="1A3B29"/>
                </a:solidFill>
                <a:latin typeface="Open Sauce Bold"/>
              </a:rPr>
              <a:t>This is a restorative justice</a:t>
            </a:r>
            <a:r>
              <a:rPr lang="en-US" sz="2199" u="none" spc="43">
                <a:solidFill>
                  <a:srgbClr val="1A3B29"/>
                </a:solidFill>
                <a:latin typeface="Open Sauce"/>
              </a:rPr>
              <a:t> </a:t>
            </a:r>
            <a:r>
              <a:rPr lang="en-US" sz="2199" u="none" spc="43">
                <a:solidFill>
                  <a:srgbClr val="1A3B29"/>
                </a:solidFill>
                <a:latin typeface="Open Sauce Bold"/>
              </a:rPr>
              <a:t>approach</a:t>
            </a:r>
            <a:r>
              <a:rPr lang="en-US" sz="2199" u="none" spc="43">
                <a:solidFill>
                  <a:srgbClr val="1A3B29"/>
                </a:solidFill>
                <a:latin typeface="Open Sauce"/>
              </a:rPr>
              <a:t> </a:t>
            </a:r>
          </a:p>
          <a:p>
            <a:pPr>
              <a:lnSpc>
                <a:spcPts val="2660"/>
              </a:lnSpc>
            </a:pPr>
            <a:endParaRPr lang="en-US" sz="2199" u="none" spc="43">
              <a:solidFill>
                <a:srgbClr val="1A3B29"/>
              </a:solidFill>
              <a:latin typeface="Open Sauce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7307406" y="3510867"/>
            <a:ext cx="9484612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 spc="43">
                <a:solidFill>
                  <a:srgbClr val="1A3B29"/>
                </a:solidFill>
                <a:latin typeface="Open Sauce"/>
              </a:rPr>
              <a:t>Identify funding sources - when funding for all EV programs, in principle 40% is invested in frontline communities</a:t>
            </a:r>
            <a:r>
              <a:rPr lang="en-US" sz="2199" spc="29">
                <a:solidFill>
                  <a:srgbClr val="1A3B29"/>
                </a:solidFill>
                <a:latin typeface="Arimo"/>
              </a:rPr>
              <a:t> </a:t>
            </a:r>
          </a:p>
        </p:txBody>
      </p:sp>
      <p:sp>
        <p:nvSpPr>
          <p:cNvPr id="5" name="AutoShape 5"/>
          <p:cNvSpPr/>
          <p:nvPr/>
        </p:nvSpPr>
        <p:spPr>
          <a:xfrm>
            <a:off x="7201150" y="3015885"/>
            <a:ext cx="9484612" cy="0"/>
          </a:xfrm>
          <a:prstGeom prst="line">
            <a:avLst/>
          </a:prstGeom>
          <a:ln w="47625" cap="rnd">
            <a:solidFill>
              <a:srgbClr val="26604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7201150" y="4733142"/>
            <a:ext cx="9484612" cy="0"/>
          </a:xfrm>
          <a:prstGeom prst="line">
            <a:avLst/>
          </a:prstGeom>
          <a:ln w="47625" cap="rnd">
            <a:solidFill>
              <a:srgbClr val="26604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630683" y="4284999"/>
            <a:ext cx="5882283" cy="2306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9"/>
              </a:lnSpc>
            </a:pPr>
            <a:r>
              <a:rPr lang="en-US" sz="3321">
                <a:solidFill>
                  <a:srgbClr val="1A3B29"/>
                </a:solidFill>
                <a:latin typeface="Open Sauce"/>
              </a:rPr>
              <a:t>Create and develop a framework with guiding principles to center justice </a:t>
            </a:r>
          </a:p>
          <a:p>
            <a:pPr algn="ctr">
              <a:lnSpc>
                <a:spcPts val="4649"/>
              </a:lnSpc>
            </a:pPr>
            <a:endParaRPr lang="en-US" sz="3321">
              <a:solidFill>
                <a:srgbClr val="1A3B29"/>
              </a:solidFill>
              <a:latin typeface="Open Sauc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201150" y="5105400"/>
            <a:ext cx="9272101" cy="115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 spc="43">
                <a:solidFill>
                  <a:srgbClr val="1A3B29"/>
                </a:solidFill>
                <a:latin typeface="Open Sauce"/>
              </a:rPr>
              <a:t>Identify co-governing opportunities with frontline communities; rely on the lived experien</a:t>
            </a:r>
            <a:r>
              <a:rPr lang="en-US" sz="2199" u="none" spc="43">
                <a:solidFill>
                  <a:srgbClr val="1A3B29"/>
                </a:solidFill>
                <a:latin typeface="Open Sauce"/>
              </a:rPr>
              <a:t>ce of these communities and go beyond resourcing to empowering </a:t>
            </a:r>
          </a:p>
        </p:txBody>
      </p:sp>
      <p:sp>
        <p:nvSpPr>
          <p:cNvPr id="9" name="AutoShape 9"/>
          <p:cNvSpPr/>
          <p:nvPr/>
        </p:nvSpPr>
        <p:spPr>
          <a:xfrm>
            <a:off x="6988639" y="6591412"/>
            <a:ext cx="9484612" cy="0"/>
          </a:xfrm>
          <a:prstGeom prst="line">
            <a:avLst/>
          </a:prstGeom>
          <a:ln w="47625" cap="rnd">
            <a:solidFill>
              <a:srgbClr val="26604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7201150" y="6843026"/>
            <a:ext cx="9272101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 spc="43">
                <a:solidFill>
                  <a:srgbClr val="1A3B29"/>
                </a:solidFill>
                <a:latin typeface="Open Sauce"/>
              </a:rPr>
              <a:t>Identify progress metrics to identify needs and </a:t>
            </a:r>
            <a:r>
              <a:rPr lang="en-US" sz="2199" u="none" spc="43">
                <a:solidFill>
                  <a:srgbClr val="1A3B29"/>
                </a:solidFill>
                <a:latin typeface="Open Sauce"/>
              </a:rPr>
              <a:t>opportunities and value-added to communities</a:t>
            </a:r>
          </a:p>
        </p:txBody>
      </p:sp>
      <p:sp>
        <p:nvSpPr>
          <p:cNvPr id="11" name="AutoShape 11"/>
          <p:cNvSpPr/>
          <p:nvPr/>
        </p:nvSpPr>
        <p:spPr>
          <a:xfrm>
            <a:off x="6988639" y="8232886"/>
            <a:ext cx="9484612" cy="0"/>
          </a:xfrm>
          <a:prstGeom prst="line">
            <a:avLst/>
          </a:prstGeom>
          <a:ln w="47625" cap="rnd">
            <a:solidFill>
              <a:srgbClr val="26604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7201150" y="8493760"/>
            <a:ext cx="9272101" cy="1490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 spc="43">
                <a:solidFill>
                  <a:srgbClr val="1A3B29"/>
                </a:solidFill>
                <a:latin typeface="Open Sauce"/>
              </a:rPr>
              <a:t>Plan for Phx EJ Screening tool to be part of conversations with stakeholders and c</a:t>
            </a:r>
            <a:r>
              <a:rPr lang="en-US" sz="2199" u="none" spc="43">
                <a:solidFill>
                  <a:srgbClr val="1A3B29"/>
                </a:solidFill>
                <a:latin typeface="Open Sauce"/>
              </a:rPr>
              <a:t>ommunities, integrate into marketing, workshops, forums, etc</a:t>
            </a:r>
          </a:p>
          <a:p>
            <a:pPr>
              <a:lnSpc>
                <a:spcPts val="2660"/>
              </a:lnSpc>
            </a:pPr>
            <a:endParaRPr lang="en-US" sz="2199" u="none" spc="43">
              <a:solidFill>
                <a:srgbClr val="1A3B29"/>
              </a:solidFill>
              <a:latin typeface="Open Sauc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73663" y="2939685"/>
            <a:ext cx="3596322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60"/>
              </a:lnSpc>
            </a:pPr>
            <a:r>
              <a:rPr lang="en-US" sz="6400">
                <a:solidFill>
                  <a:srgbClr val="1A3B29"/>
                </a:solidFill>
                <a:latin typeface="Open Sauce SemiBold Bold"/>
              </a:rPr>
              <a:t>Year 2: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882384" y="990600"/>
            <a:ext cx="9272101" cy="3053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 spc="43">
                <a:solidFill>
                  <a:srgbClr val="1A3B29"/>
                </a:solidFill>
                <a:latin typeface="Open Sauce"/>
              </a:rPr>
              <a:t>Develop Phx EJScreening tool to identify key </a:t>
            </a:r>
            <a:r>
              <a:rPr lang="en-US" sz="2199" u="none" spc="43">
                <a:solidFill>
                  <a:srgbClr val="1A3B29"/>
                </a:solidFill>
                <a:latin typeface="Open Sauce"/>
              </a:rPr>
              <a:t>communities and investment priorities: </a:t>
            </a:r>
          </a:p>
          <a:p>
            <a:pPr>
              <a:lnSpc>
                <a:spcPts val="3079"/>
              </a:lnSpc>
            </a:pPr>
            <a:r>
              <a:rPr lang="en-US" sz="2199" u="none" spc="43">
                <a:solidFill>
                  <a:srgbClr val="1A3B29"/>
                </a:solidFill>
                <a:latin typeface="Open Sauce"/>
              </a:rPr>
              <a:t>Model of community collaboration and accountability; Integrate progress metrics. Must be multilingual, user-friendly, and accessible. Must be receptive to feedback from the community, ready to change tool as needed </a:t>
            </a:r>
          </a:p>
          <a:p>
            <a:pPr>
              <a:lnSpc>
                <a:spcPts val="3079"/>
              </a:lnSpc>
            </a:pPr>
            <a:endParaRPr lang="en-US" sz="2199" u="none" spc="43">
              <a:solidFill>
                <a:srgbClr val="1A3B29"/>
              </a:solidFill>
              <a:latin typeface="Open Sauce"/>
            </a:endParaRPr>
          </a:p>
          <a:p>
            <a:pPr>
              <a:lnSpc>
                <a:spcPts val="2660"/>
              </a:lnSpc>
            </a:pPr>
            <a:endParaRPr lang="en-US" sz="2199" u="none" spc="43">
              <a:solidFill>
                <a:srgbClr val="1A3B29"/>
              </a:solidFill>
              <a:latin typeface="Open Sauce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882384" y="3989705"/>
            <a:ext cx="9484612" cy="115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 spc="43">
                <a:solidFill>
                  <a:srgbClr val="1A3B29"/>
                </a:solidFill>
                <a:latin typeface="Open Sauce"/>
              </a:rPr>
              <a:t>Identify measurable metrics and manner of reporting for clear reporting and evaluating processes to ensure accountability and transparency </a:t>
            </a:r>
          </a:p>
        </p:txBody>
      </p:sp>
      <p:sp>
        <p:nvSpPr>
          <p:cNvPr id="5" name="AutoShape 5"/>
          <p:cNvSpPr/>
          <p:nvPr/>
        </p:nvSpPr>
        <p:spPr>
          <a:xfrm>
            <a:off x="7094895" y="3548967"/>
            <a:ext cx="9484612" cy="0"/>
          </a:xfrm>
          <a:prstGeom prst="line">
            <a:avLst/>
          </a:prstGeom>
          <a:ln w="47625" cap="rnd">
            <a:solidFill>
              <a:srgbClr val="26604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6988639" y="5706595"/>
            <a:ext cx="9484612" cy="0"/>
          </a:xfrm>
          <a:prstGeom prst="line">
            <a:avLst/>
          </a:prstGeom>
          <a:ln w="47625" cap="rnd">
            <a:solidFill>
              <a:srgbClr val="26604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630683" y="4284999"/>
            <a:ext cx="5882283" cy="2306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9"/>
              </a:lnSpc>
            </a:pPr>
            <a:r>
              <a:rPr lang="en-US" sz="3321">
                <a:solidFill>
                  <a:srgbClr val="1A3B29"/>
                </a:solidFill>
                <a:latin typeface="Open Sauce"/>
              </a:rPr>
              <a:t> Develop models of community collaboration, accountability and Launch Justice Framework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988639" y="6157781"/>
            <a:ext cx="9272101" cy="115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 spc="43">
                <a:solidFill>
                  <a:srgbClr val="1A3B29"/>
                </a:solidFill>
                <a:latin typeface="Open Sauce"/>
              </a:rPr>
              <a:t>Develop guiding investment prin</a:t>
            </a:r>
            <a:r>
              <a:rPr lang="en-US" sz="2199" u="none" spc="43">
                <a:solidFill>
                  <a:srgbClr val="1A3B29"/>
                </a:solidFill>
                <a:latin typeface="Open Sauce"/>
              </a:rPr>
              <a:t>ciples &amp; announce the framework of justice</a:t>
            </a:r>
          </a:p>
          <a:p>
            <a:pPr>
              <a:lnSpc>
                <a:spcPts val="3079"/>
              </a:lnSpc>
            </a:pPr>
            <a:endParaRPr lang="en-US" sz="2199" u="none" spc="43">
              <a:solidFill>
                <a:srgbClr val="1A3B29"/>
              </a:solidFill>
              <a:latin typeface="Open Sauce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988639" y="7583662"/>
            <a:ext cx="9272101" cy="115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 spc="43">
                <a:solidFill>
                  <a:srgbClr val="1A3B29"/>
                </a:solidFill>
                <a:latin typeface="Open Sauce"/>
              </a:rPr>
              <a:t>Continue development of a localized small m</a:t>
            </a:r>
            <a:r>
              <a:rPr lang="en-US" sz="2199" u="none" spc="43">
                <a:solidFill>
                  <a:srgbClr val="1A3B29"/>
                </a:solidFill>
                <a:latin typeface="Open Sauce"/>
              </a:rPr>
              <a:t>odel in a targeted community</a:t>
            </a:r>
          </a:p>
          <a:p>
            <a:pPr>
              <a:lnSpc>
                <a:spcPts val="3079"/>
              </a:lnSpc>
            </a:pPr>
            <a:endParaRPr lang="en-US" sz="2199" u="none" spc="43">
              <a:solidFill>
                <a:srgbClr val="1A3B29"/>
              </a:solidFill>
              <a:latin typeface="Open Sauce"/>
            </a:endParaRPr>
          </a:p>
        </p:txBody>
      </p:sp>
      <p:sp>
        <p:nvSpPr>
          <p:cNvPr id="10" name="AutoShape 10"/>
          <p:cNvSpPr/>
          <p:nvPr/>
        </p:nvSpPr>
        <p:spPr>
          <a:xfrm>
            <a:off x="6882384" y="7287764"/>
            <a:ext cx="9484612" cy="0"/>
          </a:xfrm>
          <a:prstGeom prst="line">
            <a:avLst/>
          </a:prstGeom>
          <a:ln w="47625" cap="rnd">
            <a:solidFill>
              <a:srgbClr val="266041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4496" y="193933"/>
            <a:ext cx="7898255" cy="9762982"/>
            <a:chOff x="0" y="0"/>
            <a:chExt cx="10531007" cy="13017309"/>
          </a:xfrm>
        </p:grpSpPr>
        <p:sp>
          <p:nvSpPr>
            <p:cNvPr id="3" name="TextBox 3"/>
            <p:cNvSpPr txBox="1"/>
            <p:nvPr/>
          </p:nvSpPr>
          <p:spPr>
            <a:xfrm>
              <a:off x="0" y="-104775"/>
              <a:ext cx="10531007" cy="25332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759"/>
                </a:lnSpc>
              </a:pPr>
              <a:r>
                <a:rPr lang="en-US" sz="5542">
                  <a:solidFill>
                    <a:srgbClr val="1A3B29"/>
                  </a:solidFill>
                  <a:latin typeface="Open Sauce SemiBold Bold"/>
                </a:rPr>
                <a:t>California samples for Justice framework: 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239320"/>
              <a:ext cx="10531007" cy="97779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54436" lvl="1" indent="-227218">
                <a:lnSpc>
                  <a:spcPts val="2946"/>
                </a:lnSpc>
                <a:buFont typeface="Arial"/>
                <a:buChar char="•"/>
              </a:pPr>
              <a:r>
                <a:rPr lang="en-US" sz="2104" spc="42">
                  <a:solidFill>
                    <a:srgbClr val="1A3B29"/>
                  </a:solidFill>
                  <a:latin typeface="Open Sauce"/>
                </a:rPr>
                <a:t>Target investments in and benefiting priority populations, with a focus on maximizing disadvantaged community** benefits. </a:t>
              </a:r>
              <a:r>
                <a:rPr lang="en-US" sz="2104" spc="42">
                  <a:solidFill>
                    <a:srgbClr val="1A3B29"/>
                  </a:solidFill>
                  <a:latin typeface="Open Sauce Bold"/>
                </a:rPr>
                <a:t>Requ</a:t>
              </a:r>
              <a:r>
                <a:rPr lang="en-US" sz="2104" u="none" spc="42">
                  <a:solidFill>
                    <a:srgbClr val="1A3B29"/>
                  </a:solidFill>
                  <a:latin typeface="Open Sauce Bold"/>
                </a:rPr>
                <a:t>irement</a:t>
              </a:r>
            </a:p>
            <a:p>
              <a:pPr marL="454436" lvl="1" indent="-227218">
                <a:lnSpc>
                  <a:spcPts val="2946"/>
                </a:lnSpc>
                <a:buFont typeface="Arial"/>
                <a:buChar char="•"/>
              </a:pPr>
              <a:r>
                <a:rPr lang="en-US" sz="2104" u="none" spc="42">
                  <a:solidFill>
                    <a:srgbClr val="1A3B29"/>
                  </a:solidFill>
                  <a:latin typeface="Open Sauce"/>
                </a:rPr>
                <a:t>Maximize economic, environmental, and public health co-benefits to the state. </a:t>
              </a:r>
              <a:r>
                <a:rPr lang="en-US" sz="2104" u="none" spc="42">
                  <a:solidFill>
                    <a:srgbClr val="1A3B29"/>
                  </a:solidFill>
                  <a:latin typeface="Open Sauce Bold"/>
                </a:rPr>
                <a:t>Requirement</a:t>
              </a:r>
            </a:p>
            <a:p>
              <a:pPr marL="454436" lvl="1" indent="-227218">
                <a:lnSpc>
                  <a:spcPts val="2946"/>
                </a:lnSpc>
                <a:buFont typeface="Arial"/>
                <a:buChar char="•"/>
              </a:pPr>
              <a:r>
                <a:rPr lang="en-US" sz="2104" u="none" spc="42">
                  <a:solidFill>
                    <a:srgbClr val="1A3B29"/>
                  </a:solidFill>
                  <a:latin typeface="Open Sauce"/>
                </a:rPr>
                <a:t>Foster job creation and job training, wherever possible. </a:t>
              </a:r>
              <a:r>
                <a:rPr lang="en-US" sz="2104" u="none" spc="42">
                  <a:solidFill>
                    <a:srgbClr val="1A3B29"/>
                  </a:solidFill>
                  <a:latin typeface="Open Sauce Bold"/>
                </a:rPr>
                <a:t>Requirement</a:t>
              </a:r>
            </a:p>
            <a:p>
              <a:pPr marL="454436" lvl="1" indent="-227218">
                <a:lnSpc>
                  <a:spcPts val="2946"/>
                </a:lnSpc>
                <a:buFont typeface="Arial"/>
                <a:buChar char="•"/>
              </a:pPr>
              <a:r>
                <a:rPr lang="en-US" sz="2104" u="none" spc="42">
                  <a:solidFill>
                    <a:srgbClr val="1A3B29"/>
                  </a:solidFill>
                  <a:latin typeface="Open Sauce"/>
                </a:rPr>
                <a:t>Encourage projects that contribute to other state climate goals. </a:t>
              </a:r>
              <a:r>
                <a:rPr lang="en-US" sz="2104" u="none" spc="42">
                  <a:solidFill>
                    <a:srgbClr val="1A3B29"/>
                  </a:solidFill>
                  <a:latin typeface="Open Sauce Bold"/>
                </a:rPr>
                <a:t>Recommendation</a:t>
              </a:r>
            </a:p>
            <a:p>
              <a:pPr marL="454436" lvl="1" indent="-227218">
                <a:lnSpc>
                  <a:spcPts val="2946"/>
                </a:lnSpc>
                <a:buFont typeface="Arial"/>
                <a:buChar char="•"/>
              </a:pPr>
              <a:r>
                <a:rPr lang="en-US" sz="2104" u="none" spc="42">
                  <a:solidFill>
                    <a:srgbClr val="1A3B29"/>
                  </a:solidFill>
                  <a:latin typeface="Open Sauce"/>
                </a:rPr>
                <a:t>Coordinate investments and leverage funds where possible to provide multiple benefits and to maximize benefits. </a:t>
              </a:r>
              <a:r>
                <a:rPr lang="en-US" sz="2104" u="none" spc="42">
                  <a:solidFill>
                    <a:srgbClr val="1A3B29"/>
                  </a:solidFill>
                  <a:latin typeface="Open Sauce Bold"/>
                </a:rPr>
                <a:t>Recommendation</a:t>
              </a:r>
            </a:p>
            <a:p>
              <a:pPr marL="454436" lvl="1" indent="-227218">
                <a:lnSpc>
                  <a:spcPts val="2946"/>
                </a:lnSpc>
                <a:buFont typeface="Arial"/>
                <a:buChar char="•"/>
              </a:pPr>
              <a:r>
                <a:rPr lang="en-US" sz="2104" u="none" spc="42">
                  <a:solidFill>
                    <a:srgbClr val="1A3B29"/>
                  </a:solidFill>
                  <a:latin typeface="Open Sauce"/>
                </a:rPr>
                <a:t>Avoid potential substantial burdens to disadvantaged communities and low-income communities. </a:t>
              </a:r>
              <a:r>
                <a:rPr lang="en-US" sz="2104" u="none" spc="42">
                  <a:solidFill>
                    <a:srgbClr val="1A3B29"/>
                  </a:solidFill>
                  <a:latin typeface="Open Sauce Bold"/>
                </a:rPr>
                <a:t>Requirement</a:t>
              </a:r>
            </a:p>
            <a:p>
              <a:pPr marL="454436" lvl="1" indent="-227218">
                <a:lnSpc>
                  <a:spcPts val="2946"/>
                </a:lnSpc>
                <a:buFont typeface="Arial"/>
                <a:buChar char="•"/>
              </a:pPr>
              <a:r>
                <a:rPr lang="en-US" sz="2104" u="none" spc="42">
                  <a:solidFill>
                    <a:srgbClr val="1A3B29"/>
                  </a:solidFill>
                  <a:latin typeface="Open Sauce"/>
                </a:rPr>
                <a:t>Ensure transparency and accountability and provide public access to program information. </a:t>
              </a:r>
              <a:r>
                <a:rPr lang="en-US" sz="2104" u="none" spc="42">
                  <a:solidFill>
                    <a:srgbClr val="1A3B29"/>
                  </a:solidFill>
                  <a:latin typeface="Open Sauce Bold"/>
                </a:rPr>
                <a:t>Requirement</a:t>
              </a:r>
            </a:p>
            <a:p>
              <a:pPr marL="454438" lvl="1" indent="-227219">
                <a:lnSpc>
                  <a:spcPts val="2946"/>
                </a:lnSpc>
                <a:buFont typeface="Arial"/>
                <a:buChar char="•"/>
              </a:pPr>
              <a:r>
                <a:rPr lang="en-US" sz="2104" u="none" spc="42">
                  <a:solidFill>
                    <a:srgbClr val="1A3B29"/>
                  </a:solidFill>
                  <a:latin typeface="Open Sauce"/>
                </a:rPr>
                <a:t>Conduct outreach to help potential applicants access funding, particularly for priority populations.</a:t>
              </a:r>
            </a:p>
            <a:p>
              <a:pPr>
                <a:lnSpc>
                  <a:spcPts val="2386"/>
                </a:lnSpc>
              </a:pPr>
              <a:endParaRPr lang="en-US" sz="2104" u="none" spc="42">
                <a:solidFill>
                  <a:srgbClr val="1A3B29"/>
                </a:solidFill>
                <a:latin typeface="Open Sauce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611573" y="0"/>
            <a:ext cx="9676427" cy="10287000"/>
            <a:chOff x="0" y="0"/>
            <a:chExt cx="12901903" cy="1371600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18018" r="18018"/>
            <a:stretch>
              <a:fillRect/>
            </a:stretch>
          </p:blipFill>
          <p:spPr>
            <a:xfrm>
              <a:off x="0" y="0"/>
              <a:ext cx="12901903" cy="13716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73663" y="2939685"/>
            <a:ext cx="3596322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60"/>
              </a:lnSpc>
            </a:pPr>
            <a:r>
              <a:rPr lang="en-US" sz="6400">
                <a:solidFill>
                  <a:srgbClr val="1A3B29"/>
                </a:solidFill>
                <a:latin typeface="Open Sauce SemiBold Bold"/>
              </a:rPr>
              <a:t>Year 3: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882384" y="1014412"/>
            <a:ext cx="9272101" cy="709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 spc="43">
                <a:solidFill>
                  <a:srgbClr val="1A3B29"/>
                </a:solidFill>
                <a:latin typeface="Open Sauce"/>
              </a:rPr>
              <a:t>Launch Phx EJ Screening tool</a:t>
            </a:r>
          </a:p>
          <a:p>
            <a:pPr>
              <a:lnSpc>
                <a:spcPts val="2660"/>
              </a:lnSpc>
            </a:pPr>
            <a:endParaRPr lang="en-US" sz="2199" spc="43">
              <a:solidFill>
                <a:srgbClr val="1A3B29"/>
              </a:solidFill>
              <a:latin typeface="Open Sauce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882384" y="2077037"/>
            <a:ext cx="9484612" cy="1934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 spc="43">
                <a:solidFill>
                  <a:srgbClr val="1A3B29"/>
                </a:solidFill>
                <a:latin typeface="Open Sauce"/>
              </a:rPr>
              <a:t>Launch investment with requirements to target priority communities: </a:t>
            </a:r>
          </a:p>
          <a:p>
            <a:pPr marL="474979" lvl="1" indent="-237490">
              <a:lnSpc>
                <a:spcPts val="3079"/>
              </a:lnSpc>
              <a:buFont typeface="Arial"/>
              <a:buChar char="•"/>
            </a:pPr>
            <a:r>
              <a:rPr lang="en-US" sz="2199" spc="43">
                <a:solidFill>
                  <a:srgbClr val="1A3B29"/>
                </a:solidFill>
                <a:latin typeface="Open Sauce"/>
              </a:rPr>
              <a:t>25% to projects located within the boundaries of, and benefiting individuals living in, disadvantaged communities.</a:t>
            </a:r>
          </a:p>
          <a:p>
            <a:pPr>
              <a:lnSpc>
                <a:spcPts val="3079"/>
              </a:lnSpc>
            </a:pPr>
            <a:endParaRPr lang="en-US" sz="2199" spc="43">
              <a:solidFill>
                <a:srgbClr val="1A3B29"/>
              </a:solidFill>
              <a:latin typeface="Open Sauce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6988639" y="1700530"/>
            <a:ext cx="9484612" cy="0"/>
          </a:xfrm>
          <a:prstGeom prst="line">
            <a:avLst/>
          </a:prstGeom>
          <a:ln w="47625" cap="rnd">
            <a:solidFill>
              <a:srgbClr val="26604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630683" y="4284999"/>
            <a:ext cx="5882283" cy="2306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9"/>
              </a:lnSpc>
            </a:pPr>
            <a:r>
              <a:rPr lang="en-US" sz="3321">
                <a:solidFill>
                  <a:srgbClr val="1A3B29"/>
                </a:solidFill>
                <a:latin typeface="Open Sauce"/>
              </a:rPr>
              <a:t>Launch EJ Screening tool, and principles for direct investments </a:t>
            </a:r>
          </a:p>
          <a:p>
            <a:pPr algn="ctr">
              <a:lnSpc>
                <a:spcPts val="4649"/>
              </a:lnSpc>
            </a:pPr>
            <a:endParaRPr lang="en-US" sz="3321">
              <a:solidFill>
                <a:srgbClr val="1A3B29"/>
              </a:solidFill>
              <a:latin typeface="Open Sauce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882384" y="4775583"/>
            <a:ext cx="9272101" cy="1934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 spc="43">
                <a:solidFill>
                  <a:srgbClr val="1A3B29"/>
                </a:solidFill>
                <a:latin typeface="Open Sauce"/>
              </a:rPr>
              <a:t>Recommendations: Focus on direct, intentiona</a:t>
            </a:r>
            <a:r>
              <a:rPr lang="en-US" sz="2199" u="none" spc="43">
                <a:solidFill>
                  <a:srgbClr val="1A3B29"/>
                </a:solidFill>
                <a:latin typeface="Open Sauce"/>
              </a:rPr>
              <a:t>l benefit</a:t>
            </a:r>
          </a:p>
          <a:p>
            <a:pPr marL="474978" lvl="1" indent="-237489">
              <a:lnSpc>
                <a:spcPts val="3079"/>
              </a:lnSpc>
              <a:buFont typeface="Arial"/>
              <a:buChar char="•"/>
            </a:pPr>
            <a:r>
              <a:rPr lang="en-US" sz="2199" u="none" spc="43">
                <a:solidFill>
                  <a:srgbClr val="1A3B29"/>
                </a:solidFill>
                <a:latin typeface="Open Sauce"/>
              </a:rPr>
              <a:t>Use investment to create strong community collaborative partnership</a:t>
            </a:r>
          </a:p>
          <a:p>
            <a:pPr marL="474978" lvl="1" indent="-237489">
              <a:lnSpc>
                <a:spcPts val="3079"/>
              </a:lnSpc>
              <a:buFont typeface="Arial"/>
              <a:buChar char="•"/>
            </a:pPr>
            <a:r>
              <a:rPr lang="en-US" sz="2199" u="none" spc="43">
                <a:solidFill>
                  <a:srgbClr val="1A3B29"/>
                </a:solidFill>
                <a:latin typeface="Open Sauce"/>
              </a:rPr>
              <a:t>Use investment to provide capacity and assistance</a:t>
            </a:r>
          </a:p>
          <a:p>
            <a:pPr>
              <a:lnSpc>
                <a:spcPts val="3079"/>
              </a:lnSpc>
            </a:pPr>
            <a:endParaRPr lang="en-US" sz="2199" u="none" spc="43">
              <a:solidFill>
                <a:srgbClr val="1A3B29"/>
              </a:solidFill>
              <a:latin typeface="Open Sauc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882384" y="6967015"/>
            <a:ext cx="10192935" cy="3106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 spc="43">
                <a:solidFill>
                  <a:srgbClr val="1A3B29"/>
                </a:solidFill>
                <a:latin typeface="Open Sauce"/>
              </a:rPr>
              <a:t>Clear process to definite benefits for priority communities:</a:t>
            </a:r>
          </a:p>
          <a:p>
            <a:pPr marL="474978" lvl="1" indent="-237489">
              <a:lnSpc>
                <a:spcPts val="3079"/>
              </a:lnSpc>
              <a:buFont typeface="Arial"/>
              <a:buChar char="•"/>
            </a:pPr>
            <a:r>
              <a:rPr lang="en-US" sz="2199" spc="43">
                <a:solidFill>
                  <a:srgbClr val="1A3B29"/>
                </a:solidFill>
                <a:latin typeface="Open Sauce"/>
              </a:rPr>
              <a:t>Identification of the priority population(s) the program is intended to benefit</a:t>
            </a:r>
          </a:p>
          <a:p>
            <a:pPr marL="474978" lvl="1" indent="-237489">
              <a:lnSpc>
                <a:spcPts val="3079"/>
              </a:lnSpc>
              <a:buFont typeface="Arial"/>
              <a:buChar char="•"/>
            </a:pPr>
            <a:r>
              <a:rPr lang="en-US" sz="2199" spc="43">
                <a:solidFill>
                  <a:srgbClr val="1A3B29"/>
                </a:solidFill>
                <a:latin typeface="Open Sauce"/>
              </a:rPr>
              <a:t>Identification of a need specific to the community served that the program addresses</a:t>
            </a:r>
          </a:p>
          <a:p>
            <a:pPr marL="474978" lvl="1" indent="-237489">
              <a:lnSpc>
                <a:spcPts val="3079"/>
              </a:lnSpc>
              <a:buFont typeface="Arial"/>
              <a:buChar char="•"/>
            </a:pPr>
            <a:r>
              <a:rPr lang="en-US" sz="2199" spc="43">
                <a:solidFill>
                  <a:srgbClr val="1A3B29"/>
                </a:solidFill>
                <a:latin typeface="Open Sauce"/>
              </a:rPr>
              <a:t>Provision of a “direct, meaningful, and assured” benefit aligning with the program’s focus that addresses the identified community need.</a:t>
            </a:r>
          </a:p>
          <a:p>
            <a:pPr>
              <a:lnSpc>
                <a:spcPts val="3079"/>
              </a:lnSpc>
            </a:pPr>
            <a:endParaRPr lang="en-US" sz="2199" spc="43">
              <a:solidFill>
                <a:srgbClr val="1A3B29"/>
              </a:solidFill>
              <a:latin typeface="Open Sauce"/>
            </a:endParaRPr>
          </a:p>
        </p:txBody>
      </p:sp>
      <p:sp>
        <p:nvSpPr>
          <p:cNvPr id="9" name="AutoShape 9"/>
          <p:cNvSpPr/>
          <p:nvPr/>
        </p:nvSpPr>
        <p:spPr>
          <a:xfrm>
            <a:off x="6988639" y="6662803"/>
            <a:ext cx="9484612" cy="0"/>
          </a:xfrm>
          <a:prstGeom prst="line">
            <a:avLst/>
          </a:prstGeom>
          <a:ln w="47625" cap="rnd">
            <a:solidFill>
              <a:srgbClr val="26604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6988639" y="4327861"/>
            <a:ext cx="9484612" cy="0"/>
          </a:xfrm>
          <a:prstGeom prst="line">
            <a:avLst/>
          </a:prstGeom>
          <a:ln w="47625" cap="rnd">
            <a:solidFill>
              <a:srgbClr val="266041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73663" y="2259029"/>
            <a:ext cx="4100519" cy="2453331"/>
            <a:chOff x="0" y="0"/>
            <a:chExt cx="5467359" cy="327110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5127" b="5127"/>
            <a:stretch>
              <a:fillRect/>
            </a:stretch>
          </p:blipFill>
          <p:spPr>
            <a:xfrm>
              <a:off x="0" y="0"/>
              <a:ext cx="5467359" cy="3271109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6742789" y="2259029"/>
            <a:ext cx="4100519" cy="2453331"/>
            <a:chOff x="0" y="0"/>
            <a:chExt cx="5467359" cy="3271109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3200" r="3200"/>
            <a:stretch>
              <a:fillRect/>
            </a:stretch>
          </p:blipFill>
          <p:spPr>
            <a:xfrm>
              <a:off x="0" y="0"/>
              <a:ext cx="5467359" cy="327110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1609615" y="2259029"/>
            <a:ext cx="4100519" cy="2453331"/>
            <a:chOff x="0" y="0"/>
            <a:chExt cx="5467359" cy="3271109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l="4558" r="4558"/>
            <a:stretch>
              <a:fillRect/>
            </a:stretch>
          </p:blipFill>
          <p:spPr>
            <a:xfrm>
              <a:off x="0" y="0"/>
              <a:ext cx="5467359" cy="3271109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1773663" y="933450"/>
            <a:ext cx="9338003" cy="859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81"/>
              </a:lnSpc>
            </a:pPr>
            <a:r>
              <a:rPr lang="en-US" sz="5057" dirty="0">
                <a:solidFill>
                  <a:srgbClr val="1A3B29"/>
                </a:solidFill>
                <a:latin typeface="Open Sauce SemiBold Bold"/>
              </a:rPr>
              <a:t>Small Scale Model Proposal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786336" y="4983590"/>
            <a:ext cx="4087846" cy="2825145"/>
            <a:chOff x="0" y="0"/>
            <a:chExt cx="5450462" cy="3766860"/>
          </a:xfrm>
        </p:grpSpPr>
        <p:sp>
          <p:nvSpPr>
            <p:cNvPr id="10" name="TextBox 10"/>
            <p:cNvSpPr txBox="1"/>
            <p:nvPr/>
          </p:nvSpPr>
          <p:spPr>
            <a:xfrm>
              <a:off x="0" y="625290"/>
              <a:ext cx="5450462" cy="4703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95"/>
                </a:lnSpc>
              </a:pPr>
              <a:endParaRPr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5450462" cy="4936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19"/>
                </a:lnSpc>
              </a:pPr>
              <a:r>
                <a:rPr lang="en-US" sz="2300" spc="230">
                  <a:solidFill>
                    <a:srgbClr val="1A3B29"/>
                  </a:solidFill>
                  <a:latin typeface="Open Sauce SemiBold Bold"/>
                </a:rPr>
                <a:t>YEAR 1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446993"/>
              <a:ext cx="5228023" cy="23198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99"/>
                </a:lnSpc>
              </a:pPr>
              <a:r>
                <a:rPr lang="en-US" sz="1999" spc="39">
                  <a:solidFill>
                    <a:srgbClr val="000000"/>
                  </a:solidFill>
                  <a:latin typeface="Open Sauce"/>
                </a:rPr>
                <a:t>Beginning planning for a local small model to recrea</a:t>
              </a:r>
              <a:r>
                <a:rPr lang="en-US" sz="1999" u="none" spc="39">
                  <a:solidFill>
                    <a:srgbClr val="000000"/>
                  </a:solidFill>
                  <a:latin typeface="Open Sauce"/>
                </a:rPr>
                <a:t>te citywide; for example a park, neighborhood, a street </a:t>
              </a:r>
            </a:p>
            <a:p>
              <a:pPr>
                <a:lnSpc>
                  <a:spcPts val="2799"/>
                </a:lnSpc>
              </a:pPr>
              <a:endParaRPr lang="en-US" sz="1999" u="none" spc="39">
                <a:solidFill>
                  <a:srgbClr val="000000"/>
                </a:solidFill>
                <a:latin typeface="Open Sauce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609615" y="4983590"/>
            <a:ext cx="4087846" cy="2472720"/>
            <a:chOff x="0" y="0"/>
            <a:chExt cx="5450462" cy="3296960"/>
          </a:xfrm>
        </p:grpSpPr>
        <p:sp>
          <p:nvSpPr>
            <p:cNvPr id="14" name="TextBox 14"/>
            <p:cNvSpPr txBox="1"/>
            <p:nvPr/>
          </p:nvSpPr>
          <p:spPr>
            <a:xfrm>
              <a:off x="0" y="625290"/>
              <a:ext cx="5450462" cy="4703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95"/>
                </a:lnSpc>
              </a:pPr>
              <a:endParaRPr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5450462" cy="4936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19"/>
                </a:lnSpc>
              </a:pPr>
              <a:r>
                <a:rPr lang="en-US" sz="2300" spc="230">
                  <a:solidFill>
                    <a:srgbClr val="1A3B29"/>
                  </a:solidFill>
                  <a:latin typeface="Open Sauce SemiBold Bold"/>
                </a:rPr>
                <a:t>YEAR 3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1446993"/>
              <a:ext cx="5228023" cy="1849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99"/>
                </a:lnSpc>
              </a:pPr>
              <a:r>
                <a:rPr lang="en-US" sz="1999" spc="39">
                  <a:solidFill>
                    <a:srgbClr val="000000"/>
                  </a:solidFill>
                  <a:latin typeface="Open Sauce"/>
                </a:rPr>
                <a:t>Launch localized small-scaled mod</a:t>
              </a:r>
              <a:r>
                <a:rPr lang="en-US" sz="1999" u="none" spc="39">
                  <a:solidFill>
                    <a:srgbClr val="000000"/>
                  </a:solidFill>
                  <a:latin typeface="Open Sauce"/>
                </a:rPr>
                <a:t>el in a targeted community</a:t>
              </a:r>
            </a:p>
            <a:p>
              <a:pPr>
                <a:lnSpc>
                  <a:spcPts val="2799"/>
                </a:lnSpc>
              </a:pPr>
              <a:endParaRPr lang="en-US" sz="1999" u="none" spc="39">
                <a:solidFill>
                  <a:srgbClr val="000000"/>
                </a:solidFill>
                <a:latin typeface="Open Sauce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742789" y="4983590"/>
            <a:ext cx="4087846" cy="2472720"/>
            <a:chOff x="0" y="0"/>
            <a:chExt cx="5450462" cy="3296960"/>
          </a:xfrm>
        </p:grpSpPr>
        <p:sp>
          <p:nvSpPr>
            <p:cNvPr id="18" name="TextBox 18"/>
            <p:cNvSpPr txBox="1"/>
            <p:nvPr/>
          </p:nvSpPr>
          <p:spPr>
            <a:xfrm>
              <a:off x="0" y="625290"/>
              <a:ext cx="5450462" cy="4703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95"/>
                </a:lnSpc>
              </a:pPr>
              <a:endParaRPr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450462" cy="4936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19"/>
                </a:lnSpc>
              </a:pPr>
              <a:r>
                <a:rPr lang="en-US" sz="2300" spc="230">
                  <a:solidFill>
                    <a:srgbClr val="1A3B29"/>
                  </a:solidFill>
                  <a:latin typeface="Open Sauce SemiBold Bold"/>
                </a:rPr>
                <a:t>YEAR 2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1446993"/>
              <a:ext cx="5228023" cy="1849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99"/>
                </a:lnSpc>
              </a:pPr>
              <a:r>
                <a:rPr lang="en-US" sz="1999" spc="39">
                  <a:solidFill>
                    <a:srgbClr val="000000"/>
                  </a:solidFill>
                  <a:latin typeface="Open Sauce"/>
                </a:rPr>
                <a:t>Continue development of a localized small model </a:t>
              </a:r>
              <a:r>
                <a:rPr lang="en-US" sz="1999" u="none" spc="39">
                  <a:solidFill>
                    <a:srgbClr val="000000"/>
                  </a:solidFill>
                  <a:latin typeface="Open Sauce"/>
                </a:rPr>
                <a:t>in a targeted community</a:t>
              </a:r>
            </a:p>
            <a:p>
              <a:pPr>
                <a:lnSpc>
                  <a:spcPts val="2799"/>
                </a:lnSpc>
              </a:pPr>
              <a:endParaRPr lang="en-US" sz="1999" u="none" spc="39">
                <a:solidFill>
                  <a:srgbClr val="000000"/>
                </a:solidFill>
                <a:latin typeface="Open Sauce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60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60992" y="1099033"/>
            <a:ext cx="9119823" cy="4044467"/>
            <a:chOff x="0" y="0"/>
            <a:chExt cx="12159764" cy="5392622"/>
          </a:xfrm>
        </p:grpSpPr>
        <p:sp>
          <p:nvSpPr>
            <p:cNvPr id="3" name="TextBox 3"/>
            <p:cNvSpPr txBox="1"/>
            <p:nvPr/>
          </p:nvSpPr>
          <p:spPr>
            <a:xfrm>
              <a:off x="0" y="-9525"/>
              <a:ext cx="12159764" cy="1139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720"/>
                </a:lnSpc>
              </a:pPr>
              <a:r>
                <a:rPr lang="en-US" sz="5600">
                  <a:solidFill>
                    <a:srgbClr val="FFFFFF"/>
                  </a:solidFill>
                  <a:latin typeface="Open Sauce SemiBold Bold"/>
                </a:rPr>
                <a:t>References: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514677"/>
              <a:ext cx="12159764" cy="38779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2400" spc="48">
                  <a:solidFill>
                    <a:srgbClr val="FFFFFF"/>
                  </a:solidFill>
                  <a:latin typeface="Open Sauce"/>
                </a:rPr>
                <a:t>JUSTICE PEOPLE POWER PROSPERITY at  www.thejustice40.com</a:t>
              </a:r>
            </a:p>
            <a:p>
              <a:pPr>
                <a:lnSpc>
                  <a:spcPts val="3359"/>
                </a:lnSpc>
              </a:pPr>
              <a:endParaRPr lang="en-US" sz="2400" spc="48">
                <a:solidFill>
                  <a:srgbClr val="FFFFFF"/>
                </a:solidFill>
                <a:latin typeface="Open Sauce"/>
              </a:endParaRPr>
            </a:p>
            <a:p>
              <a:pPr>
                <a:lnSpc>
                  <a:spcPts val="3359"/>
                </a:lnSpc>
              </a:pPr>
              <a:r>
                <a:rPr lang="en-US" sz="2400" spc="48">
                  <a:solidFill>
                    <a:srgbClr val="FFFFFF"/>
                  </a:solidFill>
                  <a:latin typeface="Open Sauce"/>
                </a:rPr>
                <a:t>Making Justice40 A Reality for Frontline Communities </a:t>
              </a:r>
            </a:p>
            <a:p>
              <a:pPr>
                <a:lnSpc>
                  <a:spcPts val="3359"/>
                </a:lnSpc>
              </a:pPr>
              <a:r>
                <a:rPr lang="en-US" sz="2400" spc="48">
                  <a:solidFill>
                    <a:srgbClr val="FFFFFF"/>
                  </a:solidFill>
                  <a:latin typeface="Open Sauce"/>
                </a:rPr>
                <a:t>Lessons From State Approaches to Climate and Clean Energy Investments by UCLA's Luskin Center for Innovation</a:t>
              </a:r>
            </a:p>
            <a:p>
              <a:pPr>
                <a:lnSpc>
                  <a:spcPts val="3359"/>
                </a:lnSpc>
              </a:pPr>
              <a:endParaRPr lang="en-US" sz="2400" spc="48">
                <a:solidFill>
                  <a:srgbClr val="FFFFFF"/>
                </a:solidFill>
                <a:latin typeface="Open Sauce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4197" y="1866900"/>
            <a:ext cx="16459200" cy="754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Update on the Ad Hoc Committee</a:t>
            </a:r>
          </a:p>
          <a:p>
            <a:endParaRPr lang="en-US" sz="2800" u="sng" dirty="0">
              <a:solidFill>
                <a:srgbClr val="000000"/>
              </a:solidFill>
            </a:endParaRPr>
          </a:p>
          <a:p>
            <a:r>
              <a:rPr lang="en-US" sz="2800" u="sng" dirty="0">
                <a:solidFill>
                  <a:srgbClr val="000000"/>
                </a:solidFill>
              </a:rPr>
              <a:t>Next Steps</a:t>
            </a:r>
          </a:p>
          <a:p>
            <a:endParaRPr lang="en-US" sz="2800" dirty="0"/>
          </a:p>
          <a:p>
            <a:r>
              <a:rPr lang="en-US" sz="2800" i="1" dirty="0"/>
              <a:t>1. Draft EV Roadmap for City Council initial input in March 29, 2022.</a:t>
            </a:r>
          </a:p>
          <a:p>
            <a:endParaRPr lang="en-US" sz="2800" dirty="0"/>
          </a:p>
          <a:p>
            <a:r>
              <a:rPr lang="en-US" sz="2800" i="1" dirty="0"/>
              <a:t>2. Conduct extensive outreach in English and Spanish on the draft EV Roadmap in April-May, 2022 including: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Direct outreach to disadvantaged communities;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Village Planning Committee meetings;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Online and in person surveys to residents and businesses (English/Spanish);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Engagement with City employee affinity groups and forums;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EV webpage information;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Social media; and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City communication channels such as PHX At Your Service: Monthly Newsletter and City Services Bill inserts.</a:t>
            </a:r>
          </a:p>
          <a:p>
            <a:endParaRPr lang="en-US" sz="2800" dirty="0"/>
          </a:p>
          <a:p>
            <a:r>
              <a:rPr lang="en-US" sz="2800" i="1" dirty="0"/>
              <a:t>3. Submit a final proposed EV Roadmap June, 2022</a:t>
            </a:r>
            <a:endParaRPr lang="en-US" sz="2800" dirty="0"/>
          </a:p>
        </p:txBody>
      </p:sp>
      <p:sp>
        <p:nvSpPr>
          <p:cNvPr id="3" name="TextBox 8"/>
          <p:cNvSpPr txBox="1"/>
          <p:nvPr/>
        </p:nvSpPr>
        <p:spPr>
          <a:xfrm>
            <a:off x="644197" y="419100"/>
            <a:ext cx="13833803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81"/>
              </a:lnSpc>
            </a:pPr>
            <a:r>
              <a:rPr lang="en-US" sz="5057" dirty="0">
                <a:solidFill>
                  <a:srgbClr val="1A3B29"/>
                </a:solidFill>
                <a:latin typeface="Open Sauce SemiBold Bold"/>
              </a:rPr>
              <a:t>Council Information Packet – Feb 17</a:t>
            </a:r>
          </a:p>
        </p:txBody>
      </p:sp>
    </p:spTree>
    <p:extLst>
      <p:ext uri="{BB962C8B-B14F-4D97-AF65-F5344CB8AC3E}">
        <p14:creationId xmlns:p14="http://schemas.microsoft.com/office/powerpoint/2010/main" val="2175027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858607" y="368540"/>
            <a:ext cx="9577233" cy="117401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defTabSz="1371600"/>
            <a:endParaRPr lang="en-US" sz="54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7ED3C7-8B3D-4500-9B46-4EEC34B98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18" y="52657"/>
            <a:ext cx="5624048" cy="19204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E9B036-49D5-4D16-8578-BFB1B0658621}"/>
              </a:ext>
            </a:extLst>
          </p:cNvPr>
          <p:cNvSpPr txBox="1"/>
          <p:nvPr/>
        </p:nvSpPr>
        <p:spPr>
          <a:xfrm>
            <a:off x="12435840" y="2246552"/>
            <a:ext cx="5600700" cy="5863144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defTabSz="1371600"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 u="sng" dirty="0">
                <a:solidFill>
                  <a:srgbClr val="00B0F0"/>
                </a:solidFill>
                <a:latin typeface="Arial" charset="0"/>
              </a:rPr>
              <a:t>EV Fires Less Common Than ICE Fires</a:t>
            </a:r>
          </a:p>
          <a:p>
            <a:pPr marL="428625" indent="-428625" algn="ctr" defTabSz="13716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000" b="1" dirty="0" err="1">
                <a:solidFill>
                  <a:srgbClr val="BBE0E3">
                    <a:lumMod val="50000"/>
                  </a:srgbClr>
                </a:solidFill>
                <a:latin typeface="Arial" charset="0"/>
              </a:rPr>
              <a:t>AutoInsuranceEV</a:t>
            </a:r>
            <a:r>
              <a:rPr lang="en-US" sz="3000" b="1" dirty="0">
                <a:solidFill>
                  <a:srgbClr val="BBE0E3">
                    <a:lumMod val="50000"/>
                  </a:srgbClr>
                </a:solidFill>
                <a:latin typeface="Arial" charset="0"/>
              </a:rPr>
              <a:t> compared data from NTSB, BTS and gov’t recalls</a:t>
            </a:r>
          </a:p>
          <a:p>
            <a:pPr marL="428625" indent="-428625" algn="ctr" defTabSz="13716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rgbClr val="BBE0E3">
                    <a:lumMod val="50000"/>
                  </a:srgbClr>
                </a:solidFill>
                <a:latin typeface="Arial" charset="0"/>
              </a:rPr>
              <a:t>ICE vehicles 10x more likely to catch fire compared to BEVs</a:t>
            </a:r>
          </a:p>
          <a:p>
            <a:pPr marL="428625" indent="-428625" algn="ctr" defTabSz="13716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rgbClr val="BBE0E3">
                    <a:lumMod val="50000"/>
                  </a:srgbClr>
                </a:solidFill>
                <a:latin typeface="Arial" charset="0"/>
              </a:rPr>
              <a:t>Increased Hybrid fires as they use 100% of energy directly from gas</a:t>
            </a:r>
            <a:endParaRPr lang="en-US" sz="30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DF4F6D-72E2-474D-8A0A-F82BCF3C4D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1" t="634" r="821" b="1197"/>
          <a:stretch/>
        </p:blipFill>
        <p:spPr>
          <a:xfrm>
            <a:off x="139958" y="2288946"/>
            <a:ext cx="11924525" cy="59826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E74433-F8E2-43E1-8A7E-5668A6F075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59" y="8830550"/>
            <a:ext cx="3149082" cy="14564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22C6FF-BD0A-4D8A-A09E-E9FFB0EE6A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8341" y="8830550"/>
            <a:ext cx="2198720" cy="14564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5FECE1-59B1-43FD-9E8D-4F5DFA8471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7060" y="8830550"/>
            <a:ext cx="2614092" cy="14564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68E713-4CCB-4F79-BCD4-5DA377D102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68948" y="8830550"/>
            <a:ext cx="2534684" cy="14564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EDBE7C-D215-4844-B8E1-0EA76F98F7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81152" y="8830550"/>
            <a:ext cx="2487795" cy="145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82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E4B40A3-2D80-4CDB-9ACD-CADB874A0C7A}"/>
              </a:ext>
            </a:extLst>
          </p:cNvPr>
          <p:cNvSpPr txBox="1">
            <a:spLocks noChangeArrowheads="1"/>
          </p:cNvSpPr>
          <p:nvPr/>
        </p:nvSpPr>
        <p:spPr>
          <a:xfrm>
            <a:off x="712177" y="260345"/>
            <a:ext cx="7905362" cy="117401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defTabSz="1371600">
              <a:defRPr/>
            </a:pPr>
            <a:r>
              <a:rPr lang="en-US" sz="7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News</a:t>
            </a:r>
            <a:endParaRPr lang="en-US" sz="72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B69B28-054A-4C47-8C73-F5DF882AAB61}"/>
              </a:ext>
            </a:extLst>
          </p:cNvPr>
          <p:cNvSpPr txBox="1"/>
          <p:nvPr/>
        </p:nvSpPr>
        <p:spPr>
          <a:xfrm>
            <a:off x="10205357" y="1919686"/>
            <a:ext cx="7854042" cy="6324808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 defTabSz="1371600"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2D2D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 School Buses</a:t>
            </a:r>
          </a:p>
          <a:p>
            <a:pPr defTabSz="1371600" fontAlgn="base">
              <a:spcBef>
                <a:spcPct val="50000"/>
              </a:spcBef>
              <a:spcAft>
                <a:spcPct val="0"/>
              </a:spcAft>
            </a:pP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CALSTART has released a new report, </a:t>
            </a:r>
            <a:r>
              <a:rPr lang="en-US" sz="3000" u="sng" dirty="0">
                <a:solidFill>
                  <a:srgbClr val="DA1028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Zeroing in on Electric School Buses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14350" indent="-514350" defTabSz="13716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 2021 = 1,738 ESBs in US/Total 480,000 SBs and over 95% powered by diesel</a:t>
            </a:r>
          </a:p>
          <a:p>
            <a:pPr marL="514350" indent="-514350" defTabSz="13716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>
                    <a:lumMod val="95000"/>
                    <a:lumOff val="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SBs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 candidates for electrification: </a:t>
            </a:r>
          </a:p>
          <a:p>
            <a:pPr marL="864395" lvl="1" indent="-178595" defTabSz="13716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 idle for long periods, can provide V2G applications;</a:t>
            </a:r>
          </a:p>
          <a:p>
            <a:pPr marL="864395" lvl="1" indent="-178595" defTabSz="13716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Minimizing schoolchildren from breathing diesel fumes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3B026D-8F04-4620-B2DD-E74793654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32978"/>
            <a:ext cx="3145809" cy="1454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FE3138-9ACE-47BB-987F-15A96B7A4A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5810" y="8832978"/>
            <a:ext cx="2894726" cy="14540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70DF9C-5541-402D-8D5F-81C058B2B8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0535" y="8832978"/>
            <a:ext cx="2615411" cy="1454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7F51CA-9068-49B3-B3F1-214271A61E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5946" y="8832980"/>
            <a:ext cx="2479448" cy="14540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EAF9E86-8734-4C61-9E75-BB6262AD97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35393" y="8832978"/>
            <a:ext cx="2533107" cy="1454022"/>
          </a:xfrm>
          <a:prstGeom prst="rect">
            <a:avLst/>
          </a:prstGeom>
        </p:spPr>
      </p:pic>
      <p:pic>
        <p:nvPicPr>
          <p:cNvPr id="10" name="Picture 9">
            <a:extLst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2041351"/>
            <a:ext cx="9470845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528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E4B40A3-2D80-4CDB-9ACD-CADB874A0C7A}"/>
              </a:ext>
            </a:extLst>
          </p:cNvPr>
          <p:cNvSpPr txBox="1">
            <a:spLocks noChangeArrowheads="1"/>
          </p:cNvSpPr>
          <p:nvPr/>
        </p:nvSpPr>
        <p:spPr>
          <a:xfrm>
            <a:off x="712177" y="260345"/>
            <a:ext cx="7905362" cy="117401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defTabSz="1371600">
              <a:defRPr/>
            </a:pPr>
            <a:r>
              <a:rPr lang="en-US" sz="7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News</a:t>
            </a:r>
            <a:endParaRPr lang="en-US" sz="72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B69B28-054A-4C47-8C73-F5DF882AAB61}"/>
              </a:ext>
            </a:extLst>
          </p:cNvPr>
          <p:cNvSpPr txBox="1"/>
          <p:nvPr/>
        </p:nvSpPr>
        <p:spPr>
          <a:xfrm>
            <a:off x="12659799" y="2089283"/>
            <a:ext cx="4939995" cy="5632311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 defTabSz="1371600"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2D2D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Bentley</a:t>
            </a:r>
          </a:p>
          <a:p>
            <a:pPr marL="514350" indent="-514350" defTabSz="13716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 over $3.3M as it shifts to EV production</a:t>
            </a:r>
          </a:p>
          <a:p>
            <a:pPr marL="514350" indent="-514350" defTabSz="13716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Release three EVs in the next three years</a:t>
            </a:r>
          </a:p>
          <a:p>
            <a:pPr marL="514350" indent="-514350" defTabSz="13716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2025 new model announced every year</a:t>
            </a:r>
          </a:p>
          <a:p>
            <a:pPr marL="514350" indent="-514350" defTabSz="13716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Exclusively produce EVs and be carbon neutral by 2030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7F1571-C708-4731-BEEA-009BF15A8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32978"/>
            <a:ext cx="3145809" cy="1454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07A643-E68F-49C3-B19C-D1B1B7B31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810" y="8832978"/>
            <a:ext cx="2898899" cy="1454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966A03-EA77-41BC-9684-36A619639E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4708" y="8832978"/>
            <a:ext cx="2203895" cy="14540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77156F-A0E6-4CF4-A18F-91463E3F01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8603" y="8832978"/>
            <a:ext cx="2478239" cy="1454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A1E377-B026-4681-B4AC-CF53F5A26C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6841" y="8832978"/>
            <a:ext cx="2533107" cy="1454022"/>
          </a:xfrm>
          <a:prstGeom prst="rect">
            <a:avLst/>
          </a:prstGeom>
        </p:spPr>
      </p:pic>
      <p:pic>
        <p:nvPicPr>
          <p:cNvPr id="13" name="Picture 12">
            <a:extLst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2109966"/>
            <a:ext cx="11487370" cy="638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60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E4B40A3-2D80-4CDB-9ACD-CADB874A0C7A}"/>
              </a:ext>
            </a:extLst>
          </p:cNvPr>
          <p:cNvSpPr txBox="1">
            <a:spLocks noChangeArrowheads="1"/>
          </p:cNvSpPr>
          <p:nvPr/>
        </p:nvSpPr>
        <p:spPr>
          <a:xfrm>
            <a:off x="712177" y="260345"/>
            <a:ext cx="7905362" cy="117401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defTabSz="1371600">
              <a:defRPr/>
            </a:pPr>
            <a:r>
              <a:rPr lang="en-US" sz="7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News</a:t>
            </a:r>
            <a:endParaRPr lang="en-US" sz="72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B69B28-054A-4C47-8C73-F5DF882AAB61}"/>
              </a:ext>
            </a:extLst>
          </p:cNvPr>
          <p:cNvSpPr txBox="1"/>
          <p:nvPr/>
        </p:nvSpPr>
        <p:spPr>
          <a:xfrm>
            <a:off x="11680259" y="2002658"/>
            <a:ext cx="6280482" cy="6324808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 defTabSz="1371600" fontAlgn="base">
              <a:spcAft>
                <a:spcPct val="0"/>
              </a:spcAft>
            </a:pPr>
            <a:r>
              <a:rPr lang="en-US" sz="2700" b="1" dirty="0">
                <a:solidFill>
                  <a:srgbClr val="2D2D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Washington DC </a:t>
            </a:r>
          </a:p>
          <a:p>
            <a:pPr algn="ctr" defTabSz="1371600" fontAlgn="base">
              <a:spcAft>
                <a:spcPct val="0"/>
              </a:spcAft>
            </a:pPr>
            <a:r>
              <a:rPr lang="en-US" sz="2700" b="1" dirty="0">
                <a:solidFill>
                  <a:srgbClr val="2D2D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 Parking Requirements</a:t>
            </a:r>
          </a:p>
          <a:p>
            <a:pPr marL="514350" indent="-514350" defTabSz="13716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Joins growing list of cities requiring new buildings to include EV parking</a:t>
            </a:r>
          </a:p>
          <a:p>
            <a:pPr marL="514350" indent="-514350" defTabSz="13716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and refurbished commercial and multi-unit buildings with at least 3 off road parking spaces, must make at least 20% of those spaces available for EVSEs</a:t>
            </a:r>
          </a:p>
          <a:p>
            <a:pPr marL="514350" indent="-514350" defTabSz="13716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response to MF concerns</a:t>
            </a:r>
          </a:p>
          <a:p>
            <a:pPr marL="514350" indent="-514350" defTabSz="13716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Approved in Nov 2020, part of city’s goal to have at least 25%  of new BEVs registered by 2035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886FD9-876D-4659-B69E-014109CDE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32978"/>
            <a:ext cx="3145809" cy="14540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9C6404-F650-41B6-8625-B61D7B51B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810" y="8832978"/>
            <a:ext cx="2898899" cy="1454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E5384D-F99F-40EC-9C49-B057001B2F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4708" y="8832978"/>
            <a:ext cx="2203895" cy="1454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B734EC-91E2-4CE7-924E-754F98EDCB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8603" y="8832978"/>
            <a:ext cx="2615411" cy="14540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0BA880-4EE8-41B4-941A-F173BB3B7E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4013" y="8832978"/>
            <a:ext cx="2533107" cy="1454022"/>
          </a:xfrm>
          <a:prstGeom prst="rect">
            <a:avLst/>
          </a:prstGeom>
        </p:spPr>
      </p:pic>
      <p:pic>
        <p:nvPicPr>
          <p:cNvPr id="12" name="Picture 11">
            <a:extLst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" y="2095500"/>
            <a:ext cx="10909541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64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E4B40A3-2D80-4CDB-9ACD-CADB874A0C7A}"/>
              </a:ext>
            </a:extLst>
          </p:cNvPr>
          <p:cNvSpPr txBox="1">
            <a:spLocks noChangeArrowheads="1"/>
          </p:cNvSpPr>
          <p:nvPr/>
        </p:nvSpPr>
        <p:spPr>
          <a:xfrm>
            <a:off x="712177" y="260345"/>
            <a:ext cx="7905362" cy="117401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defTabSz="1371600">
              <a:defRPr/>
            </a:pPr>
            <a:r>
              <a:rPr lang="en-US" sz="7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News</a:t>
            </a:r>
            <a:endParaRPr lang="en-US" sz="72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B69B28-054A-4C47-8C73-F5DF882AAB61}"/>
              </a:ext>
            </a:extLst>
          </p:cNvPr>
          <p:cNvSpPr txBox="1"/>
          <p:nvPr/>
        </p:nvSpPr>
        <p:spPr>
          <a:xfrm>
            <a:off x="11451194" y="2002658"/>
            <a:ext cx="6718596" cy="6532558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 defTabSz="1371600" fontAlgn="base">
              <a:spcAft>
                <a:spcPct val="0"/>
              </a:spcAft>
            </a:pPr>
            <a:r>
              <a:rPr lang="en-US" sz="2700" b="1" dirty="0">
                <a:solidFill>
                  <a:srgbClr val="2D2D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GM Announcements</a:t>
            </a:r>
          </a:p>
          <a:p>
            <a:pPr marL="514350" indent="-514350" defTabSz="13716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Jan 25, 2022 – CEO Mary Barra announced:</a:t>
            </a:r>
          </a:p>
          <a:p>
            <a:pPr marL="1200150" lvl="1" indent="-514350" defTabSz="13716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$2.6B to build a new joint venture battery cell plant with LG Energy Solution (3</a:t>
            </a:r>
            <a:r>
              <a:rPr lang="en-US" sz="2700" baseline="30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27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battery plant)</a:t>
            </a:r>
          </a:p>
          <a:p>
            <a:pPr marL="1200150" lvl="1" indent="-514350" defTabSz="13716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$4B to convert a Michigan assembly plant to produce electric pick-up trucks</a:t>
            </a:r>
          </a:p>
          <a:p>
            <a:pPr marL="519113" lvl="1" indent="-514350" defTabSz="13716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capacity to build 1M EVs by 2025</a:t>
            </a:r>
          </a:p>
          <a:p>
            <a:pPr marL="519113" lvl="1" indent="-514350" defTabSz="13716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Sell more than 1M EVs globally by mid decade to overtake Tesla as top seller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B65F1D-8916-4724-8639-30CD75C81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32978"/>
            <a:ext cx="3145809" cy="14540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4386FB-3FD9-4F25-B12B-865F02BE9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6480" y="8832978"/>
            <a:ext cx="2898899" cy="14540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495AD1-FACC-403E-BFDA-5AECFF7D42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6048" y="8832978"/>
            <a:ext cx="2203895" cy="1454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60084E-6950-4DF1-A5D8-2829201860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9943" y="8825981"/>
            <a:ext cx="2615411" cy="1454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BF1EFF-5E49-4BD9-AFC9-9502289264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45353" y="8825981"/>
            <a:ext cx="2478239" cy="1454022"/>
          </a:xfrm>
          <a:prstGeom prst="rect">
            <a:avLst/>
          </a:prstGeom>
        </p:spPr>
      </p:pic>
      <p:pic>
        <p:nvPicPr>
          <p:cNvPr id="11" name="Picture 10">
            <a:extLst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" y="2219284"/>
            <a:ext cx="11068179" cy="635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151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0"/>
            <a:ext cx="9639300" cy="10287000"/>
            <a:chOff x="0" y="0"/>
            <a:chExt cx="2704214" cy="35629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04214" cy="3562983"/>
            </a:xfrm>
            <a:custGeom>
              <a:avLst/>
              <a:gdLst/>
              <a:ahLst/>
              <a:cxnLst/>
              <a:rect l="l" t="t" r="r" b="b"/>
              <a:pathLst>
                <a:path w="2704214" h="3562983">
                  <a:moveTo>
                    <a:pt x="0" y="0"/>
                  </a:moveTo>
                  <a:lnTo>
                    <a:pt x="2704214" y="0"/>
                  </a:lnTo>
                  <a:lnTo>
                    <a:pt x="2704214" y="3562983"/>
                  </a:lnTo>
                  <a:lnTo>
                    <a:pt x="0" y="3562983"/>
                  </a:lnTo>
                  <a:close/>
                </a:path>
              </a:pathLst>
            </a:custGeom>
            <a:solidFill>
              <a:srgbClr val="266041">
                <a:alpha val="45882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083291" y="1409700"/>
            <a:ext cx="10553700" cy="6037496"/>
            <a:chOff x="0" y="-57150"/>
            <a:chExt cx="10089100" cy="7880960"/>
          </a:xfrm>
        </p:grpSpPr>
        <p:sp>
          <p:nvSpPr>
            <p:cNvPr id="6" name="TextBox 6"/>
            <p:cNvSpPr txBox="1"/>
            <p:nvPr/>
          </p:nvSpPr>
          <p:spPr>
            <a:xfrm>
              <a:off x="0" y="591657"/>
              <a:ext cx="10089100" cy="72321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361"/>
                </a:lnSpc>
              </a:pPr>
              <a:r>
                <a:rPr lang="en-US" sz="5257" dirty="0">
                  <a:solidFill>
                    <a:srgbClr val="FFFFFF"/>
                  </a:solidFill>
                  <a:latin typeface="Open Sauce SemiBold Bold"/>
                </a:rPr>
                <a:t>City of Phoenix</a:t>
              </a:r>
            </a:p>
            <a:p>
              <a:pPr>
                <a:lnSpc>
                  <a:spcPts val="7361"/>
                </a:lnSpc>
              </a:pPr>
              <a:r>
                <a:rPr lang="en-US" sz="5257" dirty="0">
                  <a:solidFill>
                    <a:srgbClr val="FFFFFF"/>
                  </a:solidFill>
                  <a:latin typeface="Arimo Bold"/>
                </a:rPr>
                <a:t>EV Ad Hoc Full Committee</a:t>
              </a:r>
            </a:p>
            <a:p>
              <a:pPr>
                <a:lnSpc>
                  <a:spcPts val="7361"/>
                </a:lnSpc>
              </a:pPr>
              <a:endParaRPr lang="en-US" sz="5257" dirty="0">
                <a:solidFill>
                  <a:srgbClr val="FFFFFF"/>
                </a:solidFill>
                <a:latin typeface="Arimo Bold"/>
              </a:endParaRPr>
            </a:p>
            <a:p>
              <a:pPr>
                <a:lnSpc>
                  <a:spcPts val="7361"/>
                </a:lnSpc>
              </a:pPr>
              <a:r>
                <a:rPr lang="en-US" sz="5257" dirty="0">
                  <a:solidFill>
                    <a:srgbClr val="FFFFFF"/>
                  </a:solidFill>
                  <a:latin typeface="Arimo Bold"/>
                </a:rPr>
                <a:t>Justice40 Initiatives Overview</a:t>
              </a:r>
            </a:p>
            <a:p>
              <a:pPr>
                <a:lnSpc>
                  <a:spcPts val="7361"/>
                </a:lnSpc>
              </a:pPr>
              <a:endParaRPr lang="en-US" sz="5257" dirty="0">
                <a:solidFill>
                  <a:srgbClr val="FFFFFF"/>
                </a:solidFill>
                <a:latin typeface="Arimo Bold"/>
              </a:endParaRPr>
            </a:p>
            <a:p>
              <a:pPr>
                <a:lnSpc>
                  <a:spcPts val="5821"/>
                </a:lnSpc>
              </a:pPr>
              <a:r>
                <a:rPr lang="en-US" sz="4158" dirty="0">
                  <a:solidFill>
                    <a:srgbClr val="FFFFFF"/>
                  </a:solidFill>
                  <a:latin typeface="Arimo Bold"/>
                </a:rPr>
                <a:t>February 4, 2022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9047971" cy="622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73663" y="914400"/>
            <a:ext cx="11837408" cy="2943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40"/>
              </a:lnSpc>
            </a:pPr>
            <a:r>
              <a:rPr lang="en-US" sz="5600">
                <a:solidFill>
                  <a:srgbClr val="1A3B29"/>
                </a:solidFill>
                <a:latin typeface="Open Sauce SemiBold Bold"/>
              </a:rPr>
              <a:t>Overarching guiding Justice 40 goals and principles </a:t>
            </a:r>
          </a:p>
          <a:p>
            <a:pPr>
              <a:lnSpc>
                <a:spcPts val="7839"/>
              </a:lnSpc>
            </a:pPr>
            <a:endParaRPr lang="en-US" sz="5600">
              <a:solidFill>
                <a:srgbClr val="1A3B29"/>
              </a:solidFill>
              <a:latin typeface="Open Sauce SemiBold Bold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773663" y="3172359"/>
            <a:ext cx="3921017" cy="2199293"/>
            <a:chOff x="0" y="0"/>
            <a:chExt cx="5228023" cy="2932391"/>
          </a:xfrm>
        </p:grpSpPr>
        <p:sp>
          <p:nvSpPr>
            <p:cNvPr id="4" name="TextBox 4"/>
            <p:cNvSpPr txBox="1"/>
            <p:nvPr/>
          </p:nvSpPr>
          <p:spPr>
            <a:xfrm>
              <a:off x="0" y="-66675"/>
              <a:ext cx="5228023" cy="795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40"/>
                </a:lnSpc>
              </a:pPr>
              <a:r>
                <a:rPr lang="en-US" sz="3600">
                  <a:solidFill>
                    <a:srgbClr val="1A3B29"/>
                  </a:solidFill>
                  <a:latin typeface="Open Sauce SemiBold"/>
                </a:rPr>
                <a:t>01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469986"/>
              <a:ext cx="5228023" cy="1462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40"/>
                </a:lnSpc>
              </a:pPr>
              <a:r>
                <a:rPr lang="en-US" sz="2100" spc="41">
                  <a:solidFill>
                    <a:srgbClr val="1A3B29"/>
                  </a:solidFill>
                  <a:latin typeface="Open Sauce Bold"/>
                </a:rPr>
                <a:t>Maxim</a:t>
              </a:r>
              <a:r>
                <a:rPr lang="en-US" sz="2100" spc="42">
                  <a:solidFill>
                    <a:srgbClr val="1A3B29"/>
                  </a:solidFill>
                  <a:latin typeface="Open Sauce Bold"/>
                </a:rPr>
                <a:t>ize restorative </a:t>
              </a:r>
              <a:r>
                <a:rPr lang="en-US" sz="2100" u="none" spc="42">
                  <a:solidFill>
                    <a:srgbClr val="1A3B29"/>
                  </a:solidFill>
                  <a:latin typeface="Open Sauce Bold"/>
                </a:rPr>
                <a:t>investments in underserved communities.</a:t>
              </a:r>
            </a:p>
          </p:txBody>
        </p:sp>
        <p:sp>
          <p:nvSpPr>
            <p:cNvPr id="6" name="AutoShape 6"/>
            <p:cNvSpPr/>
            <p:nvPr/>
          </p:nvSpPr>
          <p:spPr>
            <a:xfrm>
              <a:off x="0" y="1055725"/>
              <a:ext cx="5228023" cy="0"/>
            </a:xfrm>
            <a:prstGeom prst="line">
              <a:avLst/>
            </a:prstGeom>
            <a:ln w="63500" cap="rnd">
              <a:solidFill>
                <a:srgbClr val="266041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6262102" y="3172359"/>
            <a:ext cx="3921017" cy="2570768"/>
            <a:chOff x="0" y="0"/>
            <a:chExt cx="5228023" cy="3427691"/>
          </a:xfrm>
        </p:grpSpPr>
        <p:sp>
          <p:nvSpPr>
            <p:cNvPr id="8" name="TextBox 8"/>
            <p:cNvSpPr txBox="1"/>
            <p:nvPr/>
          </p:nvSpPr>
          <p:spPr>
            <a:xfrm>
              <a:off x="0" y="-66675"/>
              <a:ext cx="5228023" cy="795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40"/>
                </a:lnSpc>
              </a:pPr>
              <a:r>
                <a:rPr lang="en-US" sz="3600">
                  <a:solidFill>
                    <a:srgbClr val="1A3B29"/>
                  </a:solidFill>
                  <a:latin typeface="Open Sauce SemiBold"/>
                </a:rPr>
                <a:t>02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469986"/>
              <a:ext cx="5228023" cy="19577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40"/>
                </a:lnSpc>
              </a:pPr>
              <a:r>
                <a:rPr lang="en-US" sz="2100" spc="41">
                  <a:solidFill>
                    <a:srgbClr val="1A3B29"/>
                  </a:solidFill>
                  <a:latin typeface="Open Sauce Bold"/>
                </a:rPr>
                <a:t>Ac</a:t>
              </a:r>
              <a:r>
                <a:rPr lang="en-US" sz="2100" spc="42">
                  <a:solidFill>
                    <a:srgbClr val="1A3B29"/>
                  </a:solidFill>
                  <a:latin typeface="Open Sauce Bold"/>
                </a:rPr>
                <a:t>hieve tra</a:t>
              </a:r>
              <a:r>
                <a:rPr lang="en-US" sz="2100" u="none" spc="42">
                  <a:solidFill>
                    <a:srgbClr val="1A3B29"/>
                  </a:solidFill>
                  <a:latin typeface="Open Sauce Bold"/>
                </a:rPr>
                <a:t>nsformational change with bottom-up decision-making.</a:t>
              </a:r>
            </a:p>
            <a:p>
              <a:pPr>
                <a:lnSpc>
                  <a:spcPts val="2939"/>
                </a:lnSpc>
              </a:pPr>
              <a:endParaRPr lang="en-US" sz="2100" u="none" spc="42">
                <a:solidFill>
                  <a:srgbClr val="1A3B29"/>
                </a:solidFill>
                <a:latin typeface="Open Sauce Bold"/>
              </a:endParaRPr>
            </a:p>
          </p:txBody>
        </p:sp>
        <p:sp>
          <p:nvSpPr>
            <p:cNvPr id="10" name="AutoShape 10"/>
            <p:cNvSpPr/>
            <p:nvPr/>
          </p:nvSpPr>
          <p:spPr>
            <a:xfrm>
              <a:off x="0" y="1055725"/>
              <a:ext cx="5228023" cy="0"/>
            </a:xfrm>
            <a:prstGeom prst="line">
              <a:avLst/>
            </a:prstGeom>
            <a:ln w="63500" cap="rnd">
              <a:solidFill>
                <a:srgbClr val="266041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1" name="Group 11"/>
          <p:cNvGrpSpPr/>
          <p:nvPr/>
        </p:nvGrpSpPr>
        <p:grpSpPr>
          <a:xfrm>
            <a:off x="10750541" y="3172359"/>
            <a:ext cx="3921017" cy="2199293"/>
            <a:chOff x="0" y="0"/>
            <a:chExt cx="5228023" cy="2932391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66675"/>
              <a:ext cx="5228023" cy="795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40"/>
                </a:lnSpc>
              </a:pPr>
              <a:r>
                <a:rPr lang="en-US" sz="3600">
                  <a:solidFill>
                    <a:srgbClr val="1A3B29"/>
                  </a:solidFill>
                  <a:latin typeface="Open Sauce SemiBold"/>
                </a:rPr>
                <a:t>03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469986"/>
              <a:ext cx="5228023" cy="1462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40"/>
                </a:lnSpc>
              </a:pPr>
              <a:r>
                <a:rPr lang="en-US" sz="2100" spc="41">
                  <a:solidFill>
                    <a:srgbClr val="1A3B29"/>
                  </a:solidFill>
                  <a:latin typeface="Open Sauce Bold"/>
                </a:rPr>
                <a:t>Help</a:t>
              </a:r>
              <a:r>
                <a:rPr lang="en-US" sz="2100" spc="42">
                  <a:solidFill>
                    <a:srgbClr val="1A3B29"/>
                  </a:solidFill>
                  <a:latin typeface="Open Sauce Bold"/>
                </a:rPr>
                <a:t> institutionalize equ</a:t>
              </a:r>
              <a:r>
                <a:rPr lang="en-US" sz="2100" u="none" spc="42">
                  <a:solidFill>
                    <a:srgbClr val="1A3B29"/>
                  </a:solidFill>
                  <a:latin typeface="Open Sauce Bold"/>
                </a:rPr>
                <a:t>ity and justice from the inside.</a:t>
              </a:r>
            </a:p>
            <a:p>
              <a:pPr>
                <a:lnSpc>
                  <a:spcPts val="2939"/>
                </a:lnSpc>
              </a:pPr>
              <a:endParaRPr lang="en-US" sz="2100" u="none" spc="42">
                <a:solidFill>
                  <a:srgbClr val="1A3B29"/>
                </a:solidFill>
                <a:latin typeface="Open Sauce Bold"/>
              </a:endParaRPr>
            </a:p>
          </p:txBody>
        </p:sp>
        <p:sp>
          <p:nvSpPr>
            <p:cNvPr id="14" name="AutoShape 14"/>
            <p:cNvSpPr/>
            <p:nvPr/>
          </p:nvSpPr>
          <p:spPr>
            <a:xfrm>
              <a:off x="0" y="1055725"/>
              <a:ext cx="5228023" cy="0"/>
            </a:xfrm>
            <a:prstGeom prst="line">
              <a:avLst/>
            </a:prstGeom>
            <a:ln w="63500" cap="rnd">
              <a:solidFill>
                <a:srgbClr val="266041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5" name="Group 15"/>
          <p:cNvGrpSpPr/>
          <p:nvPr/>
        </p:nvGrpSpPr>
        <p:grpSpPr>
          <a:xfrm>
            <a:off x="1777282" y="6340878"/>
            <a:ext cx="3917398" cy="1942752"/>
            <a:chOff x="0" y="0"/>
            <a:chExt cx="5223198" cy="2590336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/>
            <a:srcRect l="46" r="46" b="25679"/>
            <a:stretch>
              <a:fillRect/>
            </a:stretch>
          </p:blipFill>
          <p:spPr>
            <a:xfrm>
              <a:off x="0" y="0"/>
              <a:ext cx="5223198" cy="2590336"/>
            </a:xfrm>
            <a:prstGeom prst="rect">
              <a:avLst/>
            </a:prstGeom>
          </p:spPr>
        </p:pic>
      </p:grpSp>
      <p:grpSp>
        <p:nvGrpSpPr>
          <p:cNvPr id="17" name="Group 17"/>
          <p:cNvGrpSpPr/>
          <p:nvPr/>
        </p:nvGrpSpPr>
        <p:grpSpPr>
          <a:xfrm>
            <a:off x="6265721" y="6344172"/>
            <a:ext cx="3917398" cy="1942752"/>
            <a:chOff x="0" y="0"/>
            <a:chExt cx="5223198" cy="2590336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3"/>
            <a:srcRect t="12805" b="12805"/>
            <a:stretch>
              <a:fillRect/>
            </a:stretch>
          </p:blipFill>
          <p:spPr>
            <a:xfrm>
              <a:off x="0" y="0"/>
              <a:ext cx="5223198" cy="2590336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10750541" y="6344172"/>
            <a:ext cx="3917398" cy="1942752"/>
            <a:chOff x="0" y="0"/>
            <a:chExt cx="5223198" cy="2590336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4"/>
            <a:srcRect t="2365" b="23268"/>
            <a:stretch>
              <a:fillRect/>
            </a:stretch>
          </p:blipFill>
          <p:spPr>
            <a:xfrm>
              <a:off x="0" y="0"/>
              <a:ext cx="5223198" cy="259033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449652" y="3831788"/>
            <a:ext cx="9901223" cy="6686253"/>
            <a:chOff x="0" y="0"/>
            <a:chExt cx="2665449" cy="17999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65449" cy="1799966"/>
            </a:xfrm>
            <a:custGeom>
              <a:avLst/>
              <a:gdLst/>
              <a:ahLst/>
              <a:cxnLst/>
              <a:rect l="l" t="t" r="r" b="b"/>
              <a:pathLst>
                <a:path w="2665449" h="1799966">
                  <a:moveTo>
                    <a:pt x="0" y="0"/>
                  </a:moveTo>
                  <a:lnTo>
                    <a:pt x="2665449" y="0"/>
                  </a:lnTo>
                  <a:lnTo>
                    <a:pt x="2665449" y="1799966"/>
                  </a:lnTo>
                  <a:lnTo>
                    <a:pt x="0" y="1799966"/>
                  </a:lnTo>
                  <a:close/>
                </a:path>
              </a:pathLst>
            </a:custGeom>
            <a:solidFill>
              <a:srgbClr val="266041">
                <a:alpha val="71765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2510330" y="4121193"/>
            <a:ext cx="7348987" cy="5619800"/>
            <a:chOff x="0" y="0"/>
            <a:chExt cx="9798650" cy="7493066"/>
          </a:xfrm>
        </p:grpSpPr>
        <p:sp>
          <p:nvSpPr>
            <p:cNvPr id="6" name="TextBox 6"/>
            <p:cNvSpPr txBox="1"/>
            <p:nvPr/>
          </p:nvSpPr>
          <p:spPr>
            <a:xfrm>
              <a:off x="0" y="341626"/>
              <a:ext cx="9798650" cy="71514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325"/>
                </a:lnSpc>
              </a:pPr>
              <a:r>
                <a:rPr lang="en-US" sz="3804">
                  <a:solidFill>
                    <a:srgbClr val="FFFFFF"/>
                  </a:solidFill>
                  <a:latin typeface="Open Sauce SemiBold Bold"/>
                </a:rPr>
                <a:t>Equity,</a:t>
              </a:r>
              <a:r>
                <a:rPr lang="en-US" sz="3804">
                  <a:solidFill>
                    <a:srgbClr val="FFFFFF"/>
                  </a:solidFill>
                  <a:latin typeface="Open Sauce SemiBold"/>
                </a:rPr>
                <a:t> in its simplest terms as it relates to racial and social justice, </a:t>
              </a:r>
              <a:r>
                <a:rPr lang="en-US" sz="3804">
                  <a:solidFill>
                    <a:srgbClr val="FFFFFF"/>
                  </a:solidFill>
                  <a:latin typeface="Open Sauce SemiBold Bold"/>
                </a:rPr>
                <a:t>means meeting communities where they are and allocating resources and opportunities as needed to create equal outcomes for all community members.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9798650" cy="374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0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8251BA06842D4EAB9D9C84F4C2F6A2" ma:contentTypeVersion="8" ma:contentTypeDescription="Create a new document." ma:contentTypeScope="" ma:versionID="8dd2d8751e0cc084cefbc1851b41bb1e">
  <xsd:schema xmlns:xsd="http://www.w3.org/2001/XMLSchema" xmlns:xs="http://www.w3.org/2001/XMLSchema" xmlns:p="http://schemas.microsoft.com/office/2006/metadata/properties" xmlns:ns1="http://schemas.microsoft.com/sharepoint/v3" xmlns:ns2="a0e9d492-aae1-42ec-9904-4fd688908c79" xmlns:ns3="b49ba346-7f5b-4969-9f5f-062fcfc7fe07" targetNamespace="http://schemas.microsoft.com/office/2006/metadata/properties" ma:root="true" ma:fieldsID="f0c64cda67349c5ba7dc6ce1de1675f0" ns1:_="" ns2:_="" ns3:_="">
    <xsd:import namespace="http://schemas.microsoft.com/sharepoint/v3"/>
    <xsd:import namespace="a0e9d492-aae1-42ec-9904-4fd688908c79"/>
    <xsd:import namespace="b49ba346-7f5b-4969-9f5f-062fcfc7fe07"/>
    <xsd:element name="properties">
      <xsd:complexType>
        <xsd:sequence>
          <xsd:element name="documentManagement">
            <xsd:complexType>
              <xsd:all>
                <xsd:element ref="ns3:TaxKeywordTaxHTField" minOccurs="0"/>
                <xsd:element ref="ns2:TaxCatchAll" minOccurs="0"/>
                <xsd:element ref="ns2:TaxCatchAllLabel" minOccurs="0"/>
                <xsd:element ref="ns2:Date_x0020_Due" minOccurs="0"/>
                <xsd:element ref="ns1:PublishingStartDate" minOccurs="0"/>
                <xsd:element ref="ns1:PublishingExpirationDate" minOccurs="0"/>
                <xsd:element ref="ns2:SharedWithUsers" minOccurs="0"/>
                <xsd:element ref="ns2:Hide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5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16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e9d492-aae1-42ec-9904-4fd688908c79" elementFormDefault="qualified">
    <xsd:import namespace="http://schemas.microsoft.com/office/2006/documentManagement/types"/>
    <xsd:import namespace="http://schemas.microsoft.com/office/infopath/2007/PartnerControls"/>
    <xsd:element name="TaxCatchAll" ma:index="7" nillable="true" ma:displayName="Taxonomy Catch All Column" ma:description="" ma:hidden="true" ma:list="{a4a79f51-32ee-4d2f-b804-3e51363b6775}" ma:internalName="TaxCatchAll" ma:showField="CatchAllData" ma:web="a0e9d492-aae1-42ec-9904-4fd688908c7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1" nillable="true" ma:displayName="Taxonomy Catch All Column1" ma:description="" ma:hidden="true" ma:list="{a4a79f51-32ee-4d2f-b804-3e51363b6775}" ma:internalName="TaxCatchAllLabel" ma:readOnly="true" ma:showField="CatchAllDataLabel" ma:web="a0e9d492-aae1-42ec-9904-4fd688908c7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Date_x0020_Due" ma:index="14" nillable="true" ma:displayName="Date Due" ma:format="DateTime" ma:internalName="Date_x0020_Due">
      <xsd:simpleType>
        <xsd:restriction base="dms:DateTime"/>
      </xsd:simpleType>
    </xsd:element>
    <xsd:element name="SharedWithUsers" ma:index="17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HideMe" ma:index="18" nillable="true" ma:displayName="HideMe" ma:default="0" ma:description="Check yes to hide this item or document on the search results page." ma:internalName="HideM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9ba346-7f5b-4969-9f5f-062fcfc7fe07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6" nillable="true" ma:taxonomy="true" ma:internalName="TaxKeywordTaxHTField" ma:taxonomyFieldName="TaxKeyword" ma:displayName="Enterprise Keywords" ma:fieldId="{23f27201-bee3-471e-b2e7-b64fd8b7ca38}" ma:taxonomyMulti="true" ma:sspId="a454a14f-8e8a-49c8-9ea4-facf985401e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 ma:index="12" ma:displayName="Comments"/>
        <xsd:element name="keywords" minOccurs="0" maxOccurs="1" type="xsd:string" ma:index="13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b49ba346-7f5b-4969-9f5f-062fcfc7fe07">
      <Terms xmlns="http://schemas.microsoft.com/office/infopath/2007/PartnerControls"/>
    </TaxKeywordTaxHTField>
    <TaxCatchAll xmlns="a0e9d492-aae1-42ec-9904-4fd688908c79"/>
    <Date_x0020_Due xmlns="a0e9d492-aae1-42ec-9904-4fd688908c79" xsi:nil="true"/>
    <PublishingExpirationDate xmlns="http://schemas.microsoft.com/sharepoint/v3" xsi:nil="true"/>
    <PublishingStartDate xmlns="http://schemas.microsoft.com/sharepoint/v3" xsi:nil="true"/>
    <HideMe xmlns="a0e9d492-aae1-42ec-9904-4fd688908c79">false</HideMe>
  </documentManagement>
</p:properties>
</file>

<file path=customXml/itemProps1.xml><?xml version="1.0" encoding="utf-8"?>
<ds:datastoreItem xmlns:ds="http://schemas.openxmlformats.org/officeDocument/2006/customXml" ds:itemID="{E2ED3262-44CA-44D6-B80C-01ACED26EE33}"/>
</file>

<file path=customXml/itemProps2.xml><?xml version="1.0" encoding="utf-8"?>
<ds:datastoreItem xmlns:ds="http://schemas.openxmlformats.org/officeDocument/2006/customXml" ds:itemID="{D72591A2-B29C-4D9B-822A-81A7056D2E8D}"/>
</file>

<file path=customXml/itemProps3.xml><?xml version="1.0" encoding="utf-8"?>
<ds:datastoreItem xmlns:ds="http://schemas.openxmlformats.org/officeDocument/2006/customXml" ds:itemID="{37BA6E2A-05C6-4341-A91B-52088FF642CB}"/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1050</Words>
  <Application>Microsoft Office PowerPoint</Application>
  <PresentationFormat>Custom</PresentationFormat>
  <Paragraphs>114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Open Sauce Bold</vt:lpstr>
      <vt:lpstr>Open Sauce</vt:lpstr>
      <vt:lpstr>Arial</vt:lpstr>
      <vt:lpstr>Open Sauce SemiBold</vt:lpstr>
      <vt:lpstr>Arimo Bold</vt:lpstr>
      <vt:lpstr>Trebuchet MS</vt:lpstr>
      <vt:lpstr>ＭＳ Ｐゴシック</vt:lpstr>
      <vt:lpstr>Calibri</vt:lpstr>
      <vt:lpstr>Open Sauce SemiBold Bold</vt:lpstr>
      <vt:lpstr>Arimo</vt:lpstr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Justice 40 Equity goals AdHoc EEO Subcommittee</dc:title>
  <dc:creator>Karen J Apple</dc:creator>
  <cp:lastModifiedBy>Mark Hartman</cp:lastModifiedBy>
  <cp:revision>7</cp:revision>
  <dcterms:created xsi:type="dcterms:W3CDTF">2006-08-16T00:00:00Z</dcterms:created>
  <dcterms:modified xsi:type="dcterms:W3CDTF">2022-02-04T16:12:09Z</dcterms:modified>
  <dc:identifier>DAE2wfOAF2k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0x0101007C8251BA06842D4EAB9D9C84F4C2F6A2</vt:lpwstr>
  </property>
</Properties>
</file>