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0"/>
  </p:notesMasterIdLst>
  <p:sldIdLst>
    <p:sldId id="444" r:id="rId3"/>
    <p:sldId id="711" r:id="rId4"/>
    <p:sldId id="712" r:id="rId5"/>
    <p:sldId id="714" r:id="rId6"/>
    <p:sldId id="713" r:id="rId7"/>
    <p:sldId id="715" r:id="rId8"/>
    <p:sldId id="716" r:id="rId9"/>
    <p:sldId id="717" r:id="rId10"/>
    <p:sldId id="718" r:id="rId11"/>
    <p:sldId id="720" r:id="rId12"/>
    <p:sldId id="721" r:id="rId13"/>
    <p:sldId id="736" r:id="rId14"/>
    <p:sldId id="722" r:id="rId15"/>
    <p:sldId id="723" r:id="rId16"/>
    <p:sldId id="726" r:id="rId17"/>
    <p:sldId id="728" r:id="rId18"/>
    <p:sldId id="735" r:id="rId19"/>
    <p:sldId id="733" r:id="rId20"/>
    <p:sldId id="256" r:id="rId21"/>
    <p:sldId id="264" r:id="rId22"/>
    <p:sldId id="257" r:id="rId23"/>
    <p:sldId id="258" r:id="rId24"/>
    <p:sldId id="259" r:id="rId25"/>
    <p:sldId id="260" r:id="rId26"/>
    <p:sldId id="263" r:id="rId27"/>
    <p:sldId id="261" r:id="rId28"/>
    <p:sldId id="265" r:id="rId29"/>
  </p:sldIdLst>
  <p:sldSz cx="12192000" cy="6858000"/>
  <p:notesSz cx="7013575" cy="9299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030" autoAdjust="0"/>
  </p:normalViewPr>
  <p:slideViewPr>
    <p:cSldViewPr snapToGrid="0">
      <p:cViewPr varScale="1">
        <p:scale>
          <a:sx n="50" d="100"/>
          <a:sy n="50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9216" cy="466594"/>
          </a:xfrm>
          <a:prstGeom prst="rect">
            <a:avLst/>
          </a:prstGeom>
        </p:spPr>
        <p:txBody>
          <a:bodyPr vert="horz" lIns="93214" tIns="46607" rIns="93214" bIns="46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2736" y="0"/>
            <a:ext cx="3039216" cy="466594"/>
          </a:xfrm>
          <a:prstGeom prst="rect">
            <a:avLst/>
          </a:prstGeom>
        </p:spPr>
        <p:txBody>
          <a:bodyPr vert="horz" lIns="93214" tIns="46607" rIns="93214" bIns="46607" rtlCol="0"/>
          <a:lstStyle>
            <a:lvl1pPr algn="r">
              <a:defRPr sz="1200"/>
            </a:lvl1pPr>
          </a:lstStyle>
          <a:p>
            <a:fld id="{1732C17B-A4D9-4146-85CC-E76CBF7B821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14" tIns="46607" rIns="93214" bIns="466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8" y="4475420"/>
            <a:ext cx="5610860" cy="3661708"/>
          </a:xfrm>
          <a:prstGeom prst="rect">
            <a:avLst/>
          </a:prstGeom>
        </p:spPr>
        <p:txBody>
          <a:bodyPr vert="horz" lIns="93214" tIns="46607" rIns="93214" bIns="466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2983"/>
            <a:ext cx="3039216" cy="466593"/>
          </a:xfrm>
          <a:prstGeom prst="rect">
            <a:avLst/>
          </a:prstGeom>
        </p:spPr>
        <p:txBody>
          <a:bodyPr vert="horz" lIns="93214" tIns="46607" rIns="93214" bIns="46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2736" y="8832983"/>
            <a:ext cx="3039216" cy="466593"/>
          </a:xfrm>
          <a:prstGeom prst="rect">
            <a:avLst/>
          </a:prstGeom>
        </p:spPr>
        <p:txBody>
          <a:bodyPr vert="horz" lIns="93214" tIns="46607" rIns="93214" bIns="46607" rtlCol="0" anchor="b"/>
          <a:lstStyle>
            <a:lvl1pPr algn="r">
              <a:defRPr sz="1200"/>
            </a:lvl1pPr>
          </a:lstStyle>
          <a:p>
            <a:fld id="{AD9D52A7-D8D1-4E51-8707-06BB6A86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1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8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1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49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78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09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33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124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16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60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703263"/>
            <a:ext cx="6264275" cy="35242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062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*Selected these cities to highlight because they had more recent roadmaps; located in the West/Southwest; Boston represents an East Coast perspective.  </a:t>
            </a:r>
          </a:p>
          <a:p>
            <a:endParaRPr lang="en-US" dirty="0"/>
          </a:p>
          <a:p>
            <a:r>
              <a:rPr lang="en-US" dirty="0"/>
              <a:t>-Los Angeles has issued two versions.</a:t>
            </a:r>
          </a:p>
          <a:p>
            <a:endParaRPr lang="en-US" dirty="0"/>
          </a:p>
          <a:p>
            <a:r>
              <a:rPr lang="en-US" dirty="0"/>
              <a:t>-Tucson has issued a “working draft”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2A7-D8D1-4E51-8707-06BB6A86EC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fld id="{20E60CDC-767F-4B52-A3DA-28745EE16D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71068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6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2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1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3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3764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0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2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6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4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0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" y="0"/>
            <a:ext cx="1219069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9" y="1222225"/>
            <a:ext cx="12293245" cy="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56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105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rupal-space.nyc3.cdn.digitaloceanspaces.com/s3fs-public/uploads/event-resources/2019_origins_and_destination_study_executive_sumary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>
          <a:xfrm>
            <a:off x="0" y="0"/>
            <a:ext cx="12192000" cy="686847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AECE8-2E6E-43D0-8537-AFD0EE830FB7}"/>
              </a:ext>
            </a:extLst>
          </p:cNvPr>
          <p:cNvSpPr txBox="1"/>
          <p:nvPr/>
        </p:nvSpPr>
        <p:spPr>
          <a:xfrm>
            <a:off x="1324037" y="772216"/>
            <a:ext cx="9753363" cy="24622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738" y="1200106"/>
            <a:ext cx="816245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4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Public, Workplace and Home Charging Infrastructure </a:t>
            </a:r>
          </a:p>
          <a:p>
            <a:pPr algn="ctr"/>
            <a:r>
              <a:rPr lang="en-US" sz="4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Sub-Committee</a:t>
            </a:r>
            <a:endParaRPr lang="en-US" sz="48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80708" y="3709015"/>
            <a:ext cx="6529754" cy="1651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October 15, 2021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D5612C-CBC2-4FC5-A06A-C0EDE5844E39}"/>
              </a:ext>
            </a:extLst>
          </p:cNvPr>
          <p:cNvGrpSpPr/>
          <p:nvPr/>
        </p:nvGrpSpPr>
        <p:grpSpPr>
          <a:xfrm>
            <a:off x="3370521" y="5835267"/>
            <a:ext cx="1831913" cy="1030587"/>
            <a:chOff x="100668" y="1636551"/>
            <a:chExt cx="7327783" cy="52214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76BB41-4812-4BBC-A759-B0125136F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C3744E-8F8A-4FEE-AADD-428A69AA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5FE52B-7519-439E-889F-C3BFB720B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C665D55-3A7C-45BD-939D-F69D22C25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324" y="5758348"/>
            <a:ext cx="2316837" cy="1142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FAE94-73B8-4126-B6B8-BA6EFAB82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156" y="5767754"/>
            <a:ext cx="2076136" cy="1142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0E8EF-37F9-41D4-B9BD-6C551AF78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0287" y="5767754"/>
            <a:ext cx="1861182" cy="1115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827B30-10E2-40C9-AE63-BBFB7C394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572" y="5764850"/>
            <a:ext cx="1574272" cy="1146147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15799" y="542926"/>
            <a:ext cx="1036040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Ad Hoc Committee on Electric Vehicles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716998" y="155897"/>
            <a:ext cx="1036040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CITY OF PHOENIX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A00E6-7E37-1140-B1D1-7690E317BCA2}"/>
              </a:ext>
            </a:extLst>
          </p:cNvPr>
          <p:cNvSpPr txBox="1"/>
          <p:nvPr/>
        </p:nvSpPr>
        <p:spPr>
          <a:xfrm>
            <a:off x="220135" y="220666"/>
            <a:ext cx="11081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City Roadmaps – WORKPLACE</a:t>
            </a: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D86AB-525D-DC43-A45D-1779B9A6EEBE}"/>
              </a:ext>
            </a:extLst>
          </p:cNvPr>
          <p:cNvSpPr txBox="1"/>
          <p:nvPr/>
        </p:nvSpPr>
        <p:spPr>
          <a:xfrm>
            <a:off x="343421" y="1239520"/>
            <a:ext cx="4982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Cities Highlighted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18BEB-E9E6-9745-8022-9CF09AE05FB5}"/>
              </a:ext>
            </a:extLst>
          </p:cNvPr>
          <p:cNvSpPr txBox="1"/>
          <p:nvPr/>
        </p:nvSpPr>
        <p:spPr>
          <a:xfrm>
            <a:off x="6530538" y="1239519"/>
            <a:ext cx="5391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Common Themes...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BA2A7-96FB-9A49-B3E3-819449B0C314}"/>
              </a:ext>
            </a:extLst>
          </p:cNvPr>
          <p:cNvSpPr txBox="1"/>
          <p:nvPr/>
        </p:nvSpPr>
        <p:spPr>
          <a:xfrm>
            <a:off x="5573871" y="1760213"/>
            <a:ext cx="65017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Conducted employee </a:t>
            </a:r>
            <a:r>
              <a:rPr lang="en-US" sz="2000" b="1" dirty="0"/>
              <a:t>surveys</a:t>
            </a:r>
            <a:r>
              <a:rPr lang="en-US" sz="2000" dirty="0"/>
              <a:t> to identify EV ownership and charging habits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Conducted </a:t>
            </a:r>
            <a:r>
              <a:rPr lang="en-US" sz="2000" b="1" dirty="0"/>
              <a:t>needs assessment </a:t>
            </a:r>
            <a:r>
              <a:rPr lang="en-US" sz="2000" dirty="0"/>
              <a:t>to determine EVSE L1/L2/DCFC deployment strategies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Designated </a:t>
            </a:r>
            <a:r>
              <a:rPr lang="en-US" sz="2000" b="1" dirty="0"/>
              <a:t>dedicated employee charging access </a:t>
            </a:r>
            <a:r>
              <a:rPr lang="en-US" sz="2000" dirty="0"/>
              <a:t>in co-use public facilities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Employee EV charging education programs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Workplace charging programs </a:t>
            </a:r>
            <a:r>
              <a:rPr lang="en-US" sz="2000" dirty="0"/>
              <a:t>to increase awareness and access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Incentives</a:t>
            </a:r>
            <a:r>
              <a:rPr lang="en-US" sz="2000" dirty="0"/>
              <a:t> to install employee charging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5146477" y="1561077"/>
            <a:ext cx="0" cy="47977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868E6-226A-4F89-9E03-DCD2C22A0108}"/>
              </a:ext>
            </a:extLst>
          </p:cNvPr>
          <p:cNvSpPr txBox="1"/>
          <p:nvPr/>
        </p:nvSpPr>
        <p:spPr>
          <a:xfrm>
            <a:off x="341607" y="2290294"/>
            <a:ext cx="2449689" cy="487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Boston, MA 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Denver,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Fort Collins,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Houston, TX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Los Angeles,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Portland, OR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Sacramento,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Seattle, WA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Tucson, AZ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82E7A2-6FFE-4493-99EE-5AB27E4931E2}"/>
              </a:ext>
            </a:extLst>
          </p:cNvPr>
          <p:cNvSpPr txBox="1"/>
          <p:nvPr/>
        </p:nvSpPr>
        <p:spPr>
          <a:xfrm>
            <a:off x="3039292" y="2290294"/>
            <a:ext cx="2286583" cy="487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2018; 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2016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2017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2021</a:t>
            </a:r>
          </a:p>
          <a:p>
            <a:pPr algn="l">
              <a:lnSpc>
                <a:spcPct val="150000"/>
              </a:lnSpc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8274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A00E6-7E37-1140-B1D1-7690E317BCA2}"/>
              </a:ext>
            </a:extLst>
          </p:cNvPr>
          <p:cNvSpPr txBox="1"/>
          <p:nvPr/>
        </p:nvSpPr>
        <p:spPr>
          <a:xfrm>
            <a:off x="220135" y="220666"/>
            <a:ext cx="11081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City Roadmaps – HOME</a:t>
            </a: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D86AB-525D-DC43-A45D-1779B9A6EEBE}"/>
              </a:ext>
            </a:extLst>
          </p:cNvPr>
          <p:cNvSpPr txBox="1"/>
          <p:nvPr/>
        </p:nvSpPr>
        <p:spPr>
          <a:xfrm>
            <a:off x="343421" y="1239520"/>
            <a:ext cx="4982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Cities Highlighted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18BEB-E9E6-9745-8022-9CF09AE05FB5}"/>
              </a:ext>
            </a:extLst>
          </p:cNvPr>
          <p:cNvSpPr txBox="1"/>
          <p:nvPr/>
        </p:nvSpPr>
        <p:spPr>
          <a:xfrm>
            <a:off x="6530538" y="1239519"/>
            <a:ext cx="5391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Common Themes...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BA2A7-96FB-9A49-B3E3-819449B0C314}"/>
              </a:ext>
            </a:extLst>
          </p:cNvPr>
          <p:cNvSpPr txBox="1"/>
          <p:nvPr/>
        </p:nvSpPr>
        <p:spPr>
          <a:xfrm>
            <a:off x="5385660" y="1725109"/>
            <a:ext cx="66539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Developed </a:t>
            </a:r>
            <a:r>
              <a:rPr lang="en-US" sz="2000" b="1" dirty="0"/>
              <a:t>EV ready building codes </a:t>
            </a:r>
            <a:r>
              <a:rPr lang="en-US" sz="2000" dirty="0"/>
              <a:t>for new construction of single-family, multi-family properties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Provided </a:t>
            </a:r>
            <a:r>
              <a:rPr lang="en-US" sz="2000" b="1" dirty="0"/>
              <a:t>incentives</a:t>
            </a:r>
            <a:r>
              <a:rPr lang="en-US" sz="2000" dirty="0"/>
              <a:t> to home builders/electricians to decrease cost of EVSE installs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Provided </a:t>
            </a:r>
            <a:r>
              <a:rPr lang="en-US" sz="2000" b="1" dirty="0"/>
              <a:t>incentives</a:t>
            </a:r>
            <a:r>
              <a:rPr lang="en-US" sz="2000" dirty="0"/>
              <a:t> for residents to purchase EV chargers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Streamlined </a:t>
            </a:r>
            <a:r>
              <a:rPr lang="en-US" sz="2000" b="1" dirty="0"/>
              <a:t>EVSE permitting process </a:t>
            </a:r>
            <a:r>
              <a:rPr lang="en-US" sz="2000" dirty="0"/>
              <a:t>for residential properties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Continued coordination with </a:t>
            </a:r>
            <a:r>
              <a:rPr lang="en-US" sz="2000" b="1" dirty="0"/>
              <a:t>stakeholders and utilities  </a:t>
            </a:r>
            <a:r>
              <a:rPr lang="en-US" sz="2000" dirty="0"/>
              <a:t>to provide residential EV charging programs and awareness campaigns</a:t>
            </a:r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5146477" y="1561077"/>
            <a:ext cx="0" cy="47977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A5253-0178-4BA4-B99D-AEF72BFF5539}"/>
              </a:ext>
            </a:extLst>
          </p:cNvPr>
          <p:cNvSpPr txBox="1"/>
          <p:nvPr/>
        </p:nvSpPr>
        <p:spPr>
          <a:xfrm>
            <a:off x="3039292" y="2290294"/>
            <a:ext cx="2286583" cy="487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2018; 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2016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2017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2021</a:t>
            </a:r>
          </a:p>
          <a:p>
            <a:pPr algn="l">
              <a:lnSpc>
                <a:spcPct val="150000"/>
              </a:lnSpc>
            </a:pPr>
            <a:endParaRPr lang="en-US" sz="2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6D369-C184-4797-ADDA-CBAD0491B707}"/>
              </a:ext>
            </a:extLst>
          </p:cNvPr>
          <p:cNvSpPr txBox="1"/>
          <p:nvPr/>
        </p:nvSpPr>
        <p:spPr>
          <a:xfrm>
            <a:off x="341607" y="2290294"/>
            <a:ext cx="2449689" cy="487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Boston, MA 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Denver,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Fort Collins,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Houston, TX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Los Angeles,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Portland, OR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Sacramento,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Seattle, WA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Tucson, AZ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31570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FACC-1B8D-4A51-96BE-2B2BCF52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-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1AEC9-DCEA-4993-AAE0-28DFD72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268897"/>
            <a:ext cx="10972800" cy="531446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EQUITY </a:t>
            </a:r>
            <a:r>
              <a:rPr lang="en-US" sz="2400" dirty="0">
                <a:solidFill>
                  <a:schemeClr val="tx1"/>
                </a:solidFill>
              </a:rPr>
              <a:t>has to be embedded in EVSE siting and deployment decisions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Develop EVSE </a:t>
            </a:r>
            <a:r>
              <a:rPr lang="en-US" sz="2400" b="1" dirty="0">
                <a:solidFill>
                  <a:schemeClr val="tx1"/>
                </a:solidFill>
              </a:rPr>
              <a:t>siting criteria </a:t>
            </a:r>
            <a:r>
              <a:rPr lang="en-US" sz="2400" dirty="0">
                <a:solidFill>
                  <a:schemeClr val="tx1"/>
                </a:solidFill>
              </a:rPr>
              <a:t>and deployment strategies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Identify </a:t>
            </a:r>
            <a:r>
              <a:rPr lang="en-US" sz="2400" b="1" dirty="0">
                <a:solidFill>
                  <a:schemeClr val="tx1"/>
                </a:solidFill>
              </a:rPr>
              <a:t>targets</a:t>
            </a:r>
            <a:r>
              <a:rPr lang="en-US" sz="2400" dirty="0">
                <a:solidFill>
                  <a:schemeClr val="tx1"/>
                </a:solidFill>
              </a:rPr>
              <a:t> for EVSE installs (L1/L2/DCFC) to coincide with 2030 EV growth projections</a:t>
            </a: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Expand curbside/on-street parking EVSE installations</a:t>
            </a:r>
            <a:endParaRPr lang="en-US" dirty="0">
              <a:solidFill>
                <a:schemeClr val="tx1"/>
              </a:solidFill>
            </a:endParaRPr>
          </a:p>
          <a:p>
            <a:pPr marL="857250" lvl="2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Offer targeted incentives </a:t>
            </a:r>
            <a:r>
              <a:rPr lang="en-US" sz="2400" dirty="0">
                <a:solidFill>
                  <a:schemeClr val="tx1"/>
                </a:solidFill>
              </a:rPr>
              <a:t>for customer/public EVSE and installs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Implement </a:t>
            </a:r>
            <a:r>
              <a:rPr lang="en-US" sz="2400" b="1" dirty="0">
                <a:solidFill>
                  <a:schemeClr val="tx1"/>
                </a:solidFill>
              </a:rPr>
              <a:t>pilot EVSE programs </a:t>
            </a:r>
            <a:r>
              <a:rPr lang="en-US" sz="2400" dirty="0">
                <a:solidFill>
                  <a:schemeClr val="tx1"/>
                </a:solidFill>
              </a:rPr>
              <a:t>to demo new EVSE providers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38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FACC-1B8D-4A51-96BE-2B2BCF52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97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-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1AEC9-DCEA-4993-AAE0-28DFD72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268897"/>
            <a:ext cx="10972800" cy="4525963"/>
          </a:xfrm>
        </p:spPr>
        <p:txBody>
          <a:bodyPr/>
          <a:lstStyle/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Develop </a:t>
            </a:r>
            <a:r>
              <a:rPr lang="en-US" sz="2000" b="1" dirty="0">
                <a:solidFill>
                  <a:schemeClr val="tx1"/>
                </a:solidFill>
              </a:rPr>
              <a:t>employee survey </a:t>
            </a:r>
            <a:r>
              <a:rPr lang="en-US" sz="2000" dirty="0">
                <a:solidFill>
                  <a:schemeClr val="tx1"/>
                </a:solidFill>
              </a:rPr>
              <a:t>to identify EV ownership and charging needs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Create EVSE installation guide for use by business owners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Launch an employee and business workplace EVSE awareness and education program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Designate dedicated employee/workplace charging areas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Provide incentives to business for EVSE and installations to offset the costs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71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FACC-1B8D-4A51-96BE-2B2BCF52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-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1AEC9-DCEA-4993-AAE0-28DFD72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57799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Develop </a:t>
            </a:r>
            <a:r>
              <a:rPr lang="en-US" sz="2400" b="1" dirty="0">
                <a:solidFill>
                  <a:schemeClr val="tx1"/>
                </a:solidFill>
              </a:rPr>
              <a:t>EV Ready Building Codes </a:t>
            </a:r>
            <a:r>
              <a:rPr lang="en-US" sz="2400" dirty="0">
                <a:solidFill>
                  <a:schemeClr val="tx1"/>
                </a:solidFill>
              </a:rPr>
              <a:t>for new construction at single-family and multi-family buildings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Provide </a:t>
            </a:r>
            <a:r>
              <a:rPr lang="en-US" sz="2400" b="1" dirty="0">
                <a:solidFill>
                  <a:schemeClr val="tx1"/>
                </a:solidFill>
              </a:rPr>
              <a:t>incentives</a:t>
            </a:r>
            <a:r>
              <a:rPr lang="en-US" sz="2400" dirty="0">
                <a:solidFill>
                  <a:schemeClr val="tx1"/>
                </a:solidFill>
              </a:rPr>
              <a:t> to home builders and/or electricians to offset the cost of electrical conduits on new single-family and multi-family developments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Provide </a:t>
            </a:r>
            <a:r>
              <a:rPr lang="en-US" sz="2400" b="1" dirty="0">
                <a:solidFill>
                  <a:schemeClr val="tx1"/>
                </a:solidFill>
              </a:rPr>
              <a:t>incentives</a:t>
            </a:r>
            <a:r>
              <a:rPr lang="en-US" sz="2400" dirty="0">
                <a:solidFill>
                  <a:schemeClr val="tx1"/>
                </a:solidFill>
              </a:rPr>
              <a:t> to homeowners for the purchase of EVSE and assist in offsetting installation costs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Streamline the EVSE installation </a:t>
            </a:r>
            <a:r>
              <a:rPr lang="en-US" sz="2400" b="1" dirty="0">
                <a:solidFill>
                  <a:schemeClr val="tx1"/>
                </a:solidFill>
              </a:rPr>
              <a:t>permitting process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Produce an </a:t>
            </a:r>
            <a:r>
              <a:rPr lang="en-US" sz="2400" b="1" dirty="0">
                <a:solidFill>
                  <a:schemeClr val="tx1"/>
                </a:solidFill>
              </a:rPr>
              <a:t>EVSE installation guide </a:t>
            </a:r>
            <a:r>
              <a:rPr lang="en-US" sz="2400" dirty="0">
                <a:solidFill>
                  <a:schemeClr val="tx1"/>
                </a:solidFill>
              </a:rPr>
              <a:t>identifying the process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92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7C7A3-0B99-1047-99E1-3237414F4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>
          <a:xfrm>
            <a:off x="0" y="0"/>
            <a:ext cx="12192000" cy="7866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04B298-BF43-7141-AF9B-0D0B0CF4DF72}"/>
              </a:ext>
            </a:extLst>
          </p:cNvPr>
          <p:cNvSpPr txBox="1"/>
          <p:nvPr/>
        </p:nvSpPr>
        <p:spPr>
          <a:xfrm>
            <a:off x="477111" y="0"/>
            <a:ext cx="9753363" cy="132343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Demographic and Survey Data: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7956AB8-0A04-4B6C-BE64-8A9ACEFC5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3377"/>
            <a:ext cx="12192000" cy="82344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76693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32DB6-94DE-44A0-9C0B-F0700374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532" cy="6687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35E846-4B1A-4A49-BF2C-39FC4750503A}"/>
              </a:ext>
            </a:extLst>
          </p:cNvPr>
          <p:cNvSpPr/>
          <p:nvPr/>
        </p:nvSpPr>
        <p:spPr bwMode="auto">
          <a:xfrm>
            <a:off x="4019107" y="170122"/>
            <a:ext cx="6815470" cy="159488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E01458-27F6-4709-8B22-E471C542D579}"/>
              </a:ext>
            </a:extLst>
          </p:cNvPr>
          <p:cNvSpPr txBox="1">
            <a:spLocks/>
          </p:cNvSpPr>
          <p:nvPr/>
        </p:nvSpPr>
        <p:spPr>
          <a:xfrm>
            <a:off x="4199859" y="170121"/>
            <a:ext cx="7506587" cy="166931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>
                <a:solidFill>
                  <a:schemeClr val="bg1"/>
                </a:solidFill>
              </a:rPr>
              <a:t>AMERICAN FORESTS</a:t>
            </a:r>
          </a:p>
          <a:p>
            <a:pPr algn="l"/>
            <a:r>
              <a:rPr lang="en-US" kern="0" dirty="0">
                <a:solidFill>
                  <a:schemeClr val="bg1"/>
                </a:solidFill>
              </a:rPr>
              <a:t>treeequityscore.org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67718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E700-2442-4ECB-8AFC-FF64CD30CB7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991663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>
                <a:solidFill>
                  <a:schemeClr val="bg1"/>
                </a:solidFill>
              </a:rPr>
              <a:t>Cooler Phoenix Public Survey (2017)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B2D49-8DC6-4DCB-9CAC-F638F25A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2" y="3150338"/>
            <a:ext cx="11316586" cy="3239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3DD21-2800-4655-94AE-EEA5F48D6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16" y="1706526"/>
            <a:ext cx="9220200" cy="914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67514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7667-D43F-4041-A538-F4BD48560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Electric Vehicle Charging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r>
              <a:rPr lang="en-US" sz="1800" dirty="0"/>
              <a:t>Building Codes &amp; Zoning Ordinance</a:t>
            </a:r>
            <a:br>
              <a:rPr lang="en-US" sz="1800" dirty="0"/>
            </a:br>
            <a:r>
              <a:rPr lang="en-US" sz="1800" dirty="0"/>
              <a:t>October 15, 2021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6C475-CAAF-438F-AD11-7B5515F1C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802" y="2268786"/>
            <a:ext cx="6150072" cy="1160213"/>
          </a:xfrm>
        </p:spPr>
        <p:txBody>
          <a:bodyPr/>
          <a:lstStyle/>
          <a:p>
            <a:r>
              <a:rPr lang="en-US" dirty="0"/>
              <a:t>EV Ad Hoc – Public, Workplace and Home Charging Infrastructure Subcommittee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9E528-4554-4CDE-B100-F32F512C15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632" y="5117284"/>
            <a:ext cx="922789" cy="1467060"/>
          </a:xfrm>
          <a:prstGeom prst="rect">
            <a:avLst/>
          </a:prstGeom>
          <a:noFill/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02C2A2D1-3E47-4508-8217-6591780D6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50471-F579-4AC6-BBA0-55D6127B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94313"/>
            <a:ext cx="2679583" cy="2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9BD96-3EF1-4AF7-8395-6D55335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6" y="1449854"/>
            <a:ext cx="5712904" cy="4159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6B272-5FCB-45FC-A769-3682E4D3EB20}"/>
              </a:ext>
            </a:extLst>
          </p:cNvPr>
          <p:cNvSpPr txBox="1"/>
          <p:nvPr/>
        </p:nvSpPr>
        <p:spPr>
          <a:xfrm>
            <a:off x="6946084" y="2505670"/>
            <a:ext cx="442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effectLst/>
              </a:rPr>
              <a:t>DOE Estimates That Electric Vehicle Battery Pack Costs in 2021 Are 87% Lower Than in 2008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5FFDBC-8970-4FF6-8189-AAC6422A337B}"/>
              </a:ext>
            </a:extLst>
          </p:cNvPr>
          <p:cNvGrpSpPr/>
          <p:nvPr/>
        </p:nvGrpSpPr>
        <p:grpSpPr>
          <a:xfrm>
            <a:off x="3635626" y="5719707"/>
            <a:ext cx="1566808" cy="1146147"/>
            <a:chOff x="100668" y="1636551"/>
            <a:chExt cx="7327783" cy="52214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B7BD72-50EC-43C3-8FA4-8189268A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741634-C95E-4D13-B477-5EAD50698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206AC-135D-4686-BB14-B22368DB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37AAE1-1BD2-4906-B407-A73339372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324" y="5700407"/>
            <a:ext cx="2316837" cy="115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1F145-F138-4B46-B64C-E09CA5F87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156" y="5700407"/>
            <a:ext cx="2076136" cy="1167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5180BA-625B-4FBB-A1B3-B635564E0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0287" y="5708796"/>
            <a:ext cx="1861182" cy="1140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>
          <a:xfrm>
            <a:off x="1" y="5676496"/>
            <a:ext cx="2097248" cy="11815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28478" y="6495022"/>
            <a:ext cx="2844800" cy="476250"/>
          </a:xfrm>
        </p:spPr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43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BC2B-30A2-4138-914E-2CFE5BA7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 Charging</a:t>
            </a:r>
            <a:br>
              <a:rPr lang="en-US" dirty="0"/>
            </a:br>
            <a:r>
              <a:rPr lang="en-US" dirty="0"/>
              <a:t>Building Codes &amp; Zoning Ordinance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8186-0936-4B3C-B1BD-43A4D93F8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Codes</a:t>
            </a:r>
          </a:p>
          <a:p>
            <a:pPr lvl="1"/>
            <a:r>
              <a:rPr lang="en-US" dirty="0"/>
              <a:t>Regulate the construction of buildings, structures and equipment</a:t>
            </a:r>
          </a:p>
          <a:p>
            <a:pPr lvl="1"/>
            <a:r>
              <a:rPr lang="en-US" dirty="0"/>
              <a:t>Address life safety, structural strength, fire safety, electrical safety, sanitation and energy conservation</a:t>
            </a:r>
          </a:p>
          <a:p>
            <a:r>
              <a:rPr lang="en-US" dirty="0"/>
              <a:t>Zoning Ordinance</a:t>
            </a:r>
          </a:p>
          <a:p>
            <a:pPr lvl="1"/>
            <a:r>
              <a:rPr lang="en-US" dirty="0"/>
              <a:t>Regulates land use and building development</a:t>
            </a:r>
          </a:p>
          <a:p>
            <a:pPr lvl="1"/>
            <a:r>
              <a:rPr lang="en-US" dirty="0"/>
              <a:t>Preserve and enhance aesthetic values</a:t>
            </a:r>
          </a:p>
          <a:p>
            <a:pPr lvl="1"/>
            <a:r>
              <a:rPr lang="en-US" dirty="0"/>
              <a:t>Regulates site development, including parking and landscaping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5A90E-1B9D-4926-B4F0-4E2E5ACDBB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02" y="4857224"/>
            <a:ext cx="987077" cy="1727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429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404E-38B3-4722-8F80-98E1AACB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EV Building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FCAB-2BAF-4E52-BEBA-7682E3B2C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319" y="1565554"/>
            <a:ext cx="7155820" cy="39460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Current adopted relevant building codes: 2018 International Residential Code, 2018 International Building Code, 2018 International Energy Conservation Code and 2017 National Electrical Code</a:t>
            </a:r>
          </a:p>
          <a:p>
            <a:r>
              <a:rPr lang="en-US" dirty="0"/>
              <a:t>Voluntary to install “EV-capable,” “EV-ready” or “EV-installed” system in single-family homes, multifamily, commercial and industrial projects</a:t>
            </a:r>
          </a:p>
          <a:p>
            <a:r>
              <a:rPr lang="en-US" dirty="0"/>
              <a:t>2017 National Electrical Code regulates HOW to install EV chargers, but does not mandate their provision</a:t>
            </a:r>
          </a:p>
          <a:p>
            <a:r>
              <a:rPr lang="en-US" dirty="0"/>
              <a:t>ICC Executive Committee chose not to adopt EV mandates in the 2021 I-codes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9D5B3-0513-4F32-9170-829BD5D4EA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02" y="4857224"/>
            <a:ext cx="987077" cy="172711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B43E0-FEBF-41F5-95F1-541878529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5257" r="12963"/>
          <a:stretch/>
        </p:blipFill>
        <p:spPr>
          <a:xfrm>
            <a:off x="321578" y="4250239"/>
            <a:ext cx="3011648" cy="23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EA9C-4ED8-4A4E-9505-E3B1F3F5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616201"/>
            <a:ext cx="7958331" cy="1077229"/>
          </a:xfrm>
        </p:spPr>
        <p:txBody>
          <a:bodyPr/>
          <a:lstStyle/>
          <a:p>
            <a:r>
              <a:rPr lang="en-US" dirty="0"/>
              <a:t>EV Charging Plan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3BAAC-C450-43F0-AECF-C507A6995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557" y="1557600"/>
            <a:ext cx="5964582" cy="34151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buildings/ interior installations</a:t>
            </a:r>
          </a:p>
          <a:p>
            <a:pPr lvl="1"/>
            <a:r>
              <a:rPr lang="en-US" dirty="0"/>
              <a:t>Major new commercial project: 25 to 45 days</a:t>
            </a:r>
          </a:p>
          <a:p>
            <a:pPr lvl="1"/>
            <a:r>
              <a:rPr lang="en-US" dirty="0"/>
              <a:t>New residential SF home: 30 days</a:t>
            </a:r>
          </a:p>
          <a:p>
            <a:pPr lvl="1"/>
            <a:r>
              <a:rPr lang="en-US" dirty="0"/>
              <a:t>Remodels/ retrofit: 14 to 30 days</a:t>
            </a:r>
          </a:p>
          <a:p>
            <a:r>
              <a:rPr lang="en-US" dirty="0"/>
              <a:t>Exterior installation: EV in parking lot</a:t>
            </a:r>
            <a:br>
              <a:rPr lang="en-US" dirty="0"/>
            </a:br>
            <a:r>
              <a:rPr lang="en-US" dirty="0"/>
              <a:t>Site plan/ landscape review required </a:t>
            </a:r>
            <a:r>
              <a:rPr lang="en-US" u="sng" dirty="0"/>
              <a:t>prior</a:t>
            </a:r>
            <a:r>
              <a:rPr lang="en-US" dirty="0"/>
              <a:t> to building plan review</a:t>
            </a:r>
            <a:br>
              <a:rPr lang="en-US" dirty="0"/>
            </a:br>
            <a:r>
              <a:rPr lang="en-US" dirty="0"/>
              <a:t>Timeframe: 5 to 30 days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98899-44A6-466E-A147-83733273DA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53" y="4972716"/>
            <a:ext cx="998290" cy="16516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197C5-6E07-430B-9A72-AD511E25D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357966" y="710702"/>
            <a:ext cx="4166532" cy="271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8B4061-D01B-4105-B462-9271FC081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6" y="4634837"/>
            <a:ext cx="6366388" cy="19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56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FA69-B55A-4EA5-BA56-E91E4384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698" y="808056"/>
            <a:ext cx="8388990" cy="1077229"/>
          </a:xfrm>
        </p:spPr>
        <p:txBody>
          <a:bodyPr>
            <a:normAutofit/>
          </a:bodyPr>
          <a:lstStyle/>
          <a:p>
            <a:r>
              <a:rPr lang="en-US" dirty="0"/>
              <a:t>Adopt new EV Building Code Amendments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6B7AA-BFB3-44F0-B81D-D60E82860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429" y="1593908"/>
            <a:ext cx="7239709" cy="4456036"/>
          </a:xfrm>
        </p:spPr>
        <p:txBody>
          <a:bodyPr/>
          <a:lstStyle/>
          <a:p>
            <a:r>
              <a:rPr lang="en-US" dirty="0"/>
              <a:t>Draft text amendment to building codes</a:t>
            </a:r>
          </a:p>
          <a:p>
            <a:r>
              <a:rPr lang="en-US" dirty="0"/>
              <a:t>Review by:</a:t>
            </a:r>
          </a:p>
          <a:p>
            <a:pPr lvl="1"/>
            <a:r>
              <a:rPr lang="en-US" dirty="0"/>
              <a:t>City staff</a:t>
            </a:r>
          </a:p>
          <a:p>
            <a:pPr lvl="1"/>
            <a:r>
              <a:rPr lang="en-US" dirty="0"/>
              <a:t>Stakeholders: design professionals, developers, public</a:t>
            </a:r>
          </a:p>
          <a:p>
            <a:pPr lvl="1"/>
            <a:r>
              <a:rPr lang="en-US" dirty="0"/>
              <a:t>Development Advisory Board</a:t>
            </a:r>
          </a:p>
          <a:p>
            <a:r>
              <a:rPr lang="en-US" dirty="0"/>
              <a:t>Adoption by City Council</a:t>
            </a:r>
          </a:p>
          <a:p>
            <a:r>
              <a:rPr lang="en-US" dirty="0"/>
              <a:t>Timeframe: 6 to 8 months </a:t>
            </a:r>
            <a:br>
              <a:rPr lang="en-US" dirty="0"/>
            </a:br>
            <a:r>
              <a:rPr lang="en-US" dirty="0"/>
              <a:t>(Only EV charging amendments, not all building codes)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D6A97-5A08-4B54-B28C-D4D96676F1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900" y="4874003"/>
            <a:ext cx="1010561" cy="175228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A710D2-0EDA-4502-A8FD-2DE81D6DC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6" y="2227514"/>
            <a:ext cx="2811011" cy="28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8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E280-EFEB-4E5D-8767-98353D6F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Zoning Ordinance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5177-8747-4E81-AF89-57EEAC28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860" y="3121195"/>
            <a:ext cx="7958331" cy="3172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Regulates number of parking spaces required for single-family, multifamily, commercial (retail/ office) and industrial</a:t>
            </a:r>
          </a:p>
          <a:p>
            <a:r>
              <a:rPr lang="en-US" dirty="0"/>
              <a:t>Setbacks are required from property line for parking in commercial/ industrial zoning</a:t>
            </a:r>
          </a:p>
          <a:p>
            <a:r>
              <a:rPr lang="en-US" dirty="0"/>
              <a:t>Length of time vehicles can remain parked and not be considered as vehicle storage</a:t>
            </a:r>
          </a:p>
          <a:p>
            <a:r>
              <a:rPr lang="en-US" dirty="0"/>
              <a:t>Screening required for mechanical and electrical equipment </a:t>
            </a:r>
            <a:br>
              <a:rPr lang="en-US" dirty="0"/>
            </a:br>
            <a:r>
              <a:rPr lang="en-US" dirty="0"/>
              <a:t>from off-site visibility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6040B-D446-4632-9630-6C1EA6F10D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290" y="4848837"/>
            <a:ext cx="1002172" cy="176067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2ED49-9C1F-4E41-A30F-2DE7C94D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356769"/>
            <a:ext cx="3891106" cy="25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E280-EFEB-4E5D-8767-98353D6F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436" y="808056"/>
            <a:ext cx="6069873" cy="1077229"/>
          </a:xfrm>
        </p:spPr>
        <p:txBody>
          <a:bodyPr/>
          <a:lstStyle/>
          <a:p>
            <a:r>
              <a:rPr lang="en-US" dirty="0"/>
              <a:t>Potential Zoning Ordinance Updates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5177-8747-4E81-AF89-57EEAC28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3121195"/>
            <a:ext cx="8706071" cy="3172275"/>
          </a:xfrm>
        </p:spPr>
        <p:txBody>
          <a:bodyPr>
            <a:normAutofit/>
          </a:bodyPr>
          <a:lstStyle/>
          <a:p>
            <a:r>
              <a:rPr lang="en-US" dirty="0"/>
              <a:t>Addition of Electric Vehicle Charging terminology </a:t>
            </a:r>
          </a:p>
          <a:p>
            <a:r>
              <a:rPr lang="en-US" dirty="0"/>
              <a:t>Clarification of applicability of parking standards </a:t>
            </a:r>
          </a:p>
          <a:p>
            <a:r>
              <a:rPr lang="en-US" dirty="0"/>
              <a:t>Any amendments will need to include an analysis of how the change impacts the affordability of the home pursuant to state law.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6040B-D446-4632-9630-6C1EA6F10D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290" y="4848837"/>
            <a:ext cx="1002172" cy="176067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E34B0-CF4B-4C2A-A2E4-E2030E8D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89956"/>
            <a:ext cx="4983480" cy="28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3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A689-E333-40DC-B1EC-3B833402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 New Zoning Ordinance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6DE9-4854-4038-AB03-C60E44D86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Draft text amendment to Zoning Ordinance</a:t>
            </a:r>
          </a:p>
          <a:p>
            <a:r>
              <a:rPr lang="en-US" dirty="0"/>
              <a:t>Review by:</a:t>
            </a:r>
          </a:p>
          <a:p>
            <a:pPr lvl="1"/>
            <a:r>
              <a:rPr lang="en-US" dirty="0"/>
              <a:t>City staff</a:t>
            </a:r>
          </a:p>
          <a:p>
            <a:pPr lvl="1"/>
            <a:r>
              <a:rPr lang="en-US" dirty="0"/>
              <a:t>Stakeholders: design professionals, developers, public</a:t>
            </a:r>
          </a:p>
          <a:p>
            <a:pPr lvl="1"/>
            <a:r>
              <a:rPr lang="en-US" dirty="0"/>
              <a:t>Village Planning Committees: 15 different committees; each hear it twice</a:t>
            </a:r>
          </a:p>
          <a:p>
            <a:pPr lvl="1"/>
            <a:r>
              <a:rPr lang="en-US" dirty="0"/>
              <a:t>Planning Commission</a:t>
            </a:r>
          </a:p>
          <a:p>
            <a:r>
              <a:rPr lang="en-US" dirty="0"/>
              <a:t>Adoption by City Council</a:t>
            </a:r>
          </a:p>
          <a:p>
            <a:r>
              <a:rPr lang="en-US" dirty="0"/>
              <a:t>Timeframe: 12 to 18 months</a:t>
            </a:r>
            <a:br>
              <a:rPr lang="en-US" dirty="0"/>
            </a:br>
            <a:r>
              <a:rPr lang="en-US" dirty="0"/>
              <a:t>Outreach and public hearing process involved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F7997-F412-4EC4-848D-9855162C0C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02" y="4972716"/>
            <a:ext cx="935060" cy="1645184"/>
          </a:xfrm>
          <a:prstGeom prst="rect">
            <a:avLst/>
          </a:prstGeom>
          <a:noFill/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710D172-2941-465A-A292-ED068B73E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22602" cy="15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F755-77DD-4658-A021-2E34BA452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6230"/>
          <a:stretch/>
        </p:blipFill>
        <p:spPr>
          <a:xfrm>
            <a:off x="94263" y="2576978"/>
            <a:ext cx="2041098" cy="33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77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9135-1E6E-4CD9-9FDF-5E8F5414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 Charging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0405-1752-49EB-8396-A8998AF79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33026-2ABF-4406-BAA3-BC9DF2F34A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02" y="4972716"/>
            <a:ext cx="935060" cy="164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00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B4ED4-5AF7-414A-B50D-9FD0C1C05E70}"/>
              </a:ext>
            </a:extLst>
          </p:cNvPr>
          <p:cNvSpPr txBox="1"/>
          <p:nvPr/>
        </p:nvSpPr>
        <p:spPr>
          <a:xfrm>
            <a:off x="6652470" y="2274838"/>
            <a:ext cx="4037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</a:rPr>
              <a:t>The auto industry (as a whol</a:t>
            </a:r>
            <a:r>
              <a:rPr lang="en-US" b="1" dirty="0">
                <a:solidFill>
                  <a:srgbClr val="000000"/>
                </a:solidFill>
              </a:rPr>
              <a:t>e)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will pump more than $500 billion into EV investment by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Ford: $30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Volkswagen: $60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Honda: $46 billion 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994D2-3B83-4D15-9754-EAF11C499284}"/>
              </a:ext>
            </a:extLst>
          </p:cNvPr>
          <p:cNvGrpSpPr/>
          <p:nvPr/>
        </p:nvGrpSpPr>
        <p:grpSpPr>
          <a:xfrm>
            <a:off x="125836" y="1499881"/>
            <a:ext cx="5414652" cy="3858238"/>
            <a:chOff x="100668" y="1636551"/>
            <a:chExt cx="7327783" cy="52214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7BFE6D-2C3D-47E4-A955-88ED4346C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51DFFA-68D4-4125-9580-B575EB984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A892D5-9E12-4D0B-9A8E-E79104C61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C001F-2CDF-4E12-8921-74C328589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2" y="5719708"/>
            <a:ext cx="1566808" cy="1146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EBFFD-F271-49CD-9137-6A8711E3A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354" y="5722515"/>
            <a:ext cx="1574272" cy="1146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C807FC-B9F8-4945-8C8E-92E6873F3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324" y="5742352"/>
            <a:ext cx="2316837" cy="11584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3770D1-7B08-4B9D-A096-A7D0C5FB7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5156" y="5742352"/>
            <a:ext cx="2076136" cy="1167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E34B30-F3E3-429C-8DF6-6FDFB72866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1292" y="5742352"/>
            <a:ext cx="1861182" cy="11706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84442" y="6435351"/>
            <a:ext cx="2844800" cy="476250"/>
          </a:xfrm>
        </p:spPr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3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01F7A-13D8-46AC-AC05-EEEEE506BB8E}"/>
              </a:ext>
            </a:extLst>
          </p:cNvPr>
          <p:cNvSpPr txBox="1"/>
          <p:nvPr/>
        </p:nvSpPr>
        <p:spPr>
          <a:xfrm>
            <a:off x="8394584" y="2813549"/>
            <a:ext cx="3691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ABB launches world’s fastest charger to plug into the surging EV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Zero to full in 15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Charges 4 cars at once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662F3-0719-4B87-B50F-52C8A8F1D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0" y="1494813"/>
            <a:ext cx="7736748" cy="3868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B6C80-732B-46F0-B428-6EC8691D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2" y="5719708"/>
            <a:ext cx="1566808" cy="1146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7F05D-E018-4CEC-9982-6C292D129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354" y="5722515"/>
            <a:ext cx="1574272" cy="11461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5B05CF-1494-450C-A5F5-55BE2C0E7B42}"/>
              </a:ext>
            </a:extLst>
          </p:cNvPr>
          <p:cNvGrpSpPr/>
          <p:nvPr/>
        </p:nvGrpSpPr>
        <p:grpSpPr>
          <a:xfrm>
            <a:off x="3635626" y="5719707"/>
            <a:ext cx="1566808" cy="1146147"/>
            <a:chOff x="100668" y="1636551"/>
            <a:chExt cx="7327783" cy="52214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B55F62-1343-41E3-B1F4-E2727713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475261-A6A6-4653-AEC5-3C938AD2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7CF9F8-4D9B-404F-8CD6-EF5454A2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52D3B-53AE-4DF8-BDE0-FB732BB7F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5156" y="5742352"/>
            <a:ext cx="2076136" cy="1167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2FC19-35E8-482F-8DEA-1BA9C4D956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0287" y="5742352"/>
            <a:ext cx="1861182" cy="11408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15972" y="6433928"/>
            <a:ext cx="2844800" cy="476250"/>
          </a:xfrm>
        </p:spPr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96512-1BE0-407D-81CF-9044DA2BD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8" y="1484849"/>
            <a:ext cx="7088698" cy="3987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11579-7C30-470D-9E04-A3653BE1EC26}"/>
              </a:ext>
            </a:extLst>
          </p:cNvPr>
          <p:cNvSpPr txBox="1"/>
          <p:nvPr/>
        </p:nvSpPr>
        <p:spPr>
          <a:xfrm>
            <a:off x="8498048" y="2967335"/>
            <a:ext cx="286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Norway could phase out gasoline-powered cars ahead of 2025 schedule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18448-E62D-4965-96AB-3C640971C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2" y="5719708"/>
            <a:ext cx="1566808" cy="1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3E9AB-FD23-4161-9B28-EF1E2430E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354" y="5722515"/>
            <a:ext cx="1574272" cy="11461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799912-D646-4812-BD01-AA2C8CB3FD9E}"/>
              </a:ext>
            </a:extLst>
          </p:cNvPr>
          <p:cNvGrpSpPr/>
          <p:nvPr/>
        </p:nvGrpSpPr>
        <p:grpSpPr>
          <a:xfrm>
            <a:off x="3635626" y="5719707"/>
            <a:ext cx="1566808" cy="1146147"/>
            <a:chOff x="100668" y="1636551"/>
            <a:chExt cx="7327783" cy="5221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D5F735-8E0C-42D8-96A8-BD43BA27D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2955CA-26D4-4B58-BC01-23E9175E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1BDB2B-3735-42B7-BCE1-BCBF3C72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78E2A-4AF2-4938-A3F8-69EA03325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324" y="5742352"/>
            <a:ext cx="2316837" cy="11584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A1CB5D-991A-4D5D-9B9A-78EC96170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0287" y="5742352"/>
            <a:ext cx="1861182" cy="11408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84441" y="6498251"/>
            <a:ext cx="2844800" cy="476250"/>
          </a:xfrm>
        </p:spPr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8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44D09-1061-4527-88A3-AFCEFE3F0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29" y="1509486"/>
            <a:ext cx="5759949" cy="3839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A1AF0-F976-4F6E-A040-0DA2D12E4058}"/>
              </a:ext>
            </a:extLst>
          </p:cNvPr>
          <p:cNvSpPr txBox="1"/>
          <p:nvPr/>
        </p:nvSpPr>
        <p:spPr>
          <a:xfrm>
            <a:off x="7961152" y="2310261"/>
            <a:ext cx="2986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</a:rPr>
              <a:t>Nine percent of new cars sold globally this year will be EVs or plug-in hybrids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Triple the rate from 2 years prior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0DD17-EC1C-4058-9F9E-85FA204E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2" y="5719708"/>
            <a:ext cx="1566808" cy="1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35FE1-760D-482E-A289-15ACCCE2F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354" y="5722515"/>
            <a:ext cx="1574272" cy="11461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D41D2C-8C57-4E3E-B1F6-E288488D3B80}"/>
              </a:ext>
            </a:extLst>
          </p:cNvPr>
          <p:cNvGrpSpPr/>
          <p:nvPr/>
        </p:nvGrpSpPr>
        <p:grpSpPr>
          <a:xfrm>
            <a:off x="3635626" y="5719707"/>
            <a:ext cx="1566808" cy="1146147"/>
            <a:chOff x="100668" y="1636551"/>
            <a:chExt cx="7327783" cy="5221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E569B9-394E-498A-90E6-45FC0E380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9211" y="3293706"/>
              <a:ext cx="3779240" cy="1889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0BBF59-66C4-41EF-9F1A-B4DC04848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668" y="1636551"/>
              <a:ext cx="3306142" cy="23698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1E0EE7-9A18-488C-8A03-274F6C21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68" y="4378393"/>
              <a:ext cx="3306142" cy="24796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D52B583-357B-437A-A6F8-7686C55D7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324" y="5742352"/>
            <a:ext cx="2316837" cy="1158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443A6C-85CB-40AC-8031-437CCB1C0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5156" y="5742352"/>
            <a:ext cx="2076136" cy="11678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57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7C7A3-0B99-1047-99E1-3237414F4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>
          <a:xfrm>
            <a:off x="0" y="0"/>
            <a:ext cx="12192000" cy="7866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04B298-BF43-7141-AF9B-0D0B0CF4DF72}"/>
              </a:ext>
            </a:extLst>
          </p:cNvPr>
          <p:cNvSpPr txBox="1"/>
          <p:nvPr/>
        </p:nvSpPr>
        <p:spPr>
          <a:xfrm>
            <a:off x="477111" y="0"/>
            <a:ext cx="9753363" cy="372409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ROADMAPS: </a:t>
            </a:r>
          </a:p>
          <a:p>
            <a:pPr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Public, Workplace &amp; Home Charging</a:t>
            </a: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425D4-FB68-4983-BAD6-0D4ACC470A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A00E6-7E37-1140-B1D1-7690E317BCA2}"/>
              </a:ext>
            </a:extLst>
          </p:cNvPr>
          <p:cNvSpPr txBox="1"/>
          <p:nvPr/>
        </p:nvSpPr>
        <p:spPr>
          <a:xfrm>
            <a:off x="2431519" y="220666"/>
            <a:ext cx="70519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City Roadmaps - </a:t>
            </a:r>
            <a:r>
              <a:rPr lang="en-US" sz="4000" dirty="0" err="1">
                <a:solidFill>
                  <a:schemeClr val="bg1"/>
                </a:solidFill>
              </a:rPr>
              <a:t>Sharepoint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D86AB-525D-DC43-A45D-1779B9A6EEBE}"/>
              </a:ext>
            </a:extLst>
          </p:cNvPr>
          <p:cNvSpPr txBox="1"/>
          <p:nvPr/>
        </p:nvSpPr>
        <p:spPr>
          <a:xfrm>
            <a:off x="1973671" y="1239520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18BEB-E9E6-9745-8022-9CF09AE05FB5}"/>
              </a:ext>
            </a:extLst>
          </p:cNvPr>
          <p:cNvSpPr txBox="1"/>
          <p:nvPr/>
        </p:nvSpPr>
        <p:spPr>
          <a:xfrm>
            <a:off x="8365176" y="1239519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32E3F-3316-2548-83AF-69668FFA2D9B}"/>
              </a:ext>
            </a:extLst>
          </p:cNvPr>
          <p:cNvSpPr txBox="1"/>
          <p:nvPr/>
        </p:nvSpPr>
        <p:spPr>
          <a:xfrm>
            <a:off x="263510" y="2290294"/>
            <a:ext cx="2449689" cy="342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Boston, MA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Denver,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Fort Collins,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Houston, TX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Los Angeles, CA</a:t>
            </a:r>
          </a:p>
          <a:p>
            <a:pPr algn="l">
              <a:lnSpc>
                <a:spcPct val="150000"/>
              </a:lnSpc>
            </a:pPr>
            <a:endParaRPr lang="en-US" sz="2100" dirty="0"/>
          </a:p>
          <a:p>
            <a:pPr algn="l">
              <a:lnSpc>
                <a:spcPct val="150000"/>
              </a:lnSpc>
            </a:pPr>
            <a:r>
              <a:rPr lang="en-US" sz="2100" dirty="0"/>
              <a:t>    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CD3D8B-FFD1-D64C-9E70-28923555F6E3}"/>
              </a:ext>
            </a:extLst>
          </p:cNvPr>
          <p:cNvCxnSpPr>
            <a:cxnSpLocks/>
          </p:cNvCxnSpPr>
          <p:nvPr/>
        </p:nvCxnSpPr>
        <p:spPr bwMode="auto">
          <a:xfrm>
            <a:off x="5817597" y="1603022"/>
            <a:ext cx="0" cy="47977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AF71FC-9B3B-9643-824C-613E47728231}"/>
              </a:ext>
            </a:extLst>
          </p:cNvPr>
          <p:cNvSpPr txBox="1"/>
          <p:nvPr/>
        </p:nvSpPr>
        <p:spPr>
          <a:xfrm>
            <a:off x="3065187" y="2290293"/>
            <a:ext cx="3014133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BA2A7-96FB-9A49-B3E3-819449B0C314}"/>
              </a:ext>
            </a:extLst>
          </p:cNvPr>
          <p:cNvSpPr txBox="1"/>
          <p:nvPr/>
        </p:nvSpPr>
        <p:spPr>
          <a:xfrm>
            <a:off x="7350929" y="2186773"/>
            <a:ext cx="4926994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Portland, OR		2016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Sacramento, CA	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Seattle, WA		2017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Tucson, AZ		2021</a:t>
            </a:r>
          </a:p>
          <a:p>
            <a:pPr algn="l">
              <a:lnSpc>
                <a:spcPct val="150000"/>
              </a:lnSpc>
            </a:pPr>
            <a:endParaRPr lang="en-US" sz="2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A00E6-7E37-1140-B1D1-7690E317BCA2}"/>
              </a:ext>
            </a:extLst>
          </p:cNvPr>
          <p:cNvSpPr txBox="1"/>
          <p:nvPr/>
        </p:nvSpPr>
        <p:spPr>
          <a:xfrm>
            <a:off x="2816239" y="220666"/>
            <a:ext cx="6000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City Roadmaps - PUBLIC</a:t>
            </a: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D86AB-525D-DC43-A45D-1779B9A6EEBE}"/>
              </a:ext>
            </a:extLst>
          </p:cNvPr>
          <p:cNvSpPr txBox="1"/>
          <p:nvPr/>
        </p:nvSpPr>
        <p:spPr>
          <a:xfrm>
            <a:off x="343421" y="1239520"/>
            <a:ext cx="4982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Cities Highlighted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18BEB-E9E6-9745-8022-9CF09AE05FB5}"/>
              </a:ext>
            </a:extLst>
          </p:cNvPr>
          <p:cNvSpPr txBox="1"/>
          <p:nvPr/>
        </p:nvSpPr>
        <p:spPr>
          <a:xfrm>
            <a:off x="6484051" y="1239519"/>
            <a:ext cx="5484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Common Themes…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32E3F-3316-2548-83AF-69668FFA2D9B}"/>
              </a:ext>
            </a:extLst>
          </p:cNvPr>
          <p:cNvSpPr txBox="1"/>
          <p:nvPr/>
        </p:nvSpPr>
        <p:spPr>
          <a:xfrm>
            <a:off x="341607" y="2290294"/>
            <a:ext cx="2449689" cy="4879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Boston, MA 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Denver,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Fort Collins, CO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Houston, TX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Los Angeles,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Portland, OR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Sacramento, CA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Seattle, WA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Tucson, AZ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    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CD3D8B-FFD1-D64C-9E70-28923555F6E3}"/>
              </a:ext>
            </a:extLst>
          </p:cNvPr>
          <p:cNvCxnSpPr>
            <a:cxnSpLocks/>
          </p:cNvCxnSpPr>
          <p:nvPr/>
        </p:nvCxnSpPr>
        <p:spPr bwMode="auto">
          <a:xfrm>
            <a:off x="5146477" y="1561077"/>
            <a:ext cx="0" cy="479777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DBBA2A7-96FB-9A49-B3E3-819449B0C314}"/>
              </a:ext>
            </a:extLst>
          </p:cNvPr>
          <p:cNvSpPr txBox="1"/>
          <p:nvPr/>
        </p:nvSpPr>
        <p:spPr>
          <a:xfrm>
            <a:off x="5440726" y="1347537"/>
            <a:ext cx="659374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Equity </a:t>
            </a:r>
            <a:r>
              <a:rPr lang="en-US" sz="2000" dirty="0"/>
              <a:t>focus on deployment of charging infrastructure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Leveraged </a:t>
            </a:r>
            <a:r>
              <a:rPr lang="en-US" sz="2000" b="1" dirty="0"/>
              <a:t>right-of-way/on-street</a:t>
            </a:r>
            <a:r>
              <a:rPr lang="en-US" sz="2000" dirty="0"/>
              <a:t> charging options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Conducted EVSE </a:t>
            </a:r>
            <a:r>
              <a:rPr lang="en-US" sz="2000" b="1" dirty="0"/>
              <a:t>siting studies </a:t>
            </a:r>
            <a:r>
              <a:rPr lang="en-US" sz="2000" dirty="0"/>
              <a:t>to identify locations for L1/L2/DCFC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Implemented EV </a:t>
            </a:r>
            <a:r>
              <a:rPr lang="en-US" sz="2000" b="1" dirty="0"/>
              <a:t>ready building codes/standards </a:t>
            </a:r>
            <a:r>
              <a:rPr lang="en-US" sz="2000" dirty="0"/>
              <a:t>to require EVSE % for city owned public garages AND ensure adequate panel capacity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Implemented pilot EVSE programs and </a:t>
            </a:r>
            <a:r>
              <a:rPr lang="en-US" sz="2000" dirty="0" err="1"/>
              <a:t>demo’d</a:t>
            </a:r>
            <a:r>
              <a:rPr lang="en-US" sz="2000" dirty="0"/>
              <a:t> new EVSE providers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Created incentives for customers and public for EVSE installs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C65A7-823D-49F4-BEA2-057EE18E9A4D}"/>
              </a:ext>
            </a:extLst>
          </p:cNvPr>
          <p:cNvSpPr txBox="1"/>
          <p:nvPr/>
        </p:nvSpPr>
        <p:spPr>
          <a:xfrm>
            <a:off x="3039292" y="2290294"/>
            <a:ext cx="2286583" cy="487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2020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2018; 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2016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2019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2017</a:t>
            </a:r>
          </a:p>
          <a:p>
            <a:pPr algn="l">
              <a:lnSpc>
                <a:spcPct val="150000"/>
              </a:lnSpc>
            </a:pPr>
            <a:r>
              <a:rPr lang="en-US" sz="2100" dirty="0"/>
              <a:t>2021</a:t>
            </a:r>
          </a:p>
          <a:p>
            <a:pPr algn="l">
              <a:lnSpc>
                <a:spcPct val="150000"/>
              </a:lnSpc>
            </a:pPr>
            <a:endParaRPr lang="en-US" sz="2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E43E4-C9C2-4AEA-82C3-8E38F31FAC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40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E2A31E684DAB4EACD78E389602C1DC" ma:contentTypeVersion="1" ma:contentTypeDescription="Create a new document." ma:contentTypeScope="" ma:versionID="9c966e30edb466a6657cce135075fcc1">
  <xsd:schema xmlns:xsd="http://www.w3.org/2001/XMLSchema" xmlns:xs="http://www.w3.org/2001/XMLSchema" xmlns:p="http://schemas.microsoft.com/office/2006/metadata/properties" xmlns:ns2="a0e9d492-aae1-42ec-9904-4fd688908c79" targetNamespace="http://schemas.microsoft.com/office/2006/metadata/properties" ma:root="true" ma:fieldsID="decfb08526a79bc20a1de1e6f602afe1" ns2:_="">
    <xsd:import namespace="a0e9d492-aae1-42ec-9904-4fd688908c7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ate_x0020_Du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2" nillable="true" ma:displayName="Date Due" ma:format="DateTime" ma:internalName="Date_x0020_Due">
      <xsd:simpleType>
        <xsd:restriction base="dms:DateTime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 ma:index="11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e9d492-aae1-42ec-9904-4fd688908c79"/>
    <Date_x0020_Due xmlns="a0e9d492-aae1-42ec-9904-4fd688908c79" xsi:nil="true"/>
  </documentManagement>
</p:properties>
</file>

<file path=customXml/itemProps1.xml><?xml version="1.0" encoding="utf-8"?>
<ds:datastoreItem xmlns:ds="http://schemas.openxmlformats.org/officeDocument/2006/customXml" ds:itemID="{58E55CB1-72F0-42A2-ACA7-CC6EC74BAD5C}"/>
</file>

<file path=customXml/itemProps2.xml><?xml version="1.0" encoding="utf-8"?>
<ds:datastoreItem xmlns:ds="http://schemas.openxmlformats.org/officeDocument/2006/customXml" ds:itemID="{37F4592C-88D3-4891-A7F5-64C8EE183305}"/>
</file>

<file path=customXml/itemProps3.xml><?xml version="1.0" encoding="utf-8"?>
<ds:datastoreItem xmlns:ds="http://schemas.openxmlformats.org/officeDocument/2006/customXml" ds:itemID="{5E94A750-2B62-4E6B-BA96-8191977527F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1242</Words>
  <Application>Microsoft Office PowerPoint</Application>
  <PresentationFormat>Widescreen</PresentationFormat>
  <Paragraphs>291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MS Shell Dlg 2</vt:lpstr>
      <vt:lpstr>Trebuchet MS</vt:lpstr>
      <vt:lpstr>Wingdings</vt:lpstr>
      <vt:lpstr>Wingdings 3</vt:lpstr>
      <vt:lpstr>1_Default Design</vt:lpstr>
      <vt:lpstr>Madison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- PUBLIC</vt:lpstr>
      <vt:lpstr>RECOMMENDATIONS - WORKPLACE</vt:lpstr>
      <vt:lpstr>RECOMMENDATIONS - HOME</vt:lpstr>
      <vt:lpstr>PowerPoint Presentation</vt:lpstr>
      <vt:lpstr>PowerPoint Presentation</vt:lpstr>
      <vt:lpstr>PowerPoint Presentation</vt:lpstr>
      <vt:lpstr>PowerPoint Presentation</vt:lpstr>
      <vt:lpstr>Electric Vehicle Charging   Building Codes &amp; Zoning Ordinance October 15, 2021 </vt:lpstr>
      <vt:lpstr>Electric Vehicle Charging Building Codes &amp; Zoning Ordinance </vt:lpstr>
      <vt:lpstr>Current EV Building Codes</vt:lpstr>
      <vt:lpstr>EV Charging Plan Review</vt:lpstr>
      <vt:lpstr>Adopt new EV Building Code Amendments </vt:lpstr>
      <vt:lpstr>Current Zoning Ordinance</vt:lpstr>
      <vt:lpstr>Potential Zoning Ordinance Updates  </vt:lpstr>
      <vt:lpstr>Adopt New Zoning Ordinance Regulations</vt:lpstr>
      <vt:lpstr>Electric Vehicle Charging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 Carnes</dc:creator>
  <cp:keywords/>
  <dc:description/>
  <cp:lastModifiedBy>Karen J Apple</cp:lastModifiedBy>
  <cp:revision>66</cp:revision>
  <cp:lastPrinted>2021-10-12T18:50:34Z</cp:lastPrinted>
  <dcterms:created xsi:type="dcterms:W3CDTF">2021-10-04T21:50:33Z</dcterms:created>
  <dcterms:modified xsi:type="dcterms:W3CDTF">2021-10-15T20:20:32Z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0x01010035E2A31E684DAB4EACD78E389602C1DC</vt:lpwstr>
  </property>
  <property fmtid="{D5CDD505-2E9C-101B-9397-08002B2CF9AE}" pid="3" name="TaxKeyword">
    <vt:lpwstr/>
  </property>
  <property fmtid="{D5CDD505-2E9C-101B-9397-08002B2CF9AE}" pid="4" name="_ExtendedDescription">
    <vt:lpwstr/>
  </property>
</Properties>
</file>